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0"/>
  </p:notesMasterIdLst>
  <p:sldIdLst>
    <p:sldId id="306" r:id="rId5"/>
    <p:sldId id="308" r:id="rId6"/>
    <p:sldId id="329" r:id="rId7"/>
    <p:sldId id="317" r:id="rId8"/>
    <p:sldId id="323" r:id="rId9"/>
    <p:sldId id="303" r:id="rId10"/>
    <p:sldId id="322" r:id="rId11"/>
    <p:sldId id="330" r:id="rId12"/>
    <p:sldId id="334" r:id="rId13"/>
    <p:sldId id="335" r:id="rId14"/>
    <p:sldId id="336" r:id="rId15"/>
    <p:sldId id="340" r:id="rId16"/>
    <p:sldId id="319" r:id="rId17"/>
    <p:sldId id="333" r:id="rId18"/>
    <p:sldId id="337" r:id="rId19"/>
    <p:sldId id="327" r:id="rId20"/>
    <p:sldId id="324" r:id="rId21"/>
    <p:sldId id="305" r:id="rId22"/>
    <p:sldId id="325" r:id="rId23"/>
    <p:sldId id="318" r:id="rId24"/>
    <p:sldId id="313" r:id="rId25"/>
    <p:sldId id="339" r:id="rId26"/>
    <p:sldId id="332" r:id="rId27"/>
    <p:sldId id="338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496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1988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/>
      <dgm:spPr/>
      <dgm:t>
        <a:bodyPr/>
        <a:lstStyle/>
        <a:p>
          <a:r>
            <a:rPr lang="en-US" dirty="0"/>
            <a:t>Compact  Discs become a viable storage solution for data.</a:t>
          </a:r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1990 - 2004</a:t>
          </a:r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/>
      <dgm:spPr/>
      <dgm:t>
        <a:bodyPr/>
        <a:lstStyle/>
        <a:p>
          <a:r>
            <a:rPr lang="en-US" b="0" i="0" u="none" dirty="0"/>
            <a:t>Internet/Email </a:t>
          </a:r>
          <a:endParaRPr lang="en-US" dirty="0"/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2007-2010</a:t>
          </a: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/>
      <dgm:spPr/>
      <dgm:t>
        <a:bodyPr/>
        <a:lstStyle/>
        <a:p>
          <a:r>
            <a:rPr lang="en-US" b="0" i="0" u="none" dirty="0"/>
            <a:t>First </a:t>
          </a:r>
          <a:r>
            <a:rPr lang="en-US" b="0" i="0" u="none" dirty="0" err="1"/>
            <a:t>Iphone</a:t>
          </a:r>
          <a:r>
            <a:rPr lang="en-US" b="0" i="0" u="none" dirty="0"/>
            <a:t> released; first </a:t>
          </a:r>
          <a:r>
            <a:rPr lang="en-US" b="0" i="0" u="none" dirty="0" err="1"/>
            <a:t>Ipad</a:t>
          </a:r>
          <a:r>
            <a:rPr lang="en-US" b="0" i="0" u="none" dirty="0"/>
            <a:t> released.</a:t>
          </a:r>
          <a:endParaRPr lang="en-US" dirty="0"/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2011 - 2015</a:t>
          </a:r>
        </a:p>
      </dgm:t>
    </dgm:pt>
    <dgm:pt modelId="{775EBB35-E8CF-4A14-B0A8-45A53D65E711}" type="parTrans" cxnId="{7B8F902E-4BA3-41AA-9991-54805A6B93DE}">
      <dgm:prSet/>
      <dgm:spPr/>
      <dgm:t>
        <a:bodyPr/>
        <a:lstStyle/>
        <a:p>
          <a:endParaRPr lang="en-US"/>
        </a:p>
      </dgm:t>
    </dgm:pt>
    <dgm:pt modelId="{A75B061E-69EA-487C-8330-1430DA0F139D}" type="sibTrans" cxnId="{7B8F902E-4BA3-41AA-9991-54805A6B93DE}">
      <dgm:prSet/>
      <dgm:spPr/>
      <dgm:t>
        <a:bodyPr/>
        <a:lstStyle/>
        <a:p>
          <a:endParaRPr lang="en-US"/>
        </a:p>
      </dgm:t>
    </dgm:pt>
    <dgm:pt modelId="{F757DBC8-3670-4122-937A-47DB91C0F3FE}">
      <dgm:prSet phldrT="[Text]"/>
      <dgm:spPr/>
      <dgm:t>
        <a:bodyPr/>
        <a:lstStyle/>
        <a:p>
          <a:r>
            <a:rPr lang="en-US" b="0" i="0" u="none" dirty="0"/>
            <a:t>4G mobile speeds introduced, Cable broadband surpasses 50% of all home Internet connections.  </a:t>
          </a:r>
          <a:endParaRPr lang="en-US" dirty="0"/>
        </a:p>
      </dgm:t>
    </dgm:pt>
    <dgm:pt modelId="{8F483F27-8D97-48E5-9210-1B448F1CE277}" type="parTrans" cxnId="{8A3D4B73-3658-4A4C-9DFE-F59E22A79482}">
      <dgm:prSet/>
      <dgm:spPr/>
      <dgm:t>
        <a:bodyPr/>
        <a:lstStyle/>
        <a:p>
          <a:endParaRPr lang="en-US"/>
        </a:p>
      </dgm:t>
    </dgm:pt>
    <dgm:pt modelId="{A46A41DD-2CA4-4800-8F85-546ABB24ED07}" type="sibTrans" cxnId="{8A3D4B73-3658-4A4C-9DFE-F59E22A79482}">
      <dgm:prSet/>
      <dgm:spPr/>
      <dgm:t>
        <a:bodyPr/>
        <a:lstStyle/>
        <a:p>
          <a:endParaRPr lang="en-US"/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Today</a:t>
          </a:r>
        </a:p>
      </dgm:t>
    </dgm:pt>
    <dgm:pt modelId="{2CF5AF8A-5687-489A-9838-EDDBB760D421}" type="parTrans" cxnId="{D35DB9DA-961B-46CD-BB14-44CD766D8CB7}">
      <dgm:prSet/>
      <dgm:spPr/>
      <dgm:t>
        <a:bodyPr/>
        <a:lstStyle/>
        <a:p>
          <a:endParaRPr lang="en-US"/>
        </a:p>
      </dgm:t>
    </dgm:pt>
    <dgm:pt modelId="{D5CAA101-B828-45D7-965B-F77CD6FBA109}" type="sibTrans" cxnId="{D35DB9DA-961B-46CD-BB14-44CD766D8CB7}">
      <dgm:prSet/>
      <dgm:spPr/>
      <dgm:t>
        <a:bodyPr/>
        <a:lstStyle/>
        <a:p>
          <a:endParaRPr lang="en-US"/>
        </a:p>
      </dgm:t>
    </dgm:pt>
    <dgm:pt modelId="{EE155DB2-6788-4019-961C-F8B89C275CE8}">
      <dgm:prSet phldrT="[Text]"/>
      <dgm:spPr/>
      <dgm:t>
        <a:bodyPr/>
        <a:lstStyle/>
        <a:p>
          <a:r>
            <a:rPr lang="en-US" b="0" i="0" u="none" dirty="0"/>
            <a:t>5G mobile speeds are common, and fiber optic broadband proliferates for home Internet.</a:t>
          </a:r>
          <a:endParaRPr lang="en-US" dirty="0"/>
        </a:p>
      </dgm:t>
    </dgm:pt>
    <dgm:pt modelId="{8395B9D5-FF39-4045-8569-9C13F11FB1E5}" type="parTrans" cxnId="{E3D274C7-DB39-45B8-B18F-742495FE5026}">
      <dgm:prSet/>
      <dgm:spPr/>
      <dgm:t>
        <a:bodyPr/>
        <a:lstStyle/>
        <a:p>
          <a:endParaRPr lang="en-US"/>
        </a:p>
      </dgm:t>
    </dgm:pt>
    <dgm:pt modelId="{F94C628D-62C1-4AF5-B102-2A2AA7FD22DE}" type="sibTrans" cxnId="{E3D274C7-DB39-45B8-B18F-742495FE5026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A95F9-8BCF-40C1-B842-BCFFD43632F6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br>
            <a:rPr lang="en-US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FC4F4986-5DCD-4DC2-B7FD-2C5FABEF9979}" type="parTrans" cxnId="{E6EDE7CF-5B3F-4E2C-99EE-D5462F0EC9CE}">
      <dgm:prSet/>
      <dgm:spPr/>
      <dgm:t>
        <a:bodyPr/>
        <a:lstStyle/>
        <a:p>
          <a:endParaRPr lang="en-US"/>
        </a:p>
      </dgm:t>
    </dgm:pt>
    <dgm:pt modelId="{D868EA7F-D868-4231-86D5-66D9B2DF2F62}" type="sibTrans" cxnId="{E6EDE7CF-5B3F-4E2C-99EE-D5462F0EC9CE}">
      <dgm:prSet/>
      <dgm:spPr/>
      <dgm:t>
        <a:bodyPr/>
        <a:lstStyle/>
        <a:p>
          <a:endParaRPr lang="en-US"/>
        </a:p>
      </dgm:t>
    </dgm:pt>
    <dgm:pt modelId="{1E293C9C-50F7-4DF0-A45F-EF6AA41E15B2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br>
            <a:rPr lang="en-US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04936CC5-1B2F-4620-ABDF-F195956C3F4A}" type="parTrans" cxnId="{A7E7000F-0D10-4D88-844F-C9CB2A6A39DA}">
      <dgm:prSet/>
      <dgm:spPr/>
      <dgm:t>
        <a:bodyPr/>
        <a:lstStyle/>
        <a:p>
          <a:endParaRPr lang="en-US"/>
        </a:p>
      </dgm:t>
    </dgm:pt>
    <dgm:pt modelId="{E019F05B-61F4-4915-9D10-5D6F328EA591}" type="sibTrans" cxnId="{A7E7000F-0D10-4D88-844F-C9CB2A6A39DA}">
      <dgm:prSet/>
      <dgm:spPr/>
      <dgm:t>
        <a:bodyPr/>
        <a:lstStyle/>
        <a:p>
          <a:endParaRPr lang="en-US"/>
        </a:p>
      </dgm:t>
    </dgm:pt>
    <dgm:pt modelId="{B2F9B3BC-1849-4A4A-BBE4-752B9B492C76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br>
            <a:rPr lang="en-US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2946CE56-B018-4C0E-918D-0B36D170024F}" type="sibTrans" cxnId="{BB48F2B9-3F80-43D5-9223-76526A774C2D}">
      <dgm:prSet/>
      <dgm:spPr/>
      <dgm:t>
        <a:bodyPr/>
        <a:lstStyle/>
        <a:p>
          <a:endParaRPr lang="en-US"/>
        </a:p>
      </dgm:t>
    </dgm:pt>
    <dgm:pt modelId="{48FD486C-824F-4590-8CFC-BC1053E533DD}" type="parTrans" cxnId="{BB48F2B9-3F80-43D5-9223-76526A774C2D}">
      <dgm:prSet/>
      <dgm:spPr/>
      <dgm:t>
        <a:bodyPr/>
        <a:lstStyle/>
        <a:p>
          <a:endParaRPr lang="en-US"/>
        </a:p>
      </dgm:t>
    </dgm:pt>
    <dgm:pt modelId="{DA3F2F2F-B5A8-4CFD-ABCE-1BC48CD913AF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endParaRPr lang="en-US" dirty="0">
            <a:solidFill>
              <a:schemeClr val="bg1"/>
            </a:solidFill>
          </a:endParaRPr>
        </a:p>
        <a:p>
          <a:pPr algn="ctr">
            <a:lnSpc>
              <a:spcPct val="100000"/>
            </a:lnSpc>
            <a:defRPr b="1" spc="20">
              <a:latin typeface="+mj-lt"/>
            </a:defRPr>
          </a:pPr>
          <a:br>
            <a:rPr lang="en-US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038FE749-6004-418E-86C7-7C1B1D7930F4}" type="sibTrans" cxnId="{307321D6-32A9-4F29-A35B-8328C6417311}">
      <dgm:prSet/>
      <dgm:spPr/>
      <dgm:t>
        <a:bodyPr/>
        <a:lstStyle/>
        <a:p>
          <a:endParaRPr lang="en-US"/>
        </a:p>
      </dgm:t>
    </dgm:pt>
    <dgm:pt modelId="{D4AFA5E0-6624-49A6-B10B-4FFA7483C001}" type="parTrans" cxnId="{307321D6-32A9-4F29-A35B-8328C6417311}">
      <dgm:prSet/>
      <dgm:spPr/>
      <dgm:t>
        <a:bodyPr/>
        <a:lstStyle/>
        <a:p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0326" custScaleY="146617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Y="-196567" custLinFactNeighborX="-971" custLinFactNeighborY="-200000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0326" custScaleY="146617"/>
      <dgm:spPr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Y="-198963" custLinFactNeighborX="883" custLinFactNeighborY="-200000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0326" custScaleY="146617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Y="-199557" custLinFactNeighborX="1385" custLinFactNeighborY="-200000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0326" custScaleY="146617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Y="44680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09957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934" y="2872740"/>
          <a:ext cx="2062943" cy="662940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1988</a:t>
          </a:r>
        </a:p>
      </dsp:txBody>
      <dsp:txXfrm>
        <a:off x="1934" y="2872740"/>
        <a:ext cx="1980076" cy="662940"/>
      </dsp:txXfrm>
    </dsp:sp>
    <dsp:sp modelId="{810D7AA7-A541-4507-BE7F-36CCF210089F}">
      <dsp:nvSpPr>
        <dsp:cNvPr id="0" name=""/>
        <dsp:cNvSpPr/>
      </dsp:nvSpPr>
      <dsp:spPr>
        <a:xfrm>
          <a:off x="166970" y="982941"/>
          <a:ext cx="1675110" cy="1790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Compact  Discs become a viable storage solution for data.</a:t>
          </a:r>
        </a:p>
      </dsp:txBody>
      <dsp:txXfrm>
        <a:off x="166970" y="982941"/>
        <a:ext cx="1675110" cy="1790777"/>
      </dsp:txXfrm>
    </dsp:sp>
    <dsp:sp modelId="{E41E7729-FD3F-426D-804C-45BD60BD762D}">
      <dsp:nvSpPr>
        <dsp:cNvPr id="0" name=""/>
        <dsp:cNvSpPr/>
      </dsp:nvSpPr>
      <dsp:spPr>
        <a:xfrm rot="5400000">
          <a:off x="104983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96173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1990 - 2004</a:t>
          </a:r>
        </a:p>
      </dsp:txBody>
      <dsp:txXfrm>
        <a:off x="2127466" y="2872740"/>
        <a:ext cx="1731473" cy="662940"/>
      </dsp:txXfrm>
    </dsp:sp>
    <dsp:sp modelId="{5E07F9E4-149C-4A89-848F-4ABDD305F0C5}">
      <dsp:nvSpPr>
        <dsp:cNvPr id="0" name=""/>
        <dsp:cNvSpPr/>
      </dsp:nvSpPr>
      <dsp:spPr>
        <a:xfrm>
          <a:off x="2126766" y="982941"/>
          <a:ext cx="1675110" cy="1790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kern="1200" dirty="0"/>
            <a:t>Internet/Email </a:t>
          </a:r>
          <a:endParaRPr lang="en-US" sz="1500" kern="1200" dirty="0"/>
        </a:p>
      </dsp:txBody>
      <dsp:txXfrm>
        <a:off x="2126766" y="982941"/>
        <a:ext cx="1675110" cy="1790777"/>
      </dsp:txXfrm>
    </dsp:sp>
    <dsp:sp modelId="{473F2067-7126-4D56-A328-5A8CFD3D8D52}">
      <dsp:nvSpPr>
        <dsp:cNvPr id="0" name=""/>
        <dsp:cNvSpPr/>
      </dsp:nvSpPr>
      <dsp:spPr>
        <a:xfrm rot="5400000">
          <a:off x="3009635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921528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2007-2010</a:t>
          </a:r>
        </a:p>
      </dsp:txBody>
      <dsp:txXfrm>
        <a:off x="4087263" y="2872740"/>
        <a:ext cx="1731473" cy="662940"/>
      </dsp:txXfrm>
    </dsp:sp>
    <dsp:sp modelId="{FD7B29F2-0D66-4B4B-BC8A-82DA23575305}">
      <dsp:nvSpPr>
        <dsp:cNvPr id="0" name=""/>
        <dsp:cNvSpPr/>
      </dsp:nvSpPr>
      <dsp:spPr>
        <a:xfrm>
          <a:off x="4086563" y="982941"/>
          <a:ext cx="1675110" cy="1790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kern="1200" dirty="0"/>
            <a:t>First </a:t>
          </a:r>
          <a:r>
            <a:rPr lang="en-US" sz="1500" b="0" i="0" u="none" kern="1200" dirty="0" err="1"/>
            <a:t>Iphone</a:t>
          </a:r>
          <a:r>
            <a:rPr lang="en-US" sz="1500" b="0" i="0" u="none" kern="1200" dirty="0"/>
            <a:t> released; first </a:t>
          </a:r>
          <a:r>
            <a:rPr lang="en-US" sz="1500" b="0" i="0" u="none" kern="1200" dirty="0" err="1"/>
            <a:t>Ipad</a:t>
          </a:r>
          <a:r>
            <a:rPr lang="en-US" sz="1500" b="0" i="0" u="none" kern="1200" dirty="0"/>
            <a:t> released.</a:t>
          </a:r>
          <a:endParaRPr lang="en-US" sz="1500" kern="1200" dirty="0"/>
        </a:p>
      </dsp:txBody>
      <dsp:txXfrm>
        <a:off x="4086563" y="982941"/>
        <a:ext cx="1675110" cy="1790777"/>
      </dsp:txXfrm>
    </dsp:sp>
    <dsp:sp modelId="{2377F551-4CF6-4656-B644-60A7FC1B0F64}">
      <dsp:nvSpPr>
        <dsp:cNvPr id="0" name=""/>
        <dsp:cNvSpPr/>
      </dsp:nvSpPr>
      <dsp:spPr>
        <a:xfrm rot="5400000">
          <a:off x="4969432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5881324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2011 - 2015</a:t>
          </a:r>
        </a:p>
      </dsp:txBody>
      <dsp:txXfrm>
        <a:off x="6047059" y="2872740"/>
        <a:ext cx="1731473" cy="662940"/>
      </dsp:txXfrm>
    </dsp:sp>
    <dsp:sp modelId="{1F1B09A6-DA7E-41D1-B8A6-E3B6E775E5C1}">
      <dsp:nvSpPr>
        <dsp:cNvPr id="0" name=""/>
        <dsp:cNvSpPr/>
      </dsp:nvSpPr>
      <dsp:spPr>
        <a:xfrm>
          <a:off x="604636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kern="1200" dirty="0"/>
            <a:t>4G mobile speeds introduced, Cable broadband surpasses 50% of all home Internet connections.  </a:t>
          </a:r>
          <a:endParaRPr lang="en-US" sz="1500" kern="1200" dirty="0"/>
        </a:p>
      </dsp:txBody>
      <dsp:txXfrm>
        <a:off x="6046360" y="982941"/>
        <a:ext cx="1675110" cy="1414310"/>
      </dsp:txXfrm>
    </dsp:sp>
    <dsp:sp modelId="{E2C584B7-5B6E-4F6E-A7B8-E679FEF7BC4D}">
      <dsp:nvSpPr>
        <dsp:cNvPr id="0" name=""/>
        <dsp:cNvSpPr/>
      </dsp:nvSpPr>
      <dsp:spPr>
        <a:xfrm rot="5400000">
          <a:off x="692922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784112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Today</a:t>
          </a:r>
        </a:p>
      </dsp:txBody>
      <dsp:txXfrm>
        <a:off x="8006856" y="2872740"/>
        <a:ext cx="1731473" cy="662940"/>
      </dsp:txXfrm>
    </dsp:sp>
    <dsp:sp modelId="{B73D2BBA-574C-491E-A31C-8B6EA5CC871A}">
      <dsp:nvSpPr>
        <dsp:cNvPr id="0" name=""/>
        <dsp:cNvSpPr/>
      </dsp:nvSpPr>
      <dsp:spPr>
        <a:xfrm>
          <a:off x="800615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kern="1200" dirty="0"/>
            <a:t>5G mobile speeds are common, and fiber optic broadband proliferates for home Internet.</a:t>
          </a:r>
          <a:endParaRPr lang="en-US" sz="1500" kern="1200" dirty="0"/>
        </a:p>
      </dsp:txBody>
      <dsp:txXfrm>
        <a:off x="8006156" y="982941"/>
        <a:ext cx="1675110" cy="1414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164633" y="1270103"/>
          <a:ext cx="2194559" cy="2468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0" y="973532"/>
          <a:ext cx="2487902" cy="71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br>
            <a:rPr lang="en-US" sz="1400" kern="1200" dirty="0">
              <a:solidFill>
                <a:schemeClr val="bg1"/>
              </a:solidFill>
            </a:rPr>
          </a:br>
          <a:endParaRPr lang="en-US" sz="1400" kern="1200" dirty="0">
            <a:solidFill>
              <a:schemeClr val="bg1"/>
            </a:solidFill>
          </a:endParaRPr>
        </a:p>
      </dsp:txBody>
      <dsp:txXfrm>
        <a:off x="0" y="973532"/>
        <a:ext cx="2487902" cy="719946"/>
      </dsp:txXfrm>
    </dsp:sp>
    <dsp:sp modelId="{7D166BBB-55AF-452C-B9A0-94A1EE55FF4F}">
      <dsp:nvSpPr>
        <dsp:cNvPr id="0" name=""/>
        <dsp:cNvSpPr/>
      </dsp:nvSpPr>
      <dsp:spPr>
        <a:xfrm>
          <a:off x="17962" y="4644969"/>
          <a:ext cx="2487902" cy="89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3087919" y="1270103"/>
          <a:ext cx="2194559" cy="2468883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2963216" y="956282"/>
          <a:ext cx="2487902" cy="71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br>
            <a:rPr lang="en-US" sz="1400" kern="1200" dirty="0">
              <a:solidFill>
                <a:schemeClr val="bg1"/>
              </a:solidFill>
            </a:rPr>
          </a:br>
          <a:endParaRPr lang="en-US" sz="1400" kern="1200" dirty="0">
            <a:solidFill>
              <a:schemeClr val="bg1"/>
            </a:solidFill>
          </a:endParaRPr>
        </a:p>
      </dsp:txBody>
      <dsp:txXfrm>
        <a:off x="2963216" y="956282"/>
        <a:ext cx="2487902" cy="719946"/>
      </dsp:txXfrm>
    </dsp:sp>
    <dsp:sp modelId="{1223E777-77CB-4A9A-BF21-12B513842696}">
      <dsp:nvSpPr>
        <dsp:cNvPr id="0" name=""/>
        <dsp:cNvSpPr/>
      </dsp:nvSpPr>
      <dsp:spPr>
        <a:xfrm>
          <a:off x="2941247" y="4644969"/>
          <a:ext cx="2487902" cy="89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6011205" y="1270103"/>
          <a:ext cx="2194559" cy="24688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5898990" y="952006"/>
          <a:ext cx="2487902" cy="71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endParaRPr lang="en-US" sz="14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br>
            <a:rPr lang="en-US" sz="1400" kern="1200" dirty="0">
              <a:solidFill>
                <a:schemeClr val="bg1"/>
              </a:solidFill>
            </a:rPr>
          </a:br>
          <a:endParaRPr lang="en-US" sz="1400" kern="1200" dirty="0">
            <a:solidFill>
              <a:schemeClr val="bg1"/>
            </a:solidFill>
          </a:endParaRPr>
        </a:p>
      </dsp:txBody>
      <dsp:txXfrm>
        <a:off x="5898990" y="952006"/>
        <a:ext cx="2487902" cy="719946"/>
      </dsp:txXfrm>
    </dsp:sp>
    <dsp:sp modelId="{EE420F84-477D-4635-BEF8-66426E9A259D}">
      <dsp:nvSpPr>
        <dsp:cNvPr id="0" name=""/>
        <dsp:cNvSpPr/>
      </dsp:nvSpPr>
      <dsp:spPr>
        <a:xfrm>
          <a:off x="5864533" y="4644969"/>
          <a:ext cx="2487902" cy="89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8934490" y="1270103"/>
          <a:ext cx="2194559" cy="246888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8787818" y="4150274"/>
          <a:ext cx="2487902" cy="71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br>
            <a:rPr lang="en-US" sz="1400" kern="1200" dirty="0">
              <a:solidFill>
                <a:schemeClr val="bg1"/>
              </a:solidFill>
            </a:rPr>
          </a:br>
          <a:endParaRPr lang="en-US" sz="1400" kern="1200" dirty="0">
            <a:solidFill>
              <a:schemeClr val="bg1"/>
            </a:solidFill>
          </a:endParaRPr>
        </a:p>
      </dsp:txBody>
      <dsp:txXfrm>
        <a:off x="8787818" y="4150274"/>
        <a:ext cx="2487902" cy="719946"/>
      </dsp:txXfrm>
    </dsp:sp>
    <dsp:sp modelId="{5A7600AF-A34B-4D03-B3D6-B3C760AE8E06}">
      <dsp:nvSpPr>
        <dsp:cNvPr id="0" name=""/>
        <dsp:cNvSpPr/>
      </dsp:nvSpPr>
      <dsp:spPr>
        <a:xfrm>
          <a:off x="8787818" y="4644969"/>
          <a:ext cx="2487902" cy="89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eople Portrait List"/>
  <dgm:desc val="People Portrait List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400" dirty="0">
                <a:solidFill>
                  <a:schemeClr val="bg1"/>
                </a:solidFill>
              </a:rPr>
              <a:t>THE POWER OF PRINT IN A DIGITAL WORLD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Kirchner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Alphagraphics</a:t>
            </a:r>
            <a:r>
              <a:rPr lang="en-US" sz="2000" dirty="0">
                <a:solidFill>
                  <a:schemeClr val="bg1"/>
                </a:solidFill>
              </a:rPr>
              <a:t> – Aurora, IL</a:t>
            </a:r>
          </a:p>
          <a:p>
            <a:r>
              <a:rPr lang="en-US" dirty="0"/>
              <a:t>630-453-7230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Does Digital Break Through?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2522" y="1725194"/>
            <a:ext cx="10042585" cy="4658354"/>
          </a:xfrm>
        </p:spPr>
        <p:txBody>
          <a:bodyPr>
            <a:normAutofit/>
          </a:bodyPr>
          <a:lstStyle/>
          <a:p>
            <a:r>
              <a:rPr lang="en-US" sz="2600" dirty="0"/>
              <a:t>A San Jose State University study concluded we do process digital information in a much different manner than print. </a:t>
            </a:r>
          </a:p>
          <a:p>
            <a:r>
              <a:rPr lang="en-US" sz="2600" dirty="0"/>
              <a:t>Screen-based reading behavior was characterized by more time spent on browsing, keyword spotting, non-linear reading, and reading more selectively. </a:t>
            </a:r>
          </a:p>
          <a:p>
            <a:r>
              <a:rPr lang="en-US" sz="2600" dirty="0"/>
              <a:t>Less time was spent on in-depth reading, and concentrated reading. Decreasing sustained attention was also noted.</a:t>
            </a:r>
          </a:p>
          <a:p>
            <a:r>
              <a:rPr lang="en-US" sz="2600" dirty="0"/>
              <a:t>This trains our brains to screen out most digital advertising that we see.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20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34DC-A2ED-4976-BA5F-1D9CD1A1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1607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Other Hurdles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3FFCD-6A9E-A7DB-F49E-0859E522A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159" y="3673397"/>
            <a:ext cx="6720128" cy="4982653"/>
          </a:xfrm>
        </p:spPr>
        <p:txBody>
          <a:bodyPr>
            <a:normAutofit/>
          </a:bodyPr>
          <a:lstStyle/>
          <a:p>
            <a:r>
              <a:rPr lang="en-US" sz="2600" dirty="0"/>
              <a:t>Spam filters – prevent your message from getting to Inbox.</a:t>
            </a:r>
          </a:p>
          <a:p>
            <a:r>
              <a:rPr lang="en-US" sz="2600" dirty="0"/>
              <a:t>Ad-blocking software and plugins – 40% of all Internet users are running some form of ad-blocking.</a:t>
            </a:r>
          </a:p>
          <a:p>
            <a:endParaRPr lang="en-US" dirty="0"/>
          </a:p>
        </p:txBody>
      </p:sp>
      <p:pic>
        <p:nvPicPr>
          <p:cNvPr id="5" name="Picture 4" descr="A finger pressing a delete key&#10;&#10;Description automatically generated">
            <a:extLst>
              <a:ext uri="{FF2B5EF4-FFF2-40B4-BE49-F238E27FC236}">
                <a16:creationId xmlns:a16="http://schemas.microsoft.com/office/drawing/2014/main" id="{1AE9CBC0-1BC7-BA8F-7BE4-AF807C2E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205" y="3556940"/>
            <a:ext cx="3423306" cy="2857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8DC8D-FB65-D9DC-B437-2FF0F5776EFF}"/>
              </a:ext>
            </a:extLst>
          </p:cNvPr>
          <p:cNvSpPr txBox="1"/>
          <p:nvPr/>
        </p:nvSpPr>
        <p:spPr>
          <a:xfrm>
            <a:off x="966159" y="1587170"/>
            <a:ext cx="99721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Not only have we trained our brains to not recognize most digital advertising, but there are also other hurdles that can keep your digital message from reaching its intended audience: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9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29" y="1945854"/>
            <a:ext cx="6189663" cy="334645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While the convenience and speed of digital communication cannot be dismissed, the sheer volume of digital content a person deals with daily can </a:t>
            </a:r>
            <a:r>
              <a:rPr lang="en-US" sz="3600" b="1" u="sng" dirty="0"/>
              <a:t>devalue</a:t>
            </a:r>
            <a:r>
              <a:rPr lang="en-US" sz="3600" b="1" dirty="0"/>
              <a:t> the impact of digital marketing. </a:t>
            </a:r>
          </a:p>
          <a:p>
            <a:pPr algn="ctr"/>
            <a:endParaRPr lang="en-US" dirty="0"/>
          </a:p>
          <a:p>
            <a:pPr algn="ctr">
              <a:lnSpc>
                <a:spcPct val="50000"/>
              </a:lnSpc>
            </a:pP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10/3/2023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/>
          <a:p>
            <a:r>
              <a:rPr lang="en-US" dirty="0"/>
              <a:t>THE POWER OF PRINT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Placeholder 5" descr="A person holding a phone and a computer&#10;&#10;Description automatically generated">
            <a:extLst>
              <a:ext uri="{FF2B5EF4-FFF2-40B4-BE49-F238E27FC236}">
                <a16:creationId xmlns:a16="http://schemas.microsoft.com/office/drawing/2014/main" id="{9A2F3691-18AC-3E0C-3781-0B627FDE06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52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PRINT ENGAGES DIFFERERNTLY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1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Print Is Different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1590672"/>
            <a:ext cx="9473242" cy="4154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sz="2600" dirty="0"/>
              <a:t>Research confirms that paper elicits more emotions than digital mediums conveying the same information. </a:t>
            </a:r>
          </a:p>
          <a:p>
            <a:r>
              <a:rPr lang="en-US" sz="2600" dirty="0"/>
              <a:t>Joint study by Temple University consumer neuroscience researchers and USPS.</a:t>
            </a:r>
          </a:p>
          <a:p>
            <a:r>
              <a:rPr lang="en-US" sz="2600" dirty="0"/>
              <a:t>Study found significant differences in the way our brains process print ads vs digital ads. </a:t>
            </a:r>
          </a:p>
          <a:p>
            <a:r>
              <a:rPr lang="en-US" sz="2600" dirty="0"/>
              <a:t>The results showed that paper documents elicit a more substantial response in terms of desirability and valuation.</a:t>
            </a:r>
          </a:p>
        </p:txBody>
      </p:sp>
    </p:spTree>
    <p:extLst>
      <p:ext uri="{BB962C8B-B14F-4D97-AF65-F5344CB8AC3E}">
        <p14:creationId xmlns:p14="http://schemas.microsoft.com/office/powerpoint/2010/main" val="335956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07B4319F-AD18-9737-B274-DA22AB67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17" y="431321"/>
            <a:ext cx="8936966" cy="62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Print Is Different, cont’d.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1880558"/>
            <a:ext cx="9473242" cy="4309105"/>
          </a:xfrm>
        </p:spPr>
        <p:txBody>
          <a:bodyPr>
            <a:normAutofit/>
          </a:bodyPr>
          <a:lstStyle/>
          <a:p>
            <a:r>
              <a:rPr lang="en-US" sz="2600" dirty="0"/>
              <a:t>Digital ads were processed more quickly, however print ads engaged viewer for more time.</a:t>
            </a:r>
          </a:p>
          <a:p>
            <a:r>
              <a:rPr lang="en-US" sz="2600" dirty="0"/>
              <a:t>Subjects absorbed roughly the same amount of information from both media types.  </a:t>
            </a:r>
          </a:p>
          <a:p>
            <a:r>
              <a:rPr lang="en-US" sz="2600" dirty="0"/>
              <a:t>Testing subjects a week after exposure to both ad types showed greater brand recall, and emotional response from the print media ads.</a:t>
            </a:r>
          </a:p>
          <a:p>
            <a:r>
              <a:rPr lang="en-US" sz="2600" dirty="0"/>
              <a:t> Most significant finding of this study was that paper-based marketing activates the ventral striatum area of the brain more than digital media.</a:t>
            </a:r>
          </a:p>
        </p:txBody>
      </p:sp>
    </p:spTree>
    <p:extLst>
      <p:ext uri="{BB962C8B-B14F-4D97-AF65-F5344CB8AC3E}">
        <p14:creationId xmlns:p14="http://schemas.microsoft.com/office/powerpoint/2010/main" val="30807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6355C4A-9AD8-FF61-D790-1F65EC860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933" y="1262862"/>
            <a:ext cx="5913406" cy="594881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Using fMRI scans to produce 3D images of brain activity in specific areas, scientists noted print media showed greater activation of this area.  </a:t>
            </a:r>
          </a:p>
          <a:p>
            <a:r>
              <a:rPr lang="en-US" sz="2400" dirty="0"/>
              <a:t>The ventral striatum has previously been identified as the area of the brain driving desire and valuation.</a:t>
            </a:r>
          </a:p>
          <a:p>
            <a:r>
              <a:rPr lang="en-US" sz="2400" dirty="0"/>
              <a:t>Researchers believe strongly that the reason for this result is rooted in the tactile response that paper provides.</a:t>
            </a:r>
          </a:p>
        </p:txBody>
      </p:sp>
      <p:pic>
        <p:nvPicPr>
          <p:cNvPr id="15" name="Picture 14" descr="A close-up of a brain&#10;&#10;Description automatically generated">
            <a:extLst>
              <a:ext uri="{FF2B5EF4-FFF2-40B4-BE49-F238E27FC236}">
                <a16:creationId xmlns:a16="http://schemas.microsoft.com/office/drawing/2014/main" id="{4D817555-DD99-DFFD-2A38-F8A74134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96" y="1897812"/>
            <a:ext cx="4371136" cy="43063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4283565-D186-3581-6746-7D3BFA74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611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Print Is Valued</a:t>
            </a:r>
          </a:p>
        </p:txBody>
      </p:sp>
    </p:spTree>
    <p:extLst>
      <p:ext uri="{BB962C8B-B14F-4D97-AF65-F5344CB8AC3E}">
        <p14:creationId xmlns:p14="http://schemas.microsoft.com/office/powerpoint/2010/main" val="360940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E3C0122-2071-C54C-57A8-A425E30D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984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Print Is Memorable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F9F6DC1-0F51-8D6E-E364-DCED7537B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9379" y="1466400"/>
            <a:ext cx="9473242" cy="4153916"/>
          </a:xfrm>
        </p:spPr>
        <p:txBody>
          <a:bodyPr>
            <a:noAutofit/>
          </a:bodyPr>
          <a:lstStyle/>
          <a:p>
            <a:r>
              <a:rPr lang="en-US" sz="2400" dirty="0"/>
              <a:t>An additional study conducted by Bangor University, also used fMRI to study the effects of paper and digital media. </a:t>
            </a:r>
          </a:p>
          <a:p>
            <a:r>
              <a:rPr lang="en-US" sz="2400" dirty="0"/>
              <a:t>Test results showed physical material is more “real” to the brain, having meaning and a physical place to exist. It is better connected to memory because it engages with its spatial memory networks.</a:t>
            </a:r>
          </a:p>
          <a:p>
            <a:r>
              <a:rPr lang="en-US" sz="2400" dirty="0"/>
              <a:t>Physical material involves more emotional processing, which is integral for memory retainment, and recall.</a:t>
            </a:r>
          </a:p>
          <a:p>
            <a:r>
              <a:rPr lang="en-US" sz="2400" dirty="0"/>
              <a:t>Physical materials produced more brain responses connected with feelings, suggesting greater internalization.</a:t>
            </a:r>
          </a:p>
          <a:p>
            <a:r>
              <a:rPr lang="en-US" sz="2400" dirty="0"/>
              <a:t>Think about holding a printed concert ticket, or thank you note from a colleague.  Their physicality gives them deeper meaning in our brains.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and person looking at a paper&#10;&#10;Description automatically generated">
            <a:extLst>
              <a:ext uri="{FF2B5EF4-FFF2-40B4-BE49-F238E27FC236}">
                <a16:creationId xmlns:a16="http://schemas.microsoft.com/office/drawing/2014/main" id="{9878B77F-A9E6-4C67-3C8B-BF439D5F26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44" r="16644"/>
          <a:stretch/>
        </p:blipFill>
        <p:spPr>
          <a:xfrm>
            <a:off x="7451965" y="1665520"/>
            <a:ext cx="4266960" cy="42669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29" y="1945854"/>
            <a:ext cx="6189663" cy="3346450"/>
          </a:xfrm>
        </p:spPr>
        <p:txBody>
          <a:bodyPr/>
          <a:lstStyle/>
          <a:p>
            <a:pPr algn="ctr"/>
            <a:r>
              <a:rPr lang="en-US" sz="3600" b="1" dirty="0"/>
              <a:t>“We seem to forget that we gauge the world with all of our senses…”   </a:t>
            </a:r>
          </a:p>
          <a:p>
            <a:pPr algn="ctr"/>
            <a:endParaRPr lang="en-US" dirty="0"/>
          </a:p>
          <a:p>
            <a:pPr algn="ctr">
              <a:lnSpc>
                <a:spcPct val="50000"/>
              </a:lnSpc>
            </a:pPr>
            <a:r>
              <a:rPr lang="en-US" dirty="0"/>
              <a:t>- David Sax, author of </a:t>
            </a:r>
          </a:p>
          <a:p>
            <a:pPr algn="ctr">
              <a:lnSpc>
                <a:spcPct val="50000"/>
              </a:lnSpc>
            </a:pPr>
            <a:r>
              <a:rPr lang="en-US" dirty="0"/>
              <a:t>The Revenge of Analog: </a:t>
            </a:r>
          </a:p>
          <a:p>
            <a:pPr algn="ctr">
              <a:lnSpc>
                <a:spcPct val="50000"/>
              </a:lnSpc>
            </a:pPr>
            <a:r>
              <a:rPr lang="en-US" dirty="0"/>
              <a:t>Real Things and Why They Matter</a:t>
            </a:r>
          </a:p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10/3/2023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/>
          <a:p>
            <a:r>
              <a:rPr lang="en-US" dirty="0"/>
              <a:t>THE POWER OF PRINT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4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07217"/>
            <a:ext cx="6190488" cy="1179576"/>
          </a:xfrm>
        </p:spPr>
        <p:txBody>
          <a:bodyPr>
            <a:noAutofit/>
          </a:bodyPr>
          <a:lstStyle/>
          <a:p>
            <a:r>
              <a:rPr lang="en-US" sz="4000" dirty="0"/>
              <a:t>John Kirchner – </a:t>
            </a:r>
            <a:r>
              <a:rPr lang="en-US" sz="4000" dirty="0" err="1"/>
              <a:t>Alphagraphics</a:t>
            </a:r>
            <a:r>
              <a:rPr lang="en-US" sz="4000" dirty="0"/>
              <a:t> Aurora, IL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OF PRINT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00454B-B1D5-4679-5D7C-E738EDBE2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21" y="2376925"/>
            <a:ext cx="6190488" cy="33467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Marketing executive for 25+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12 years with </a:t>
            </a:r>
            <a:r>
              <a:rPr lang="en-US" sz="2400" dirty="0" err="1"/>
              <a:t>Alphagraphics</a:t>
            </a:r>
            <a:r>
              <a:rPr lang="en-US" sz="2400" dirty="0"/>
              <a:t> focused on print and direct mail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Previously worked in digital media sales, primarily CD/DVD/web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Before that I worked for a company that scanned paper to digital. Seen it all!</a:t>
            </a:r>
          </a:p>
        </p:txBody>
      </p:sp>
      <p:pic>
        <p:nvPicPr>
          <p:cNvPr id="17" name="Picture Placeholder 16" descr="A red and grey logo&#10;&#10;Description automatically generated">
            <a:extLst>
              <a:ext uri="{FF2B5EF4-FFF2-40B4-BE49-F238E27FC236}">
                <a16:creationId xmlns:a16="http://schemas.microsoft.com/office/drawing/2014/main" id="{C6F07B45-997F-4C7D-A5B1-25912D15B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00" y="27886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Print Is Experiential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733" y="1521657"/>
            <a:ext cx="9714780" cy="3684588"/>
          </a:xfrm>
        </p:spPr>
        <p:txBody>
          <a:bodyPr>
            <a:noAutofit/>
          </a:bodyPr>
          <a:lstStyle/>
          <a:p>
            <a:r>
              <a:rPr lang="en-US" sz="2600" dirty="0"/>
              <a:t>Paper Finishes – uncoated, glossy, linen, silk, plastic hybrid </a:t>
            </a:r>
          </a:p>
          <a:p>
            <a:r>
              <a:rPr lang="en-US" sz="2600" dirty="0"/>
              <a:t>Paper Weights/Thickness</a:t>
            </a:r>
          </a:p>
          <a:p>
            <a:r>
              <a:rPr lang="en-US" sz="2600" dirty="0"/>
              <a:t>Paper coatings – UV, silk, glossy, spot finishing, soft-touch, scented </a:t>
            </a:r>
          </a:p>
          <a:p>
            <a:r>
              <a:rPr lang="en-US" sz="2600" dirty="0"/>
              <a:t>Embossing; debossing; Die-cutting</a:t>
            </a:r>
          </a:p>
          <a:p>
            <a:r>
              <a:rPr lang="en-US" sz="2600" dirty="0"/>
              <a:t>Foil Stamping</a:t>
            </a:r>
          </a:p>
          <a:p>
            <a:r>
              <a:rPr lang="en-US" sz="2600" dirty="0"/>
              <a:t>Unique bindery options (saddle-stitching; folded options such as gatefold, Z-fold, </a:t>
            </a:r>
            <a:r>
              <a:rPr lang="en-US" sz="2600" dirty="0" err="1"/>
              <a:t>etc</a:t>
            </a:r>
            <a:r>
              <a:rPr lang="en-US" sz="2600" dirty="0"/>
              <a:t>)</a:t>
            </a:r>
          </a:p>
          <a:p>
            <a:r>
              <a:rPr lang="en-US" sz="2600" dirty="0"/>
              <a:t>Variable Data Printing – customized to each recipient</a:t>
            </a:r>
          </a:p>
          <a:p>
            <a:r>
              <a:rPr lang="en-US" sz="2600" dirty="0"/>
              <a:t>QR Codes</a:t>
            </a:r>
          </a:p>
        </p:txBody>
      </p:sp>
    </p:spTree>
    <p:extLst>
      <p:ext uri="{BB962C8B-B14F-4D97-AF65-F5344CB8AC3E}">
        <p14:creationId xmlns:p14="http://schemas.microsoft.com/office/powerpoint/2010/main" val="229142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89077"/>
            <a:ext cx="10771632" cy="1325563"/>
          </a:xfrm>
        </p:spPr>
        <p:txBody>
          <a:bodyPr/>
          <a:lstStyle/>
          <a:p>
            <a:r>
              <a:rPr lang="en-US" dirty="0"/>
              <a:t>PRINT IS UNIQUE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OF PRINT</a:t>
            </a:r>
          </a:p>
        </p:txBody>
      </p:sp>
      <p:graphicFrame>
        <p:nvGraphicFramePr>
          <p:cNvPr id="7" name="Content Placeholder 2" descr="Team SmartArt graphic">
            <a:extLst>
              <a:ext uri="{FF2B5EF4-FFF2-40B4-BE49-F238E27FC236}">
                <a16:creationId xmlns:a16="http://schemas.microsoft.com/office/drawing/2014/main" id="{03C6056F-38E4-47B4-87B7-F1F7D129B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53682"/>
              </p:ext>
            </p:extLst>
          </p:nvPr>
        </p:nvGraphicFramePr>
        <p:xfrm>
          <a:off x="576263" y="136526"/>
          <a:ext cx="11293684" cy="642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11" descr="A brochure with a bell on top&#10;&#10;Description automatically generated">
            <a:extLst>
              <a:ext uri="{FF2B5EF4-FFF2-40B4-BE49-F238E27FC236}">
                <a16:creationId xmlns:a16="http://schemas.microsoft.com/office/drawing/2014/main" id="{6285A485-F173-2AA7-C58B-C006C2B42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96" y="4148863"/>
            <a:ext cx="2215576" cy="2469093"/>
          </a:xfrm>
          <a:prstGeom prst="rect">
            <a:avLst/>
          </a:prstGeom>
        </p:spPr>
      </p:pic>
      <p:pic>
        <p:nvPicPr>
          <p:cNvPr id="14" name="Picture 13" descr="A close-up of a brochure&#10;&#10;Description automatically generated">
            <a:extLst>
              <a:ext uri="{FF2B5EF4-FFF2-40B4-BE49-F238E27FC236}">
                <a16:creationId xmlns:a16="http://schemas.microsoft.com/office/drawing/2014/main" id="{2197DA0D-FF5B-FC77-C16A-D04E099F2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582" y="4252381"/>
            <a:ext cx="3292124" cy="2469093"/>
          </a:xfrm>
          <a:prstGeom prst="rect">
            <a:avLst/>
          </a:prstGeom>
        </p:spPr>
      </p:pic>
      <p:pic>
        <p:nvPicPr>
          <p:cNvPr id="16" name="Picture 15" descr="A flyer with a person riding a bike&#10;&#10;Description automatically generated">
            <a:extLst>
              <a:ext uri="{FF2B5EF4-FFF2-40B4-BE49-F238E27FC236}">
                <a16:creationId xmlns:a16="http://schemas.microsoft.com/office/drawing/2014/main" id="{3570AA24-F162-88B0-060D-1B1F5EBC0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234" y="4252381"/>
            <a:ext cx="4863367" cy="23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E538EDA-1163-D7F9-DEE0-FDC1B367D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783" y="1293869"/>
            <a:ext cx="4989662" cy="4815935"/>
          </a:xfrm>
        </p:spPr>
        <p:txBody>
          <a:bodyPr>
            <a:noAutofit/>
          </a:bodyPr>
          <a:lstStyle/>
          <a:p>
            <a:r>
              <a:rPr lang="en-US" sz="2400" dirty="0"/>
              <a:t>Face to face meetings.</a:t>
            </a:r>
          </a:p>
          <a:p>
            <a:r>
              <a:rPr lang="en-US" sz="2400" dirty="0"/>
              <a:t>Products or services that have a higher price tag.</a:t>
            </a:r>
          </a:p>
          <a:p>
            <a:r>
              <a:rPr lang="en-US" sz="2400" dirty="0"/>
              <a:t>Products or services that require a long-term financial commitment.</a:t>
            </a:r>
          </a:p>
          <a:p>
            <a:r>
              <a:rPr lang="en-US" sz="2400" dirty="0"/>
              <a:t>Products or services that involve a significant emotional investment.</a:t>
            </a:r>
          </a:p>
          <a:p>
            <a:r>
              <a:rPr lang="en-US" sz="2400" dirty="0"/>
              <a:t>Products or services that require the audience to refer back to marketing material numerous times before a buying decision is reached.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20" name="Picture 19" descr="A person hugging two people&#10;&#10;Description automatically generated">
            <a:extLst>
              <a:ext uri="{FF2B5EF4-FFF2-40B4-BE49-F238E27FC236}">
                <a16:creationId xmlns:a16="http://schemas.microsoft.com/office/drawing/2014/main" id="{F1DEAC2B-EBF6-F708-5DC7-63A7F181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27796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23E7861-5398-B323-C7AE-C4F05A53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6" y="10633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Print Is Ideal for…</a:t>
            </a:r>
          </a:p>
        </p:txBody>
      </p:sp>
    </p:spTree>
    <p:extLst>
      <p:ext uri="{BB962C8B-B14F-4D97-AF65-F5344CB8AC3E}">
        <p14:creationId xmlns:p14="http://schemas.microsoft.com/office/powerpoint/2010/main" val="250388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72B44-5B96-4868-5CB0-217A6D47D289}"/>
              </a:ext>
            </a:extLst>
          </p:cNvPr>
          <p:cNvSpPr txBox="1"/>
          <p:nvPr/>
        </p:nvSpPr>
        <p:spPr>
          <a:xfrm>
            <a:off x="1345718" y="1880564"/>
            <a:ext cx="99893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Knowing what your ideal client looks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Understanding key demographics, buying habits, of target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Build your list – a good or bad list is the key to successful marketing.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Develop your message; define and refine your value proposition.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Clearly demonstrate what sets you apart from your competition.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Commit to a multi-touch approach for </a:t>
            </a:r>
            <a:r>
              <a:rPr lang="en-US" sz="2600"/>
              <a:t>maximum ROI.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359658-472A-F491-267E-74562387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Great Marketing Starts With…</a:t>
            </a:r>
          </a:p>
        </p:txBody>
      </p:sp>
    </p:spTree>
    <p:extLst>
      <p:ext uri="{BB962C8B-B14F-4D97-AF65-F5344CB8AC3E}">
        <p14:creationId xmlns:p14="http://schemas.microsoft.com/office/powerpoint/2010/main" val="202758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D667-4926-1372-7A58-D07020BD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5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Key Takeaways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52D2A-78D9-3D2A-A356-195340C83FE2}"/>
              </a:ext>
            </a:extLst>
          </p:cNvPr>
          <p:cNvSpPr txBox="1"/>
          <p:nvPr/>
        </p:nvSpPr>
        <p:spPr>
          <a:xfrm>
            <a:off x="1121434" y="1690688"/>
            <a:ext cx="105156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Science clearly shows paper can be more impactful and memorable than digital.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But marketers should take advantage of the unique properties both print and digital have to offer.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Digital marketing techniques are effective at presenting up-to-date content; building lists; presenting ideas quickly.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Print marketing is best used at presenting detailed information, and value propositions supported by data.</a:t>
            </a:r>
          </a:p>
        </p:txBody>
      </p:sp>
    </p:spTree>
    <p:extLst>
      <p:ext uri="{BB962C8B-B14F-4D97-AF65-F5344CB8AC3E}">
        <p14:creationId xmlns:p14="http://schemas.microsoft.com/office/powerpoint/2010/main" val="347979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10/3/2023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of print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John Kirchner</a:t>
            </a:r>
          </a:p>
          <a:p>
            <a:r>
              <a:rPr lang="en-US" dirty="0"/>
              <a:t>jkirchner@alphagraphics.com</a:t>
            </a:r>
          </a:p>
          <a:p>
            <a:r>
              <a:rPr lang="en-US" dirty="0"/>
              <a:t>630-453-7230</a:t>
            </a:r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Introduction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“These have changed the whole face and state of things throughout the world: </a:t>
            </a:r>
            <a:r>
              <a:rPr lang="en-US" sz="2000" b="1" i="1" dirty="0"/>
              <a:t>printing</a:t>
            </a:r>
            <a:r>
              <a:rPr lang="en-US" sz="2000" i="1" dirty="0"/>
              <a:t>, gunpowder, and the mariner’s needle.”   </a:t>
            </a:r>
          </a:p>
          <a:p>
            <a:r>
              <a:rPr lang="en-US" i="1" dirty="0"/>
              <a:t>			- </a:t>
            </a:r>
            <a:r>
              <a:rPr lang="en-US" sz="2000" i="1" dirty="0"/>
              <a:t>Sir Francis Bacon, 1620</a:t>
            </a:r>
          </a:p>
          <a:p>
            <a:endParaRPr lang="en-US" dirty="0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OF PRINT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7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Changing the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2739" y="1728690"/>
            <a:ext cx="10042585" cy="3684588"/>
          </a:xfrm>
        </p:spPr>
        <p:txBody>
          <a:bodyPr>
            <a:normAutofit/>
          </a:bodyPr>
          <a:lstStyle/>
          <a:p>
            <a:r>
              <a:rPr lang="en-US" sz="2400" dirty="0"/>
              <a:t>In 1436, Johannes Gutenberg invented the printing press. </a:t>
            </a:r>
          </a:p>
          <a:p>
            <a:r>
              <a:rPr lang="en-US" sz="2400" dirty="0"/>
              <a:t>This invention seemingly transforms the world, bringing humanity  out of the Dark Ages. Printing presses enabled information to be more readily shared and distributed. </a:t>
            </a:r>
          </a:p>
          <a:p>
            <a:r>
              <a:rPr lang="en-US" sz="2400" dirty="0"/>
              <a:t>In much the same way, the digital revolution has done the same to our world over the last 50 years.</a:t>
            </a:r>
          </a:p>
          <a:p>
            <a:r>
              <a:rPr lang="en-US" sz="2400" dirty="0"/>
              <a:t>Digital technological advances have essentially made our world, a smaller and faster place. </a:t>
            </a:r>
          </a:p>
        </p:txBody>
      </p:sp>
    </p:spTree>
    <p:extLst>
      <p:ext uri="{BB962C8B-B14F-4D97-AF65-F5344CB8AC3E}">
        <p14:creationId xmlns:p14="http://schemas.microsoft.com/office/powerpoint/2010/main" val="93193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984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Changing the World cont’d.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045" y="1448682"/>
            <a:ext cx="5367218" cy="3684588"/>
          </a:xfrm>
        </p:spPr>
        <p:txBody>
          <a:bodyPr>
            <a:noAutofit/>
          </a:bodyPr>
          <a:lstStyle/>
          <a:p>
            <a:r>
              <a:rPr lang="en-US" sz="2400" dirty="0"/>
              <a:t>As technology advances, the entry costs to their usage comes down. </a:t>
            </a:r>
          </a:p>
          <a:p>
            <a:r>
              <a:rPr lang="en-US" sz="2400" dirty="0"/>
              <a:t>This allows more and more people to use the available technology.</a:t>
            </a:r>
          </a:p>
          <a:p>
            <a:r>
              <a:rPr lang="en-US" sz="2400" dirty="0"/>
              <a:t>There were more than 6 billion+ mobile devices in use by the end of 2020.</a:t>
            </a:r>
          </a:p>
          <a:p>
            <a:r>
              <a:rPr lang="en-US" sz="2400" dirty="0"/>
              <a:t>Today, we all carry computer technology 1000x more powerful than NASA computers from the late 80’s!</a:t>
            </a:r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B0BFDBCA-DC3A-1341-7BB5-4741E4F84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912" y="1690689"/>
            <a:ext cx="5331897" cy="46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 –Digital Takeover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graphicFrame>
        <p:nvGraphicFramePr>
          <p:cNvPr id="14" name="Content Placeholder 6" descr="timeline SmartArt Graphic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076495"/>
              </p:ext>
            </p:extLst>
          </p:nvPr>
        </p:nvGraphicFramePr>
        <p:xfrm>
          <a:off x="1447800" y="1325880"/>
          <a:ext cx="990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710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Marketing Follows Digital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935" y="1480750"/>
            <a:ext cx="5901908" cy="5161590"/>
          </a:xfrm>
        </p:spPr>
        <p:txBody>
          <a:bodyPr>
            <a:normAutofit/>
          </a:bodyPr>
          <a:lstStyle/>
          <a:p>
            <a:r>
              <a:rPr lang="en-US" sz="2600" dirty="0"/>
              <a:t>Marketing departments from all types of industries have engaged in some type of print to digital transformation for marketing. </a:t>
            </a:r>
          </a:p>
          <a:p>
            <a:r>
              <a:rPr lang="en-US" sz="2600" dirty="0"/>
              <a:t>This transformation has been driven by how we consume media, and the rate in which we consume it. </a:t>
            </a:r>
          </a:p>
          <a:p>
            <a:r>
              <a:rPr lang="en-US" sz="2600" dirty="0"/>
              <a:t>Average American spends 11 hours per day online.</a:t>
            </a:r>
          </a:p>
          <a:p>
            <a:r>
              <a:rPr lang="en-US" sz="2600" dirty="0"/>
              <a:t>82% of Americans have a social media account.</a:t>
            </a:r>
          </a:p>
        </p:txBody>
      </p:sp>
      <p:pic>
        <p:nvPicPr>
          <p:cNvPr id="6" name="Picture 5" descr="A person sitting at a table with a computer and a phone&#10;&#10;Description automatically generated">
            <a:extLst>
              <a:ext uri="{FF2B5EF4-FFF2-40B4-BE49-F238E27FC236}">
                <a16:creationId xmlns:a16="http://schemas.microsoft.com/office/drawing/2014/main" id="{FA35E9D5-AAF6-CCE0-4CDC-2D1A40452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2074867"/>
            <a:ext cx="4930886" cy="32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Benefits of Digital Marketing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2522" y="1690688"/>
            <a:ext cx="10042585" cy="4658354"/>
          </a:xfrm>
        </p:spPr>
        <p:txBody>
          <a:bodyPr>
            <a:normAutofit/>
          </a:bodyPr>
          <a:lstStyle/>
          <a:p>
            <a:r>
              <a:rPr lang="en-US" sz="2600" dirty="0"/>
              <a:t>Digital marketing is low-cost compared to other marketing channels. </a:t>
            </a:r>
          </a:p>
          <a:p>
            <a:r>
              <a:rPr lang="en-US" sz="2600" dirty="0"/>
              <a:t>Digital marketing content can easily be updated.</a:t>
            </a:r>
          </a:p>
          <a:p>
            <a:r>
              <a:rPr lang="en-US" sz="2600" dirty="0"/>
              <a:t>Digital marketing interaction is trackable. </a:t>
            </a:r>
          </a:p>
          <a:p>
            <a:r>
              <a:rPr lang="en-US" sz="2600" dirty="0"/>
              <a:t>Follow up marketing touches can be tailored based on the gathered interaction data.</a:t>
            </a:r>
          </a:p>
          <a:p>
            <a:r>
              <a:rPr lang="en-US" sz="2600" dirty="0"/>
              <a:t>Easy to incorporate audio, video, and even other website.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211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Digital Ad Exposure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2522" y="1849461"/>
            <a:ext cx="10042585" cy="4643414"/>
          </a:xfrm>
        </p:spPr>
        <p:txBody>
          <a:bodyPr>
            <a:normAutofit/>
          </a:bodyPr>
          <a:lstStyle/>
          <a:p>
            <a:r>
              <a:rPr lang="en-US" sz="2400" dirty="0"/>
              <a:t>In the 1970s, a typical person was exposed to between 500 and 1,600 ads per day through print, tv, and radio.</a:t>
            </a:r>
          </a:p>
          <a:p>
            <a:r>
              <a:rPr lang="en-US" sz="2400" dirty="0"/>
              <a:t>In 2022, that exposure rate has increased to between 4,000 and 10,000 ads daily, primarily through digital advertising on websites, social media, and apps.</a:t>
            </a:r>
          </a:p>
          <a:p>
            <a:r>
              <a:rPr lang="en-US" sz="2400" dirty="0"/>
              <a:t>2021-2022 ad revenue across the four big social media sites is up 46%. </a:t>
            </a:r>
          </a:p>
          <a:p>
            <a:r>
              <a:rPr lang="en-US" sz="2400" dirty="0"/>
              <a:t>2023 predicted to be even higher.</a:t>
            </a:r>
          </a:p>
          <a:p>
            <a:r>
              <a:rPr lang="en-US" sz="2400" dirty="0"/>
              <a:t>Also in 2022, mobile ad spending outpaced desktop ad spending for the first time in history.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4545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D909BD3F-B240-4348-8BE3-67FDD68BA7A7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67D12-FAB5-406C-9279-3EAA5A20A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{06933807-4192-433C-9EC4-4C3F6FEF1F40}tf89338750_win32</Template>
  <TotalTime>33692</TotalTime>
  <Words>1386</Words>
  <Application>Microsoft Office PowerPoint</Application>
  <PresentationFormat>Widescreen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Univers</vt:lpstr>
      <vt:lpstr>Custom</vt:lpstr>
      <vt:lpstr>THE POWER OF PRINT IN A DIGITAL WORLD</vt:lpstr>
      <vt:lpstr>John Kirchner – Alphagraphics Aurora, IL</vt:lpstr>
      <vt:lpstr>Introduction</vt:lpstr>
      <vt:lpstr>Changing the World</vt:lpstr>
      <vt:lpstr>Changing the World cont’d.</vt:lpstr>
      <vt:lpstr>Timeline –Digital Takeover</vt:lpstr>
      <vt:lpstr>Marketing Follows Digital</vt:lpstr>
      <vt:lpstr>Benefits of Digital Marketing</vt:lpstr>
      <vt:lpstr>Digital Ad Exposure</vt:lpstr>
      <vt:lpstr>Does Digital Break Through?</vt:lpstr>
      <vt:lpstr>Other Hurdles </vt:lpstr>
      <vt:lpstr>PowerPoint Presentation</vt:lpstr>
      <vt:lpstr>PRINT ENGAGES DIFFERERNTLY</vt:lpstr>
      <vt:lpstr>Print Is Different</vt:lpstr>
      <vt:lpstr>PowerPoint Presentation</vt:lpstr>
      <vt:lpstr>Print Is Different, cont’d.</vt:lpstr>
      <vt:lpstr>Print Is Valued</vt:lpstr>
      <vt:lpstr>Print Is Memorable</vt:lpstr>
      <vt:lpstr>PowerPoint Presentation</vt:lpstr>
      <vt:lpstr>Print Is Experiential</vt:lpstr>
      <vt:lpstr>PRINT IS UNIQUE</vt:lpstr>
      <vt:lpstr>Print Is Ideal for…</vt:lpstr>
      <vt:lpstr>Great Marketing Starts With…</vt:lpstr>
      <vt:lpstr>Key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PRINT</dc:title>
  <dc:creator>Sales 02</dc:creator>
  <cp:lastModifiedBy>Michelle Rybicki</cp:lastModifiedBy>
  <cp:revision>149</cp:revision>
  <dcterms:created xsi:type="dcterms:W3CDTF">2023-09-07T15:16:14Z</dcterms:created>
  <dcterms:modified xsi:type="dcterms:W3CDTF">2023-10-02T23:50:10Z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