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sldIdLst>
    <p:sldId id="257" r:id="rId2"/>
    <p:sldId id="388" r:id="rId3"/>
    <p:sldId id="266" r:id="rId4"/>
    <p:sldId id="312" r:id="rId5"/>
    <p:sldId id="397" r:id="rId6"/>
    <p:sldId id="398" r:id="rId7"/>
    <p:sldId id="380" r:id="rId8"/>
    <p:sldId id="403" r:id="rId9"/>
    <p:sldId id="267" r:id="rId10"/>
    <p:sldId id="305" r:id="rId11"/>
    <p:sldId id="299" r:id="rId12"/>
    <p:sldId id="307" r:id="rId13"/>
    <p:sldId id="313" r:id="rId14"/>
    <p:sldId id="263" r:id="rId15"/>
    <p:sldId id="385" r:id="rId16"/>
    <p:sldId id="315" r:id="rId17"/>
    <p:sldId id="314" r:id="rId18"/>
    <p:sldId id="322" r:id="rId19"/>
    <p:sldId id="317" r:id="rId20"/>
    <p:sldId id="318" r:id="rId21"/>
    <p:sldId id="325" r:id="rId22"/>
    <p:sldId id="339" r:id="rId23"/>
    <p:sldId id="338" r:id="rId24"/>
    <p:sldId id="391" r:id="rId25"/>
    <p:sldId id="328" r:id="rId26"/>
    <p:sldId id="324" r:id="rId27"/>
    <p:sldId id="329" r:id="rId28"/>
    <p:sldId id="321" r:id="rId29"/>
    <p:sldId id="340" r:id="rId30"/>
    <p:sldId id="301" r:id="rId31"/>
    <p:sldId id="383" r:id="rId32"/>
    <p:sldId id="360" r:id="rId33"/>
    <p:sldId id="373" r:id="rId34"/>
    <p:sldId id="356" r:id="rId35"/>
    <p:sldId id="353" r:id="rId36"/>
    <p:sldId id="333" r:id="rId37"/>
    <p:sldId id="348" r:id="rId38"/>
    <p:sldId id="399" r:id="rId39"/>
    <p:sldId id="342" r:id="rId40"/>
    <p:sldId id="400" r:id="rId41"/>
    <p:sldId id="345" r:id="rId42"/>
    <p:sldId id="404" r:id="rId43"/>
    <p:sldId id="355" r:id="rId44"/>
    <p:sldId id="309" r:id="rId45"/>
    <p:sldId id="311" r:id="rId46"/>
    <p:sldId id="346" r:id="rId47"/>
    <p:sldId id="310" r:id="rId48"/>
    <p:sldId id="389" r:id="rId49"/>
    <p:sldId id="335" r:id="rId50"/>
    <p:sldId id="377" r:id="rId51"/>
    <p:sldId id="390" r:id="rId52"/>
    <p:sldId id="392" r:id="rId53"/>
    <p:sldId id="393" r:id="rId54"/>
    <p:sldId id="395" r:id="rId55"/>
    <p:sldId id="401" r:id="rId56"/>
    <p:sldId id="402" r:id="rId57"/>
    <p:sldId id="396" r:id="rId58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81" autoAdjust="0"/>
    <p:restoredTop sz="94660"/>
  </p:normalViewPr>
  <p:slideViewPr>
    <p:cSldViewPr snapToGrid="0">
      <p:cViewPr varScale="1">
        <p:scale>
          <a:sx n="82" d="100"/>
          <a:sy n="82" d="100"/>
        </p:scale>
        <p:origin x="16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106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76325A-08F8-4CDD-BD92-9ADB4A1ECC48}" type="doc">
      <dgm:prSet loTypeId="urn:microsoft.com/office/officeart/2005/8/layout/default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D1AA3C4-FA00-484F-B7EF-F33A90597599}">
      <dgm:prSet/>
      <dgm:spPr/>
      <dgm:t>
        <a:bodyPr/>
        <a:lstStyle/>
        <a:p>
          <a:r>
            <a:rPr lang="en-US" dirty="0"/>
            <a:t>Separate Kitchen for Take-out and Delivery</a:t>
          </a:r>
        </a:p>
      </dgm:t>
    </dgm:pt>
    <dgm:pt modelId="{89134AFA-A5CB-4EB7-A631-618F0C8F5D98}" type="parTrans" cxnId="{27EBE039-215F-4610-A1B9-45B76A16DD90}">
      <dgm:prSet/>
      <dgm:spPr/>
      <dgm:t>
        <a:bodyPr/>
        <a:lstStyle/>
        <a:p>
          <a:endParaRPr lang="en-US"/>
        </a:p>
      </dgm:t>
    </dgm:pt>
    <dgm:pt modelId="{ABFDF074-47E6-4591-86B4-BBC6787E76E9}" type="sibTrans" cxnId="{27EBE039-215F-4610-A1B9-45B76A16DD90}">
      <dgm:prSet/>
      <dgm:spPr/>
      <dgm:t>
        <a:bodyPr/>
        <a:lstStyle/>
        <a:p>
          <a:endParaRPr lang="en-US"/>
        </a:p>
      </dgm:t>
    </dgm:pt>
    <dgm:pt modelId="{9C298174-E5CA-4159-8B13-25D1279F7EFC}">
      <dgm:prSet/>
      <dgm:spPr/>
      <dgm:t>
        <a:bodyPr/>
        <a:lstStyle/>
        <a:p>
          <a:r>
            <a:rPr lang="en-US" dirty="0"/>
            <a:t>Real vegetable and herb gardens</a:t>
          </a:r>
        </a:p>
      </dgm:t>
    </dgm:pt>
    <dgm:pt modelId="{566AD04F-A337-4F9A-896F-B3404D17F6CA}" type="parTrans" cxnId="{2D2DE257-BE27-45EA-91B3-1283528F6CE6}">
      <dgm:prSet/>
      <dgm:spPr/>
      <dgm:t>
        <a:bodyPr/>
        <a:lstStyle/>
        <a:p>
          <a:endParaRPr lang="en-US"/>
        </a:p>
      </dgm:t>
    </dgm:pt>
    <dgm:pt modelId="{3F252795-4546-45F9-B80F-825623CFD87F}" type="sibTrans" cxnId="{2D2DE257-BE27-45EA-91B3-1283528F6CE6}">
      <dgm:prSet/>
      <dgm:spPr/>
      <dgm:t>
        <a:bodyPr/>
        <a:lstStyle/>
        <a:p>
          <a:endParaRPr lang="en-US"/>
        </a:p>
      </dgm:t>
    </dgm:pt>
    <dgm:pt modelId="{EABF4C95-5334-4A3E-915F-BFC4D0CB597F}">
      <dgm:prSet/>
      <dgm:spPr/>
      <dgm:t>
        <a:bodyPr/>
        <a:lstStyle/>
        <a:p>
          <a:r>
            <a:rPr lang="en-US"/>
            <a:t>Open to the public</a:t>
          </a:r>
        </a:p>
      </dgm:t>
    </dgm:pt>
    <dgm:pt modelId="{4CAE49A2-5FA8-4328-8DBD-EF4D36AC0776}" type="parTrans" cxnId="{F3DBFEBA-98A7-499A-9886-DFF12DFF65D0}">
      <dgm:prSet/>
      <dgm:spPr/>
      <dgm:t>
        <a:bodyPr/>
        <a:lstStyle/>
        <a:p>
          <a:endParaRPr lang="en-US"/>
        </a:p>
      </dgm:t>
    </dgm:pt>
    <dgm:pt modelId="{C40A4F71-58FB-456F-B94A-DA54851FDAF9}" type="sibTrans" cxnId="{F3DBFEBA-98A7-499A-9886-DFF12DFF65D0}">
      <dgm:prSet/>
      <dgm:spPr/>
      <dgm:t>
        <a:bodyPr/>
        <a:lstStyle/>
        <a:p>
          <a:endParaRPr lang="en-US"/>
        </a:p>
      </dgm:t>
    </dgm:pt>
    <dgm:pt modelId="{A7C1E869-AA81-4EA1-9A63-F841C40D49AE}">
      <dgm:prSet/>
      <dgm:spPr/>
      <dgm:t>
        <a:bodyPr/>
        <a:lstStyle/>
        <a:p>
          <a:r>
            <a:rPr lang="en-US"/>
            <a:t>Collaboration with restaurants, including use of meal plan</a:t>
          </a:r>
        </a:p>
      </dgm:t>
    </dgm:pt>
    <dgm:pt modelId="{2A65205A-6C09-40D9-B534-8788E8B85167}" type="parTrans" cxnId="{42C97B4D-C255-4127-B828-9F85E79B0658}">
      <dgm:prSet/>
      <dgm:spPr/>
      <dgm:t>
        <a:bodyPr/>
        <a:lstStyle/>
        <a:p>
          <a:endParaRPr lang="en-US"/>
        </a:p>
      </dgm:t>
    </dgm:pt>
    <dgm:pt modelId="{CAA9A00D-A360-4AFF-8892-68DC9B6696DA}" type="sibTrans" cxnId="{42C97B4D-C255-4127-B828-9F85E79B0658}">
      <dgm:prSet/>
      <dgm:spPr/>
      <dgm:t>
        <a:bodyPr/>
        <a:lstStyle/>
        <a:p>
          <a:endParaRPr lang="en-US"/>
        </a:p>
      </dgm:t>
    </dgm:pt>
    <dgm:pt modelId="{427AF288-0B90-4FC8-8B27-04F563E3DDBB}">
      <dgm:prSet/>
      <dgm:spPr/>
      <dgm:t>
        <a:bodyPr/>
        <a:lstStyle/>
        <a:p>
          <a:r>
            <a:rPr lang="en-US"/>
            <a:t>Charcuterie and cheese display</a:t>
          </a:r>
        </a:p>
      </dgm:t>
    </dgm:pt>
    <dgm:pt modelId="{DF317D6B-612C-4E1B-99FC-3500650D1EC3}" type="parTrans" cxnId="{73B3A473-C5EA-4F0A-BA29-1C749622DBD0}">
      <dgm:prSet/>
      <dgm:spPr/>
      <dgm:t>
        <a:bodyPr/>
        <a:lstStyle/>
        <a:p>
          <a:endParaRPr lang="en-US"/>
        </a:p>
      </dgm:t>
    </dgm:pt>
    <dgm:pt modelId="{5D5796B3-477A-41F5-A1B1-43ED7B3C7C7C}" type="sibTrans" cxnId="{73B3A473-C5EA-4F0A-BA29-1C749622DBD0}">
      <dgm:prSet/>
      <dgm:spPr/>
      <dgm:t>
        <a:bodyPr/>
        <a:lstStyle/>
        <a:p>
          <a:endParaRPr lang="en-US"/>
        </a:p>
      </dgm:t>
    </dgm:pt>
    <dgm:pt modelId="{32E605B8-3AC8-46FA-A277-5810DDEAD3DD}">
      <dgm:prSet/>
      <dgm:spPr/>
      <dgm:t>
        <a:bodyPr/>
        <a:lstStyle/>
        <a:p>
          <a:r>
            <a:rPr lang="en-US"/>
            <a:t>Gratuity Programs</a:t>
          </a:r>
        </a:p>
      </dgm:t>
    </dgm:pt>
    <dgm:pt modelId="{DE1D3C77-CC4C-4A2A-B20B-577CAB26C9F3}" type="parTrans" cxnId="{165B8883-5C97-4A04-87AE-EDDECEE8E531}">
      <dgm:prSet/>
      <dgm:spPr/>
      <dgm:t>
        <a:bodyPr/>
        <a:lstStyle/>
        <a:p>
          <a:endParaRPr lang="en-US"/>
        </a:p>
      </dgm:t>
    </dgm:pt>
    <dgm:pt modelId="{B5F4DD3F-A801-4443-A9E7-528D2B717459}" type="sibTrans" cxnId="{165B8883-5C97-4A04-87AE-EDDECEE8E531}">
      <dgm:prSet/>
      <dgm:spPr/>
      <dgm:t>
        <a:bodyPr/>
        <a:lstStyle/>
        <a:p>
          <a:endParaRPr lang="en-US"/>
        </a:p>
      </dgm:t>
    </dgm:pt>
    <dgm:pt modelId="{A153C9CA-BF8D-4659-85F2-1728F15C4967}">
      <dgm:prSet/>
      <dgm:spPr/>
      <dgm:t>
        <a:bodyPr/>
        <a:lstStyle/>
        <a:p>
          <a:r>
            <a:rPr lang="en-US"/>
            <a:t>Cashless</a:t>
          </a:r>
        </a:p>
      </dgm:t>
    </dgm:pt>
    <dgm:pt modelId="{C682DD6B-E052-4042-B811-D443DE5354A5}" type="parTrans" cxnId="{38C62EA0-0D11-4F3B-9921-583E09D8D04C}">
      <dgm:prSet/>
      <dgm:spPr/>
      <dgm:t>
        <a:bodyPr/>
        <a:lstStyle/>
        <a:p>
          <a:endParaRPr lang="en-US"/>
        </a:p>
      </dgm:t>
    </dgm:pt>
    <dgm:pt modelId="{E31DC59F-A99D-49CA-8929-23A1C50D73AE}" type="sibTrans" cxnId="{38C62EA0-0D11-4F3B-9921-583E09D8D04C}">
      <dgm:prSet/>
      <dgm:spPr/>
      <dgm:t>
        <a:bodyPr/>
        <a:lstStyle/>
        <a:p>
          <a:endParaRPr lang="en-US"/>
        </a:p>
      </dgm:t>
    </dgm:pt>
    <dgm:pt modelId="{A1443BF4-7D09-4F12-872C-F159D697F6F6}" type="pres">
      <dgm:prSet presAssocID="{0176325A-08F8-4CDD-BD92-9ADB4A1ECC48}" presName="diagram" presStyleCnt="0">
        <dgm:presLayoutVars>
          <dgm:dir/>
          <dgm:resizeHandles val="exact"/>
        </dgm:presLayoutVars>
      </dgm:prSet>
      <dgm:spPr/>
    </dgm:pt>
    <dgm:pt modelId="{58C3D6F6-E1BB-41DC-A77C-DECB7350234F}" type="pres">
      <dgm:prSet presAssocID="{6D1AA3C4-FA00-484F-B7EF-F33A90597599}" presName="node" presStyleLbl="node1" presStyleIdx="0" presStyleCnt="7">
        <dgm:presLayoutVars>
          <dgm:bulletEnabled val="1"/>
        </dgm:presLayoutVars>
      </dgm:prSet>
      <dgm:spPr/>
    </dgm:pt>
    <dgm:pt modelId="{5D2DE63B-D875-4957-8C6A-89F91DDCB216}" type="pres">
      <dgm:prSet presAssocID="{ABFDF074-47E6-4591-86B4-BBC6787E76E9}" presName="sibTrans" presStyleCnt="0"/>
      <dgm:spPr/>
    </dgm:pt>
    <dgm:pt modelId="{03892160-A354-4D8C-8E23-FDD2EE3E6BE4}" type="pres">
      <dgm:prSet presAssocID="{9C298174-E5CA-4159-8B13-25D1279F7EFC}" presName="node" presStyleLbl="node1" presStyleIdx="1" presStyleCnt="7">
        <dgm:presLayoutVars>
          <dgm:bulletEnabled val="1"/>
        </dgm:presLayoutVars>
      </dgm:prSet>
      <dgm:spPr/>
    </dgm:pt>
    <dgm:pt modelId="{D254BFC1-F398-4304-AF3F-0752B4846861}" type="pres">
      <dgm:prSet presAssocID="{3F252795-4546-45F9-B80F-825623CFD87F}" presName="sibTrans" presStyleCnt="0"/>
      <dgm:spPr/>
    </dgm:pt>
    <dgm:pt modelId="{E550A23F-6BC2-491A-AB7B-2725E35283D4}" type="pres">
      <dgm:prSet presAssocID="{EABF4C95-5334-4A3E-915F-BFC4D0CB597F}" presName="node" presStyleLbl="node1" presStyleIdx="2" presStyleCnt="7">
        <dgm:presLayoutVars>
          <dgm:bulletEnabled val="1"/>
        </dgm:presLayoutVars>
      </dgm:prSet>
      <dgm:spPr/>
    </dgm:pt>
    <dgm:pt modelId="{3728C02E-9D65-4D2B-9C16-CE81E31D3349}" type="pres">
      <dgm:prSet presAssocID="{C40A4F71-58FB-456F-B94A-DA54851FDAF9}" presName="sibTrans" presStyleCnt="0"/>
      <dgm:spPr/>
    </dgm:pt>
    <dgm:pt modelId="{99A41F44-FD69-4DFD-9735-1FD7F91B4381}" type="pres">
      <dgm:prSet presAssocID="{A7C1E869-AA81-4EA1-9A63-F841C40D49AE}" presName="node" presStyleLbl="node1" presStyleIdx="3" presStyleCnt="7">
        <dgm:presLayoutVars>
          <dgm:bulletEnabled val="1"/>
        </dgm:presLayoutVars>
      </dgm:prSet>
      <dgm:spPr/>
    </dgm:pt>
    <dgm:pt modelId="{2F345EB6-3000-41E6-91A5-0ED4A499338D}" type="pres">
      <dgm:prSet presAssocID="{CAA9A00D-A360-4AFF-8892-68DC9B6696DA}" presName="sibTrans" presStyleCnt="0"/>
      <dgm:spPr/>
    </dgm:pt>
    <dgm:pt modelId="{231223A5-81CF-4954-9B74-EA3081A763EE}" type="pres">
      <dgm:prSet presAssocID="{427AF288-0B90-4FC8-8B27-04F563E3DDBB}" presName="node" presStyleLbl="node1" presStyleIdx="4" presStyleCnt="7">
        <dgm:presLayoutVars>
          <dgm:bulletEnabled val="1"/>
        </dgm:presLayoutVars>
      </dgm:prSet>
      <dgm:spPr/>
    </dgm:pt>
    <dgm:pt modelId="{DD2DCC29-7F0C-4278-9B2C-A92300640F38}" type="pres">
      <dgm:prSet presAssocID="{5D5796B3-477A-41F5-A1B1-43ED7B3C7C7C}" presName="sibTrans" presStyleCnt="0"/>
      <dgm:spPr/>
    </dgm:pt>
    <dgm:pt modelId="{70D6E39C-E380-4AB8-8542-243194284FE7}" type="pres">
      <dgm:prSet presAssocID="{32E605B8-3AC8-46FA-A277-5810DDEAD3DD}" presName="node" presStyleLbl="node1" presStyleIdx="5" presStyleCnt="7">
        <dgm:presLayoutVars>
          <dgm:bulletEnabled val="1"/>
        </dgm:presLayoutVars>
      </dgm:prSet>
      <dgm:spPr/>
    </dgm:pt>
    <dgm:pt modelId="{535E61E5-BC86-460D-86DE-516F35DDB6B1}" type="pres">
      <dgm:prSet presAssocID="{B5F4DD3F-A801-4443-A9E7-528D2B717459}" presName="sibTrans" presStyleCnt="0"/>
      <dgm:spPr/>
    </dgm:pt>
    <dgm:pt modelId="{1B7C73DA-EC5F-4D3B-9754-3D605A448EFA}" type="pres">
      <dgm:prSet presAssocID="{A153C9CA-BF8D-4659-85F2-1728F15C4967}" presName="node" presStyleLbl="node1" presStyleIdx="6" presStyleCnt="7">
        <dgm:presLayoutVars>
          <dgm:bulletEnabled val="1"/>
        </dgm:presLayoutVars>
      </dgm:prSet>
      <dgm:spPr/>
    </dgm:pt>
  </dgm:ptLst>
  <dgm:cxnLst>
    <dgm:cxn modelId="{70852719-9BD9-47EA-94E7-2F0236F98D44}" type="presOf" srcId="{427AF288-0B90-4FC8-8B27-04F563E3DDBB}" destId="{231223A5-81CF-4954-9B74-EA3081A763EE}" srcOrd="0" destOrd="0" presId="urn:microsoft.com/office/officeart/2005/8/layout/default"/>
    <dgm:cxn modelId="{7331ED1B-A8C1-442E-AD6C-5303D82A9BA7}" type="presOf" srcId="{0176325A-08F8-4CDD-BD92-9ADB4A1ECC48}" destId="{A1443BF4-7D09-4F12-872C-F159D697F6F6}" srcOrd="0" destOrd="0" presId="urn:microsoft.com/office/officeart/2005/8/layout/default"/>
    <dgm:cxn modelId="{27EBE039-215F-4610-A1B9-45B76A16DD90}" srcId="{0176325A-08F8-4CDD-BD92-9ADB4A1ECC48}" destId="{6D1AA3C4-FA00-484F-B7EF-F33A90597599}" srcOrd="0" destOrd="0" parTransId="{89134AFA-A5CB-4EB7-A631-618F0C8F5D98}" sibTransId="{ABFDF074-47E6-4591-86B4-BBC6787E76E9}"/>
    <dgm:cxn modelId="{AA001668-D4BD-4A78-9653-76D65F32FB9A}" type="presOf" srcId="{9C298174-E5CA-4159-8B13-25D1279F7EFC}" destId="{03892160-A354-4D8C-8E23-FDD2EE3E6BE4}" srcOrd="0" destOrd="0" presId="urn:microsoft.com/office/officeart/2005/8/layout/default"/>
    <dgm:cxn modelId="{42C97B4D-C255-4127-B828-9F85E79B0658}" srcId="{0176325A-08F8-4CDD-BD92-9ADB4A1ECC48}" destId="{A7C1E869-AA81-4EA1-9A63-F841C40D49AE}" srcOrd="3" destOrd="0" parTransId="{2A65205A-6C09-40D9-B534-8788E8B85167}" sibTransId="{CAA9A00D-A360-4AFF-8892-68DC9B6696DA}"/>
    <dgm:cxn modelId="{73B3A473-C5EA-4F0A-BA29-1C749622DBD0}" srcId="{0176325A-08F8-4CDD-BD92-9ADB4A1ECC48}" destId="{427AF288-0B90-4FC8-8B27-04F563E3DDBB}" srcOrd="4" destOrd="0" parTransId="{DF317D6B-612C-4E1B-99FC-3500650D1EC3}" sibTransId="{5D5796B3-477A-41F5-A1B1-43ED7B3C7C7C}"/>
    <dgm:cxn modelId="{2D2DE257-BE27-45EA-91B3-1283528F6CE6}" srcId="{0176325A-08F8-4CDD-BD92-9ADB4A1ECC48}" destId="{9C298174-E5CA-4159-8B13-25D1279F7EFC}" srcOrd="1" destOrd="0" parTransId="{566AD04F-A337-4F9A-896F-B3404D17F6CA}" sibTransId="{3F252795-4546-45F9-B80F-825623CFD87F}"/>
    <dgm:cxn modelId="{F6F12D7A-104A-4D2E-9842-DC0E85D0C640}" type="presOf" srcId="{32E605B8-3AC8-46FA-A277-5810DDEAD3DD}" destId="{70D6E39C-E380-4AB8-8542-243194284FE7}" srcOrd="0" destOrd="0" presId="urn:microsoft.com/office/officeart/2005/8/layout/default"/>
    <dgm:cxn modelId="{165B8883-5C97-4A04-87AE-EDDECEE8E531}" srcId="{0176325A-08F8-4CDD-BD92-9ADB4A1ECC48}" destId="{32E605B8-3AC8-46FA-A277-5810DDEAD3DD}" srcOrd="5" destOrd="0" parTransId="{DE1D3C77-CC4C-4A2A-B20B-577CAB26C9F3}" sibTransId="{B5F4DD3F-A801-4443-A9E7-528D2B717459}"/>
    <dgm:cxn modelId="{38C62EA0-0D11-4F3B-9921-583E09D8D04C}" srcId="{0176325A-08F8-4CDD-BD92-9ADB4A1ECC48}" destId="{A153C9CA-BF8D-4659-85F2-1728F15C4967}" srcOrd="6" destOrd="0" parTransId="{C682DD6B-E052-4042-B811-D443DE5354A5}" sibTransId="{E31DC59F-A99D-49CA-8929-23A1C50D73AE}"/>
    <dgm:cxn modelId="{F3DBFEBA-98A7-499A-9886-DFF12DFF65D0}" srcId="{0176325A-08F8-4CDD-BD92-9ADB4A1ECC48}" destId="{EABF4C95-5334-4A3E-915F-BFC4D0CB597F}" srcOrd="2" destOrd="0" parTransId="{4CAE49A2-5FA8-4328-8DBD-EF4D36AC0776}" sibTransId="{C40A4F71-58FB-456F-B94A-DA54851FDAF9}"/>
    <dgm:cxn modelId="{6614AEC0-B7EC-40D3-80F3-12012AB8EAD8}" type="presOf" srcId="{6D1AA3C4-FA00-484F-B7EF-F33A90597599}" destId="{58C3D6F6-E1BB-41DC-A77C-DECB7350234F}" srcOrd="0" destOrd="0" presId="urn:microsoft.com/office/officeart/2005/8/layout/default"/>
    <dgm:cxn modelId="{203E35DB-1D38-4176-9AFD-03C446069F72}" type="presOf" srcId="{A153C9CA-BF8D-4659-85F2-1728F15C4967}" destId="{1B7C73DA-EC5F-4D3B-9754-3D605A448EFA}" srcOrd="0" destOrd="0" presId="urn:microsoft.com/office/officeart/2005/8/layout/default"/>
    <dgm:cxn modelId="{513FD2DD-4047-4D79-BEF7-E9CD56B5AB3F}" type="presOf" srcId="{EABF4C95-5334-4A3E-915F-BFC4D0CB597F}" destId="{E550A23F-6BC2-491A-AB7B-2725E35283D4}" srcOrd="0" destOrd="0" presId="urn:microsoft.com/office/officeart/2005/8/layout/default"/>
    <dgm:cxn modelId="{167C1FE1-7C8B-47AF-BFA5-BC51374C11C5}" type="presOf" srcId="{A7C1E869-AA81-4EA1-9A63-F841C40D49AE}" destId="{99A41F44-FD69-4DFD-9735-1FD7F91B4381}" srcOrd="0" destOrd="0" presId="urn:microsoft.com/office/officeart/2005/8/layout/default"/>
    <dgm:cxn modelId="{BBF7F970-EE60-4CD1-87D5-3FD4ADDB5572}" type="presParOf" srcId="{A1443BF4-7D09-4F12-872C-F159D697F6F6}" destId="{58C3D6F6-E1BB-41DC-A77C-DECB7350234F}" srcOrd="0" destOrd="0" presId="urn:microsoft.com/office/officeart/2005/8/layout/default"/>
    <dgm:cxn modelId="{45EF050A-E825-46AF-8637-25FB79E2A914}" type="presParOf" srcId="{A1443BF4-7D09-4F12-872C-F159D697F6F6}" destId="{5D2DE63B-D875-4957-8C6A-89F91DDCB216}" srcOrd="1" destOrd="0" presId="urn:microsoft.com/office/officeart/2005/8/layout/default"/>
    <dgm:cxn modelId="{C5A1A66D-355E-483C-9E7E-E8F10C08CAD1}" type="presParOf" srcId="{A1443BF4-7D09-4F12-872C-F159D697F6F6}" destId="{03892160-A354-4D8C-8E23-FDD2EE3E6BE4}" srcOrd="2" destOrd="0" presId="urn:microsoft.com/office/officeart/2005/8/layout/default"/>
    <dgm:cxn modelId="{3EFFE5A4-1877-489F-8AD7-F774AB562A3A}" type="presParOf" srcId="{A1443BF4-7D09-4F12-872C-F159D697F6F6}" destId="{D254BFC1-F398-4304-AF3F-0752B4846861}" srcOrd="3" destOrd="0" presId="urn:microsoft.com/office/officeart/2005/8/layout/default"/>
    <dgm:cxn modelId="{FFE0CA01-A907-40E3-92ED-33FB9A1EDE48}" type="presParOf" srcId="{A1443BF4-7D09-4F12-872C-F159D697F6F6}" destId="{E550A23F-6BC2-491A-AB7B-2725E35283D4}" srcOrd="4" destOrd="0" presId="urn:microsoft.com/office/officeart/2005/8/layout/default"/>
    <dgm:cxn modelId="{3184C442-A8C3-4565-8BB7-6C069656C6BC}" type="presParOf" srcId="{A1443BF4-7D09-4F12-872C-F159D697F6F6}" destId="{3728C02E-9D65-4D2B-9C16-CE81E31D3349}" srcOrd="5" destOrd="0" presId="urn:microsoft.com/office/officeart/2005/8/layout/default"/>
    <dgm:cxn modelId="{FDF8B744-092C-42EA-8D78-077F36881E9C}" type="presParOf" srcId="{A1443BF4-7D09-4F12-872C-F159D697F6F6}" destId="{99A41F44-FD69-4DFD-9735-1FD7F91B4381}" srcOrd="6" destOrd="0" presId="urn:microsoft.com/office/officeart/2005/8/layout/default"/>
    <dgm:cxn modelId="{63641ED9-9C3B-49FA-9351-9A596E91520F}" type="presParOf" srcId="{A1443BF4-7D09-4F12-872C-F159D697F6F6}" destId="{2F345EB6-3000-41E6-91A5-0ED4A499338D}" srcOrd="7" destOrd="0" presId="urn:microsoft.com/office/officeart/2005/8/layout/default"/>
    <dgm:cxn modelId="{1C99D5EA-D236-4545-9E61-CF65B0676081}" type="presParOf" srcId="{A1443BF4-7D09-4F12-872C-F159D697F6F6}" destId="{231223A5-81CF-4954-9B74-EA3081A763EE}" srcOrd="8" destOrd="0" presId="urn:microsoft.com/office/officeart/2005/8/layout/default"/>
    <dgm:cxn modelId="{20FCE6D9-E04C-4754-94B2-4ABF5F05D021}" type="presParOf" srcId="{A1443BF4-7D09-4F12-872C-F159D697F6F6}" destId="{DD2DCC29-7F0C-4278-9B2C-A92300640F38}" srcOrd="9" destOrd="0" presId="urn:microsoft.com/office/officeart/2005/8/layout/default"/>
    <dgm:cxn modelId="{02D66DAE-92E3-43C8-9335-0C73ED3B4B47}" type="presParOf" srcId="{A1443BF4-7D09-4F12-872C-F159D697F6F6}" destId="{70D6E39C-E380-4AB8-8542-243194284FE7}" srcOrd="10" destOrd="0" presId="urn:microsoft.com/office/officeart/2005/8/layout/default"/>
    <dgm:cxn modelId="{2A2F6F9A-A46F-4601-806B-2235E18194F5}" type="presParOf" srcId="{A1443BF4-7D09-4F12-872C-F159D697F6F6}" destId="{535E61E5-BC86-460D-86DE-516F35DDB6B1}" srcOrd="11" destOrd="0" presId="urn:microsoft.com/office/officeart/2005/8/layout/default"/>
    <dgm:cxn modelId="{3A863835-B61C-470C-9967-73571A06B286}" type="presParOf" srcId="{A1443BF4-7D09-4F12-872C-F159D697F6F6}" destId="{1B7C73DA-EC5F-4D3B-9754-3D605A448EFA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C3D6F6-E1BB-41DC-A77C-DECB7350234F}">
      <dsp:nvSpPr>
        <dsp:cNvPr id="0" name=""/>
        <dsp:cNvSpPr/>
      </dsp:nvSpPr>
      <dsp:spPr>
        <a:xfrm>
          <a:off x="2813" y="211273"/>
          <a:ext cx="2232266" cy="133936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Separate Kitchen for Take-out and Delivery</a:t>
          </a:r>
        </a:p>
      </dsp:txBody>
      <dsp:txXfrm>
        <a:off x="2813" y="211273"/>
        <a:ext cx="2232266" cy="1339360"/>
      </dsp:txXfrm>
    </dsp:sp>
    <dsp:sp modelId="{03892160-A354-4D8C-8E23-FDD2EE3E6BE4}">
      <dsp:nvSpPr>
        <dsp:cNvPr id="0" name=""/>
        <dsp:cNvSpPr/>
      </dsp:nvSpPr>
      <dsp:spPr>
        <a:xfrm>
          <a:off x="2458307" y="211273"/>
          <a:ext cx="2232266" cy="1339360"/>
        </a:xfrm>
        <a:prstGeom prst="rect">
          <a:avLst/>
        </a:prstGeom>
        <a:gradFill rotWithShape="0">
          <a:gsLst>
            <a:gs pos="0">
              <a:schemeClr val="accent5">
                <a:hueOff val="-280772"/>
                <a:satOff val="-1324"/>
                <a:lumOff val="327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-280772"/>
                <a:satOff val="-1324"/>
                <a:lumOff val="327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-280772"/>
                <a:satOff val="-1324"/>
                <a:lumOff val="327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Real vegetable and herb gardens</a:t>
          </a:r>
        </a:p>
      </dsp:txBody>
      <dsp:txXfrm>
        <a:off x="2458307" y="211273"/>
        <a:ext cx="2232266" cy="1339360"/>
      </dsp:txXfrm>
    </dsp:sp>
    <dsp:sp modelId="{E550A23F-6BC2-491A-AB7B-2725E35283D4}">
      <dsp:nvSpPr>
        <dsp:cNvPr id="0" name=""/>
        <dsp:cNvSpPr/>
      </dsp:nvSpPr>
      <dsp:spPr>
        <a:xfrm>
          <a:off x="4913800" y="211273"/>
          <a:ext cx="2232266" cy="1339360"/>
        </a:xfrm>
        <a:prstGeom prst="rect">
          <a:avLst/>
        </a:prstGeom>
        <a:gradFill rotWithShape="0">
          <a:gsLst>
            <a:gs pos="0">
              <a:schemeClr val="accent5">
                <a:hueOff val="-561544"/>
                <a:satOff val="-2648"/>
                <a:lumOff val="653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-561544"/>
                <a:satOff val="-2648"/>
                <a:lumOff val="653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-561544"/>
                <a:satOff val="-2648"/>
                <a:lumOff val="653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Open to the public</a:t>
          </a:r>
        </a:p>
      </dsp:txBody>
      <dsp:txXfrm>
        <a:off x="4913800" y="211273"/>
        <a:ext cx="2232266" cy="1339360"/>
      </dsp:txXfrm>
    </dsp:sp>
    <dsp:sp modelId="{99A41F44-FD69-4DFD-9735-1FD7F91B4381}">
      <dsp:nvSpPr>
        <dsp:cNvPr id="0" name=""/>
        <dsp:cNvSpPr/>
      </dsp:nvSpPr>
      <dsp:spPr>
        <a:xfrm>
          <a:off x="7369294" y="211273"/>
          <a:ext cx="2232266" cy="1339360"/>
        </a:xfrm>
        <a:prstGeom prst="rect">
          <a:avLst/>
        </a:prstGeom>
        <a:gradFill rotWithShape="0">
          <a:gsLst>
            <a:gs pos="0">
              <a:schemeClr val="accent5">
                <a:hueOff val="-842315"/>
                <a:satOff val="-3972"/>
                <a:lumOff val="98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-842315"/>
                <a:satOff val="-3972"/>
                <a:lumOff val="98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-842315"/>
                <a:satOff val="-3972"/>
                <a:lumOff val="98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Collaboration with restaurants, including use of meal plan</a:t>
          </a:r>
        </a:p>
      </dsp:txBody>
      <dsp:txXfrm>
        <a:off x="7369294" y="211273"/>
        <a:ext cx="2232266" cy="1339360"/>
      </dsp:txXfrm>
    </dsp:sp>
    <dsp:sp modelId="{231223A5-81CF-4954-9B74-EA3081A763EE}">
      <dsp:nvSpPr>
        <dsp:cNvPr id="0" name=""/>
        <dsp:cNvSpPr/>
      </dsp:nvSpPr>
      <dsp:spPr>
        <a:xfrm>
          <a:off x="1230560" y="1773860"/>
          <a:ext cx="2232266" cy="1339360"/>
        </a:xfrm>
        <a:prstGeom prst="rect">
          <a:avLst/>
        </a:prstGeom>
        <a:gradFill rotWithShape="0">
          <a:gsLst>
            <a:gs pos="0">
              <a:schemeClr val="accent5">
                <a:hueOff val="-1123087"/>
                <a:satOff val="-5296"/>
                <a:lumOff val="1307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-1123087"/>
                <a:satOff val="-5296"/>
                <a:lumOff val="1307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-1123087"/>
                <a:satOff val="-5296"/>
                <a:lumOff val="1307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Charcuterie and cheese display</a:t>
          </a:r>
        </a:p>
      </dsp:txBody>
      <dsp:txXfrm>
        <a:off x="1230560" y="1773860"/>
        <a:ext cx="2232266" cy="1339360"/>
      </dsp:txXfrm>
    </dsp:sp>
    <dsp:sp modelId="{70D6E39C-E380-4AB8-8542-243194284FE7}">
      <dsp:nvSpPr>
        <dsp:cNvPr id="0" name=""/>
        <dsp:cNvSpPr/>
      </dsp:nvSpPr>
      <dsp:spPr>
        <a:xfrm>
          <a:off x="3686054" y="1773860"/>
          <a:ext cx="2232266" cy="1339360"/>
        </a:xfrm>
        <a:prstGeom prst="rect">
          <a:avLst/>
        </a:prstGeom>
        <a:gradFill rotWithShape="0">
          <a:gsLst>
            <a:gs pos="0">
              <a:schemeClr val="accent5">
                <a:hueOff val="-1403859"/>
                <a:satOff val="-6620"/>
                <a:lumOff val="1633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-1403859"/>
                <a:satOff val="-6620"/>
                <a:lumOff val="1633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-1403859"/>
                <a:satOff val="-6620"/>
                <a:lumOff val="1633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Gratuity Programs</a:t>
          </a:r>
        </a:p>
      </dsp:txBody>
      <dsp:txXfrm>
        <a:off x="3686054" y="1773860"/>
        <a:ext cx="2232266" cy="1339360"/>
      </dsp:txXfrm>
    </dsp:sp>
    <dsp:sp modelId="{1B7C73DA-EC5F-4D3B-9754-3D605A448EFA}">
      <dsp:nvSpPr>
        <dsp:cNvPr id="0" name=""/>
        <dsp:cNvSpPr/>
      </dsp:nvSpPr>
      <dsp:spPr>
        <a:xfrm>
          <a:off x="6141547" y="1773860"/>
          <a:ext cx="2232266" cy="1339360"/>
        </a:xfrm>
        <a:prstGeom prst="rect">
          <a:avLst/>
        </a:prstGeom>
        <a:gradFill rotWithShape="0">
          <a:gsLst>
            <a:gs pos="0">
              <a:schemeClr val="accent5">
                <a:hueOff val="-1684631"/>
                <a:satOff val="-7944"/>
                <a:lumOff val="196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-1684631"/>
                <a:satOff val="-7944"/>
                <a:lumOff val="196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-1684631"/>
                <a:satOff val="-7944"/>
                <a:lumOff val="196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Cashless</a:t>
          </a:r>
        </a:p>
      </dsp:txBody>
      <dsp:txXfrm>
        <a:off x="6141547" y="1773860"/>
        <a:ext cx="2232266" cy="13393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F578F72-03F0-41A6-85D2-BA193EE50E6D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AF2E269-24F4-4973-8216-D26B47516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39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52CC2-4B90-42D1-A5E4-D2EEA40926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618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build it they will come!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52CC2-4B90-42D1-A5E4-D2EEA40926D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014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Branding!!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5B7DE-1198-4F2F-B574-CA8CAE34164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92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Modest décor changes to complement theme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5B7DE-1198-4F2F-B574-CA8CAE34164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219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Aaron</a:t>
            </a:r>
          </a:p>
          <a:p>
            <a:r>
              <a:rPr lang="en-US" dirty="0"/>
              <a:t>Solution for small spaces.  Starbucks style with upscale coffee, bakery, quick serve soup and sandwich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52CC2-4B90-42D1-A5E4-D2EEA40926D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7667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AAronBreakfast</a:t>
            </a:r>
            <a:r>
              <a:rPr lang="en-US" dirty="0"/>
              <a:t> Bar in morning, adds wine, spirits and later menu for various day parts.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52CC2-4B90-42D1-A5E4-D2EEA40926D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08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Schelley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5B7DE-1198-4F2F-B574-CA8CAE34164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514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of your favorite restaurant.  Now imaging having every meal there.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52CC2-4B90-42D1-A5E4-D2EEA40926D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622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Aaron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52CC2-4B90-42D1-A5E4-D2EEA40926D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756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Aaron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5B7DE-1198-4F2F-B574-CA8CAE34164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818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Aaron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52CC2-4B90-42D1-A5E4-D2EEA40926D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71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Schelley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52CC2-4B90-42D1-A5E4-D2EEA40926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307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Schelley</a:t>
            </a:r>
          </a:p>
          <a:p>
            <a:endParaRPr lang="en-US" dirty="0"/>
          </a:p>
          <a:p>
            <a:r>
              <a:rPr lang="en-US" dirty="0"/>
              <a:t>Note sustainability in packaging</a:t>
            </a:r>
          </a:p>
          <a:p>
            <a:endParaRPr lang="en-US" dirty="0"/>
          </a:p>
          <a:p>
            <a:r>
              <a:rPr lang="en-US" dirty="0"/>
              <a:t>Branding includes </a:t>
            </a:r>
          </a:p>
          <a:p>
            <a:r>
              <a:rPr lang="en-US" dirty="0"/>
              <a:t>Venue Names</a:t>
            </a:r>
          </a:p>
          <a:p>
            <a:r>
              <a:rPr lang="en-US" dirty="0"/>
              <a:t>Décor</a:t>
            </a:r>
          </a:p>
          <a:p>
            <a:r>
              <a:rPr lang="en-US" dirty="0"/>
              <a:t>Printed Menus and Signage</a:t>
            </a:r>
          </a:p>
          <a:p>
            <a:r>
              <a:rPr lang="en-US" dirty="0"/>
              <a:t>Packaging</a:t>
            </a:r>
          </a:p>
          <a:p>
            <a:r>
              <a:rPr lang="en-US" dirty="0"/>
              <a:t>Uniforms</a:t>
            </a:r>
          </a:p>
          <a:p>
            <a:r>
              <a:rPr lang="en-US" dirty="0"/>
              <a:t>Common Language – greeting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52CC2-4B90-42D1-A5E4-D2EEA40926D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051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52CC2-4B90-42D1-A5E4-D2EEA40926D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168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Schelley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52CC2-4B90-42D1-A5E4-D2EEA40926D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709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52CC2-4B90-42D1-A5E4-D2EEA40926D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471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Schelley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52CC2-4B90-42D1-A5E4-D2EEA40926D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762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Aaron</a:t>
            </a:r>
          </a:p>
          <a:p>
            <a:r>
              <a:rPr lang="en-US" dirty="0"/>
              <a:t>Speaking of Branding – can we get rid of Always available?  Classic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52CC2-4B90-42D1-A5E4-D2EEA40926D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423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Schelley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52CC2-4B90-42D1-A5E4-D2EEA40926D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6646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Schelley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52CC2-4B90-42D1-A5E4-D2EEA40926D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063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52CC2-4B90-42D1-A5E4-D2EEA40926D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532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52CC2-4B90-42D1-A5E4-D2EEA40926D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63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Schelley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52CC2-4B90-42D1-A5E4-D2EEA40926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099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Aaron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52CC2-4B90-42D1-A5E4-D2EEA40926D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0245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52CC2-4B90-42D1-A5E4-D2EEA40926D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507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52CC2-4B90-42D1-A5E4-D2EEA40926D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66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of your favorite restaurant.  Now imaging having every meal there.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52CC2-4B90-42D1-A5E4-D2EEA40926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17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Schelley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5B7DE-1198-4F2F-B574-CA8CAE34164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938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Schelley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52CC2-4B90-42D1-A5E4-D2EEA40926D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835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Schelley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52CC2-4B90-42D1-A5E4-D2EEA40926D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81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Schelley</a:t>
            </a:r>
          </a:p>
          <a:p>
            <a:r>
              <a:rPr lang="en-US" dirty="0"/>
              <a:t> Also referred to taverns, tap rooms, lounges.  Should have a branded name.  This is most frequent third venue</a:t>
            </a:r>
          </a:p>
          <a:p>
            <a:endParaRPr lang="en-US" dirty="0"/>
          </a:p>
          <a:p>
            <a:r>
              <a:rPr lang="en-US" dirty="0"/>
              <a:t>Food menus are recommended, but some are strictly drinks and pre-meal gathering places.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52CC2-4B90-42D1-A5E4-D2EEA40926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62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height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52CC2-4B90-42D1-A5E4-D2EEA40926D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40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BEF2-DAA2-49CB-937D-F2001DFB24D2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BD9B6DB9-2E38-483A-A363-4B51EE3B8FB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1584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BEF2-DAA2-49CB-937D-F2001DFB24D2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6DB9-2E38-483A-A363-4B51EE3B8FB7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758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BEF2-DAA2-49CB-937D-F2001DFB24D2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6DB9-2E38-483A-A363-4B51EE3B8FB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891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524001" y="5334000"/>
            <a:ext cx="3352800" cy="274320"/>
          </a:xfrm>
        </p:spPr>
        <p:txBody>
          <a:bodyPr>
            <a:normAutofit/>
          </a:bodyPr>
          <a:lstStyle>
            <a:lvl1pPr>
              <a:buNone/>
              <a:defRPr sz="1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303780"/>
            <a:ext cx="10058400" cy="54864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90520"/>
            <a:ext cx="10058400" cy="731520"/>
          </a:xfrm>
        </p:spPr>
        <p:txBody>
          <a:bodyPr>
            <a:normAutofit/>
          </a:bodyPr>
          <a:lstStyle>
            <a:lvl1pPr marL="0" indent="0" algn="l">
              <a:buNone/>
              <a:defRPr sz="24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38E360C-E763-4B9C-A77B-3ABB6DC8334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19D2E-C516-44AC-83CF-9B236CD10A7C}" type="datetime1">
              <a:rPr lang="en-US"/>
              <a:pPr>
                <a:defRPr/>
              </a:pPr>
              <a:t>9/24/2023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BDE819-1F4C-4EF2-8C18-58CF6E16EB1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9E9697D-99E6-49FE-80C2-1BB507D6C6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C3AC4-E357-4F90-BCCF-5C259D657F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0144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BEF2-DAA2-49CB-937D-F2001DFB24D2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6DB9-2E38-483A-A363-4B51EE3B8FB7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356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BEF2-DAA2-49CB-937D-F2001DFB24D2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6DB9-2E38-483A-A363-4B51EE3B8FB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269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BEF2-DAA2-49CB-937D-F2001DFB24D2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6DB9-2E38-483A-A363-4B51EE3B8FB7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870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BEF2-DAA2-49CB-937D-F2001DFB24D2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6DB9-2E38-483A-A363-4B51EE3B8FB7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1472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BEF2-DAA2-49CB-937D-F2001DFB24D2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6DB9-2E38-483A-A363-4B51EE3B8FB7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0582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BEF2-DAA2-49CB-937D-F2001DFB24D2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6DB9-2E38-483A-A363-4B51EE3B8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BEF2-DAA2-49CB-937D-F2001DFB24D2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6DB9-2E38-483A-A363-4B51EE3B8FB7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26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3C94BEF2-DAA2-49CB-937D-F2001DFB24D2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6DB9-2E38-483A-A363-4B51EE3B8FB7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9085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4BEF2-DAA2-49CB-937D-F2001DFB24D2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BD9B6DB9-2E38-483A-A363-4B51EE3B8FB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021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53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hollydaygroup.com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A783DFF9-4C20-4C22-85A1-A29AFBAF9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EB97AEB-6914-4D5D-9636-56F1EAD1E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195002" y="802298"/>
            <a:ext cx="5541503" cy="2541431"/>
          </a:xfrm>
        </p:spPr>
        <p:txBody>
          <a:bodyPr>
            <a:normAutofit fontScale="90000"/>
          </a:bodyPr>
          <a:lstStyle>
            <a:lvl1pPr algn="l">
              <a:defRPr sz="4400" b="0" i="0">
                <a:solidFill>
                  <a:schemeClr val="bg1"/>
                </a:solidFill>
                <a:latin typeface="Proxima Nova" panose="020B0503030502060204" pitchFamily="34" charset="0"/>
                <a:cs typeface="Proxima Nova" panose="020B0503030502060204" pitchFamily="34" charset="0"/>
              </a:defRPr>
            </a:lvl1pPr>
          </a:lstStyle>
          <a:p>
            <a:r>
              <a:rPr lang="en-US" sz="3400" b="1" dirty="0">
                <a:solidFill>
                  <a:schemeClr val="accent6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Balancing resident Expectations, Operational Efficiencies, and anxiety of a new Dining program</a:t>
            </a:r>
            <a:br>
              <a:rPr lang="en-US" sz="3400" b="1" dirty="0">
                <a:latin typeface="Calibri" charset="0"/>
                <a:ea typeface="Calibri" charset="0"/>
                <a:cs typeface="Calibri" charset="0"/>
              </a:rPr>
            </a:br>
            <a:endParaRPr lang="en-US" sz="3400" b="1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1B00628-F912-44D5-A98B-972183C75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4069" y="477559"/>
            <a:ext cx="4072187" cy="2488115"/>
            <a:chOff x="7630846" y="3690296"/>
            <a:chExt cx="4072187" cy="2503978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00C14DD-FDEE-48BB-A350-D99DF54CF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630846" y="3690296"/>
              <a:ext cx="4072187" cy="250397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A4CD1FE-9947-44AE-8904-F70CBD54C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9809" y="3851281"/>
              <a:ext cx="3769485" cy="2181621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1F436457-F9FB-4DE0-8716-545E914CA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099" y="825983"/>
            <a:ext cx="3420705" cy="181474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C446AD0-FF8D-485D-8B0A-81B4F5FE9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4069" y="3131726"/>
            <a:ext cx="4072187" cy="2504352"/>
            <a:chOff x="7630846" y="3184124"/>
            <a:chExt cx="4072187" cy="259059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28019CC-5019-4EF4-8FF5-E5B8ED01D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630846" y="3184124"/>
              <a:ext cx="4072187" cy="2590592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8B9BF33-BE90-4F6C-A7E5-600A12DB13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9809" y="3348727"/>
              <a:ext cx="3769485" cy="2254220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06CE62A7-ACC5-47C3-92B9-F84E6A114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099" y="3461758"/>
            <a:ext cx="3420705" cy="1834180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640A689-DDA6-4799-8C6D-3579E142B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93459" y="3526496"/>
            <a:ext cx="55361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object&#10;&#10;Description automatically generated">
            <a:extLst>
              <a:ext uri="{FF2B5EF4-FFF2-40B4-BE49-F238E27FC236}">
                <a16:creationId xmlns:a16="http://schemas.microsoft.com/office/drawing/2014/main" id="{A04E2FAA-F2F7-4979-8F14-87D8FEDCA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83" y="4009026"/>
            <a:ext cx="3127688" cy="74282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8272F57-16CD-4C54-B5DD-C28BDB79F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7839A8C-E80C-4FF4-9339-313A76357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61498CF-716D-47C8-96AD-013FF62844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545" y="1086720"/>
            <a:ext cx="3385108" cy="138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61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803C51-8693-4E6F-AC56-DEC067B8A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300" dirty="0"/>
              <a:t>Full-Service Restaurant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 descr="A dining room table&#10;&#10;Description automatically generated">
            <a:extLst>
              <a:ext uri="{FF2B5EF4-FFF2-40B4-BE49-F238E27FC236}">
                <a16:creationId xmlns:a16="http://schemas.microsoft.com/office/drawing/2014/main" id="{9A4CA734-400B-4FDF-812D-238221E3EF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48" r="-2" b="11128"/>
          <a:stretch/>
        </p:blipFill>
        <p:spPr>
          <a:xfrm>
            <a:off x="4618374" y="1116345"/>
            <a:ext cx="6282919" cy="38661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99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FA7AD0A-1871-4DF8-9235-F49D0513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B04CFB-FAE5-47DD-9B3E-4E9BA7A8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8E285-1298-45E6-B98F-04D4C78CF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2000"/>
              <a:t>MarketPlace/Food Hall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E68D41B-9286-479F-9AB7-678C8E348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8ACF89C-CFC3-4D68-B3C4-2BEFB7BBE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B770B7D-3C5C-4682-8DF0-20783592F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6893E11-7EC1-4EB6-A2A8-0B693F8FE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622F7FD7-8884-4FD5-95AB-0B5C6033A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487" y="977965"/>
            <a:ext cx="6615582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2" descr="A large kitchen with an island in the middle of a room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0882" r="2897" b="-1"/>
          <a:stretch/>
        </p:blipFill>
        <p:spPr>
          <a:xfrm>
            <a:off x="4618374" y="1282318"/>
            <a:ext cx="6282919" cy="353422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6EFE474-4FE0-4E8F-8F09-5ED2C9E76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F8B8C81-54DC-4AF5-B682-3A2C70A6B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72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FA7AD0A-1871-4DF8-9235-F49D0513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B04CFB-FAE5-47DD-9B3E-4E9BA7A8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14902A-C717-4154-A0EC-BC30E09E9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2000"/>
              <a:t>MarketPlace/Food Hall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E68D41B-9286-479F-9AB7-678C8E348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8ACF89C-CFC3-4D68-B3C4-2BEFB7BBE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B770B7D-3C5C-4682-8DF0-20783592F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6893E11-7EC1-4EB6-A2A8-0B693F8FE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622F7FD7-8884-4FD5-95AB-0B5C6033A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487" y="977965"/>
            <a:ext cx="6615582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icture containing indoor, floor, ceiling, building&#10;&#10;Description automatically generated">
            <a:extLst>
              <a:ext uri="{FF2B5EF4-FFF2-40B4-BE49-F238E27FC236}">
                <a16:creationId xmlns:a16="http://schemas.microsoft.com/office/drawing/2014/main" id="{719AE5ED-B1C7-434C-9600-D19ED0AD36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1523" r="8700" b="-1"/>
          <a:stretch/>
        </p:blipFill>
        <p:spPr>
          <a:xfrm>
            <a:off x="4618374" y="1282324"/>
            <a:ext cx="6282919" cy="353421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6EFE474-4FE0-4E8F-8F09-5ED2C9E76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F8B8C81-54DC-4AF5-B682-3A2C70A6B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41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FA7AD0A-1871-4DF8-9235-F49D0513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B04CFB-FAE5-47DD-9B3E-4E9BA7A8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042CB7-492E-4F19-8500-CA6FB263B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Pubs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E68D41B-9286-479F-9AB7-678C8E348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8ACF89C-CFC3-4D68-B3C4-2BEFB7BBE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B770B7D-3C5C-4682-8DF0-20783592F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6893E11-7EC1-4EB6-A2A8-0B693F8FE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622F7FD7-8884-4FD5-95AB-0B5C6033A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487" y="977965"/>
            <a:ext cx="6615582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dining room table&#10;&#10;Description automatically generated">
            <a:extLst>
              <a:ext uri="{FF2B5EF4-FFF2-40B4-BE49-F238E27FC236}">
                <a16:creationId xmlns:a16="http://schemas.microsoft.com/office/drawing/2014/main" id="{E2E8EF3D-B65D-4A27-AA9A-385F26DCF2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" r="-3" b="-3"/>
          <a:stretch/>
        </p:blipFill>
        <p:spPr>
          <a:xfrm>
            <a:off x="5347261" y="1116345"/>
            <a:ext cx="4825144" cy="386617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6EFE474-4FE0-4E8F-8F09-5ED2C9E76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F8B8C81-54DC-4AF5-B682-3A2C70A6B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807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DE5115-89C8-4B9C-B0E8-78A15C20C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56085" y="533400"/>
            <a:ext cx="9079832" cy="5077326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6402E2-72CC-4683-9B83-11265402E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4605" y="763203"/>
            <a:ext cx="8622792" cy="4617720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room filled with furniture and vase on a table&#10;&#10;Description automatically generated">
            <a:extLst>
              <a:ext uri="{FF2B5EF4-FFF2-40B4-BE49-F238E27FC236}">
                <a16:creationId xmlns:a16="http://schemas.microsoft.com/office/drawing/2014/main" id="{7B9F2CD4-D18F-4897-B614-54D2B33C66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464" r="1" b="7010"/>
          <a:stretch/>
        </p:blipFill>
        <p:spPr>
          <a:xfrm>
            <a:off x="2269237" y="1247835"/>
            <a:ext cx="7653528" cy="364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55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DE5115-89C8-4B9C-B0E8-78A15C20C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56085" y="533400"/>
            <a:ext cx="9079832" cy="5077326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6402E2-72CC-4683-9B83-11265402E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4605" y="763203"/>
            <a:ext cx="8622792" cy="4617720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FFAE11-CC7B-49DB-AB02-40DF7A9A50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37" r="1" b="23130"/>
          <a:stretch/>
        </p:blipFill>
        <p:spPr>
          <a:xfrm>
            <a:off x="2269237" y="1247835"/>
            <a:ext cx="7653528" cy="364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67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50B5DED-C3C5-4B01-8AC3-3EE8CDF88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45F163-EAE9-4EBE-BD11-7103BAE2A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E9BC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oup of people sitting at a table in a restaurant&#10;&#10;Description automatically generated">
            <a:extLst>
              <a:ext uri="{FF2B5EF4-FFF2-40B4-BE49-F238E27FC236}">
                <a16:creationId xmlns:a16="http://schemas.microsoft.com/office/drawing/2014/main" id="{525CD5E6-A5C4-4971-B636-D1D980C68B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1885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66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85F1D78-FD9F-4432-B90E-00D863D4F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47C422-E141-4484-A58E-A1A3B656C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6A0C8A2-5797-403D-A628-7C98BC65B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8AB1130-8367-405F-A4A7-3CBD2F2E1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2C4FFC0-3909-46F5-A4BF-351709452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77F631A-B216-4CD3-B6F9-ADD5F0161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1D19CD9-3B51-4D2B-B096-59433B072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100"/>
              <a:t>Destination Dining and Pop-ups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1D17A82-43A3-468B-83E9-29B2540AE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0371919-C0A8-482C-8FA4-39812C36E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D27CBB3-B7B1-4084-A98A-6161CA4CD6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5849FD1-1EE0-4677-A7F2-220175513F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picture containing cabinet, indoor&#10;&#10;Description automatically generated">
            <a:extLst>
              <a:ext uri="{FF2B5EF4-FFF2-40B4-BE49-F238E27FC236}">
                <a16:creationId xmlns:a16="http://schemas.microsoft.com/office/drawing/2014/main" id="{DC6E66D9-AEA2-45B4-A2C9-81042222F5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96" r="-4" b="-4"/>
          <a:stretch/>
        </p:blipFill>
        <p:spPr>
          <a:xfrm rot="5400000">
            <a:off x="3688867" y="2059136"/>
            <a:ext cx="3866172" cy="1980590"/>
          </a:xfrm>
          <a:prstGeom prst="rect">
            <a:avLst/>
          </a:prstGeom>
        </p:spPr>
      </p:pic>
      <p:pic>
        <p:nvPicPr>
          <p:cNvPr id="5" name="Picture 4" descr="A picture containing wall, cabinet, indoor&#10;&#10;Description automatically generated">
            <a:extLst>
              <a:ext uri="{FF2B5EF4-FFF2-40B4-BE49-F238E27FC236}">
                <a16:creationId xmlns:a16="http://schemas.microsoft.com/office/drawing/2014/main" id="{1B7AE7B6-9820-4ABC-9C0A-42AA42125E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0" r="-4" b="14632"/>
          <a:stretch/>
        </p:blipFill>
        <p:spPr>
          <a:xfrm rot="5400000">
            <a:off x="5833183" y="2057387"/>
            <a:ext cx="3866172" cy="1980590"/>
          </a:xfrm>
          <a:prstGeom prst="rect">
            <a:avLst/>
          </a:prstGeom>
        </p:spPr>
      </p:pic>
      <p:pic>
        <p:nvPicPr>
          <p:cNvPr id="2" name="Picture 1" descr="A picture containing indoor, wall, floor, cabinet&#10;&#10;Description automatically generated">
            <a:extLst>
              <a:ext uri="{FF2B5EF4-FFF2-40B4-BE49-F238E27FC236}">
                <a16:creationId xmlns:a16="http://schemas.microsoft.com/office/drawing/2014/main" id="{15E4FAA1-EAFB-4B43-B9C8-1AC8EC0821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8" r="-4" b="15844"/>
          <a:stretch/>
        </p:blipFill>
        <p:spPr>
          <a:xfrm rot="5400000">
            <a:off x="7983689" y="2057387"/>
            <a:ext cx="3866172" cy="198059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C1537B4-F123-4E8A-BD26-890686448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8ADBEB7-C423-4D14-B0F9-58475BF15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174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indoor, wall, room, floor&#10;&#10;Description automatically generated">
            <a:extLst>
              <a:ext uri="{FF2B5EF4-FFF2-40B4-BE49-F238E27FC236}">
                <a16:creationId xmlns:a16="http://schemas.microsoft.com/office/drawing/2014/main" id="{3D4310DC-B8C6-42C6-A3A4-76DC51978E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7" r="25388" b="-4"/>
          <a:stretch/>
        </p:blipFill>
        <p:spPr>
          <a:xfrm rot="5400000">
            <a:off x="3659383" y="-263682"/>
            <a:ext cx="4873234" cy="668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1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229863-E23A-4A90-B648-E1679E71F4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80" b="1447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86A97E5-3B85-4461-AC95-DE646DD7A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Small venue</a:t>
            </a:r>
          </a:p>
        </p:txBody>
      </p:sp>
    </p:spTree>
    <p:extLst>
      <p:ext uri="{BB962C8B-B14F-4D97-AF65-F5344CB8AC3E}">
        <p14:creationId xmlns:p14="http://schemas.microsoft.com/office/powerpoint/2010/main" val="406919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0712110-0BC1-4B31-B3BB-63B44222E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66B5F3-C053-4580-B04A-1EF949888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ABBDC0-14F0-4E78-9DBC-9672D4F08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16" y="962902"/>
            <a:ext cx="4176384" cy="2380828"/>
          </a:xfrm>
        </p:spPr>
        <p:txBody>
          <a:bodyPr vert="horz" lIns="91440" tIns="45720" rIns="91440" bIns="0" rtlCol="0" anchor="b">
            <a:normAutofit fontScale="90000"/>
          </a:bodyPr>
          <a:lstStyle/>
          <a:p>
            <a:r>
              <a:rPr lang="en-US" sz="3400" dirty="0"/>
              <a:t>Changing Expectations: Both the residents </a:t>
            </a:r>
            <a:r>
              <a:rPr lang="en-US" sz="3400" u="sng" dirty="0"/>
              <a:t>and</a:t>
            </a:r>
            <a:r>
              <a:rPr lang="en-US" sz="3400" dirty="0"/>
              <a:t> the Expectations are changing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A6123F2-4B61-414F-A7E5-5B7828EA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2617" y="3528543"/>
            <a:ext cx="417147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PlayOutline">
            <a:extLst>
              <a:ext uri="{FF2B5EF4-FFF2-40B4-BE49-F238E27FC236}">
                <a16:creationId xmlns:a16="http://schemas.microsoft.com/office/drawing/2014/main" id="{F6065A02-2A62-40A2-94EA-7C4FEA86E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44251" y="805583"/>
            <a:ext cx="4660762" cy="466076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CED634-E2D0-4AB7-96DD-816C9B52C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CDDCDFB-696D-4FDF-9B58-24F71B7C3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79863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8C2EFB6-B156-4A31-9C17-F271E59E5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Flex Bar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A dining room table&#10;&#10;Description automatically generated">
            <a:extLst>
              <a:ext uri="{FF2B5EF4-FFF2-40B4-BE49-F238E27FC236}">
                <a16:creationId xmlns:a16="http://schemas.microsoft.com/office/drawing/2014/main" id="{07BC6F81-E8C1-4EE9-8E6E-8AEC443242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276"/>
          <a:stretch/>
        </p:blipFill>
        <p:spPr>
          <a:xfrm>
            <a:off x="4618374" y="1116345"/>
            <a:ext cx="6282919" cy="386617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708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food trucks for rent">
            <a:extLst>
              <a:ext uri="{FF2B5EF4-FFF2-40B4-BE49-F238E27FC236}">
                <a16:creationId xmlns:a16="http://schemas.microsoft.com/office/drawing/2014/main" id="{C9CE0694-DF10-43D6-A7EC-29B874AE2E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8"/>
          <a:stretch/>
        </p:blipFill>
        <p:spPr bwMode="auto">
          <a:xfrm>
            <a:off x="20" y="10"/>
            <a:ext cx="1219167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5633E59-CFCD-4CB3-AB4B-F13B8BA43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5" y="4907589"/>
            <a:ext cx="8295215" cy="1452929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2FDA24-5696-47B9-A0E0-32A213BF2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0512" y="5241371"/>
            <a:ext cx="6835556" cy="954556"/>
          </a:xfrm>
        </p:spPr>
        <p:txBody>
          <a:bodyPr vert="horz" lIns="91440" tIns="45720" rIns="91440" bIns="0" rtlCol="0" anchor="t">
            <a:normAutofit/>
          </a:bodyPr>
          <a:lstStyle/>
          <a:p>
            <a:r>
              <a:rPr lang="en-US">
                <a:solidFill>
                  <a:srgbClr val="FFFFFE"/>
                </a:solidFill>
              </a:rPr>
              <a:t>Food Trucks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FFB1710-F59A-4B72-91E4-53C2300B7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5075836"/>
            <a:ext cx="6832499" cy="0"/>
          </a:xfrm>
          <a:prstGeom prst="line">
            <a:avLst/>
          </a:prstGeom>
          <a:ln w="31750">
            <a:solidFill>
              <a:srgbClr val="E4931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808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FA7AD0A-1871-4DF8-9235-F49D0513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6B04CFB-FAE5-47DD-9B3E-4E9BA7A8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637E6B-2A2E-48AF-9D74-A2DE1934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2500"/>
              <a:t>Concept Rendering for a Retirement Community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68D41B-9286-479F-9AB7-678C8E348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8ACF89C-CFC3-4D68-B3C4-2BEFB7BBE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B770B7D-3C5C-4682-8DF0-20783592F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6893E11-7EC1-4EB6-A2A8-0B693F8FE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622F7FD7-8884-4FD5-95AB-0B5C6033A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487" y="977965"/>
            <a:ext cx="6615582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ransport, truck&#10;&#10;Description automatically generated">
            <a:extLst>
              <a:ext uri="{FF2B5EF4-FFF2-40B4-BE49-F238E27FC236}">
                <a16:creationId xmlns:a16="http://schemas.microsoft.com/office/drawing/2014/main" id="{F16570DE-7817-45D9-9AD5-815C7B523F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" r="1960"/>
          <a:stretch/>
        </p:blipFill>
        <p:spPr>
          <a:xfrm>
            <a:off x="4618374" y="1659088"/>
            <a:ext cx="6282919" cy="278068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6EFE474-4FE0-4E8F-8F09-5ED2C9E76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F8B8C81-54DC-4AF5-B682-3A2C70A6B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90596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 on the road&#10;&#10;Description automatically generated">
            <a:extLst>
              <a:ext uri="{FF2B5EF4-FFF2-40B4-BE49-F238E27FC236}">
                <a16:creationId xmlns:a16="http://schemas.microsoft.com/office/drawing/2014/main" id="{9294D9A9-5C31-4FE0-B84D-44E9EB2DC1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74"/>
          <a:stretch/>
        </p:blipFill>
        <p:spPr>
          <a:xfrm>
            <a:off x="1251591" y="643467"/>
            <a:ext cx="9688818" cy="487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911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28AC827-DE41-4D3E-A58A-7459D979E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CD360E-6DDF-4F4D-9874-39F70D24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0" y="1289304"/>
            <a:ext cx="3163122" cy="4279393"/>
          </a:xfrm>
        </p:spPr>
        <p:txBody>
          <a:bodyPr anchor="ctr">
            <a:normAutofit/>
          </a:bodyPr>
          <a:lstStyle/>
          <a:p>
            <a:r>
              <a:rPr lang="en-US" dirty="0"/>
              <a:t>Venue Summary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AD7B33-B27E-4BD4-BE9C-A3698E433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80324" y="957031"/>
            <a:ext cx="6574529" cy="4943939"/>
            <a:chOff x="7807230" y="2012810"/>
            <a:chExt cx="3251252" cy="345986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1D039DC-5A65-400A-9CD6-F9725D1B6F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C3A47B2-ECD5-4DBE-A76C-FBFBFE127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4197647C-4C56-4F84-ABC7-9E6F3E678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360" y="1292111"/>
            <a:ext cx="5934456" cy="4279392"/>
          </a:xfrm>
          <a:prstGeom prst="rect">
            <a:avLst/>
          </a:prstGeom>
          <a:solidFill>
            <a:schemeClr val="bg2"/>
          </a:solidFill>
          <a:ln w="3175" cap="sq">
            <a:solidFill>
              <a:schemeClr val="bg1">
                <a:lumMod val="7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5BF09-3F6D-4CCE-B3A9-FBADA53FB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2091" y="1598346"/>
            <a:ext cx="5290143" cy="3642379"/>
          </a:xfrm>
        </p:spPr>
        <p:txBody>
          <a:bodyPr anchor="ctr">
            <a:normAutofit/>
          </a:bodyPr>
          <a:lstStyle/>
          <a:p>
            <a:r>
              <a:rPr lang="en-US" sz="2800" dirty="0"/>
              <a:t>Three Independent Living Venues is now the norm</a:t>
            </a:r>
          </a:p>
          <a:p>
            <a:pPr lvl="1"/>
            <a:r>
              <a:rPr lang="en-US" sz="2800" dirty="0"/>
              <a:t>Full-Service Restaurant</a:t>
            </a:r>
          </a:p>
          <a:p>
            <a:pPr lvl="1"/>
            <a:r>
              <a:rPr lang="en-US" sz="2800" dirty="0"/>
              <a:t>Fast Casual Option such as Marketplace or Bistro</a:t>
            </a:r>
          </a:p>
          <a:p>
            <a:pPr lvl="1"/>
            <a:r>
              <a:rPr lang="en-US" sz="2800" dirty="0"/>
              <a:t>Pub</a:t>
            </a:r>
          </a:p>
        </p:txBody>
      </p:sp>
    </p:spTree>
    <p:extLst>
      <p:ext uri="{BB962C8B-B14F-4D97-AF65-F5344CB8AC3E}">
        <p14:creationId xmlns:p14="http://schemas.microsoft.com/office/powerpoint/2010/main" val="291915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4" name="Picture 9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5" name="Straight Connector 11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13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37" name="Rectangle 15">
            <a:extLst>
              <a:ext uri="{FF2B5EF4-FFF2-40B4-BE49-F238E27FC236}">
                <a16:creationId xmlns:a16="http://schemas.microsoft.com/office/drawing/2014/main" id="{F8454B2E-D2DB-42C2-A224-BCEC47B86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17">
            <a:extLst>
              <a:ext uri="{FF2B5EF4-FFF2-40B4-BE49-F238E27FC236}">
                <a16:creationId xmlns:a16="http://schemas.microsoft.com/office/drawing/2014/main" id="{08B61146-1CF0-40E1-B66E-C22BD9207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3F60AC-0BD6-476C-90EC-8F690A0E6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987" y="802298"/>
            <a:ext cx="9089865" cy="3822329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6600"/>
              <a:t>Features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B7FD9A-3B75-4317-9DB0-2DADF15A9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4988" y="4941662"/>
            <a:ext cx="9089864" cy="977621"/>
          </a:xfrm>
        </p:spPr>
        <p:txBody>
          <a:bodyPr vert="horz" lIns="91440" tIns="91440" rIns="91440" bIns="91440" rtlCol="0">
            <a:normAutofit/>
          </a:bodyPr>
          <a:lstStyle/>
          <a:p>
            <a:r>
              <a:rPr lang="en-US" cap="all"/>
              <a:t>More Than Main Dining Rooms</a:t>
            </a:r>
          </a:p>
        </p:txBody>
      </p:sp>
      <p:cxnSp>
        <p:nvCxnSpPr>
          <p:cNvPr id="39" name="Straight Connector 19">
            <a:extLst>
              <a:ext uri="{FF2B5EF4-FFF2-40B4-BE49-F238E27FC236}">
                <a16:creationId xmlns:a16="http://schemas.microsoft.com/office/drawing/2014/main" id="{7AE5065C-30A9-480A-9E93-74CC14902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76728" y="4735528"/>
            <a:ext cx="864301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0" name="Picture 21">
            <a:extLst>
              <a:ext uri="{FF2B5EF4-FFF2-40B4-BE49-F238E27FC236}">
                <a16:creationId xmlns:a16="http://schemas.microsoft.com/office/drawing/2014/main" id="{2F948680-1810-4961-805C-D0C28E7E9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01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outdoor restaurant kitchen">
            <a:extLst>
              <a:ext uri="{FF2B5EF4-FFF2-40B4-BE49-F238E27FC236}">
                <a16:creationId xmlns:a16="http://schemas.microsoft.com/office/drawing/2014/main" id="{7F7ABFE8-0982-460F-B222-4126146BC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6" b="1201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DBFEB6-6A91-488C-B1B0-CE49249A0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Outdoor Dining and Kitchens</a:t>
            </a:r>
          </a:p>
        </p:txBody>
      </p:sp>
    </p:spTree>
    <p:extLst>
      <p:ext uri="{BB962C8B-B14F-4D97-AF65-F5344CB8AC3E}">
        <p14:creationId xmlns:p14="http://schemas.microsoft.com/office/powerpoint/2010/main" val="58222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02DA677-C58A-4FCE-A9A0-E66A42EBD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85B319-9C30-4D92-B664-CA444ECD7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7573C1E-3785-43C9-A262-1DA9DF97F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48C4394-BE4E-4302-AF74-4781C6C66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8F07F1D-8486-43C2-A583-78B4EEC43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54F087-19F9-4107-AF4A-9FD2000E4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325C76-4E44-4876-845B-ACA469D30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424" y="4460798"/>
            <a:ext cx="8637073" cy="558063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Protected Outdoor Dining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80AF9B-B176-410F-92A0-7C78CB631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64906" y="323838"/>
            <a:ext cx="8661501" cy="3652791"/>
            <a:chOff x="7773058" y="600024"/>
            <a:chExt cx="3630912" cy="5222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0CAB328-A4F8-449E-81F6-39C37B872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3058" y="600024"/>
              <a:ext cx="3630912" cy="5222486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0530302-D301-4B31-B0FE-92E3F7B63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04482" y="1062693"/>
              <a:ext cx="3367301" cy="4292341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http://www.kd-arch.com/beta/wp-content/uploads/2014/11/photo-ext-Heath-After-Courtyard-night.jpg">
            <a:extLst>
              <a:ext uri="{FF2B5EF4-FFF2-40B4-BE49-F238E27FC236}">
                <a16:creationId xmlns:a16="http://schemas.microsoft.com/office/drawing/2014/main" id="{03C3A631-3B9B-4F4C-8009-B747BBA617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774"/>
          <a:stretch/>
        </p:blipFill>
        <p:spPr bwMode="auto">
          <a:xfrm>
            <a:off x="2408470" y="963739"/>
            <a:ext cx="3599926" cy="236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couple of lawn chairs sitting on top of a wooden table&#10;&#10;Description automatically generated">
            <a:extLst>
              <a:ext uri="{FF2B5EF4-FFF2-40B4-BE49-F238E27FC236}">
                <a16:creationId xmlns:a16="http://schemas.microsoft.com/office/drawing/2014/main" id="{14B0E8D1-749F-4E9E-9500-0B968D322C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59" r="2" b="2"/>
          <a:stretch/>
        </p:blipFill>
        <p:spPr>
          <a:xfrm>
            <a:off x="6172121" y="963739"/>
            <a:ext cx="3599926" cy="2369223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B87DF85-8079-4DF1-ABD5-2CCE2D9F3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76728" y="5027185"/>
            <a:ext cx="864301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00F585A3-4F05-42DD-A4F6-D87D08261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0266925-2910-48FC-B99D-CFFD0A140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250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778DB7-EB03-46FE-A38C-6655014CA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Chef’s Action Station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A room filled with furniture and a fire place&#10;&#10;Description generated with very high confidence">
            <a:extLst>
              <a:ext uri="{FF2B5EF4-FFF2-40B4-BE49-F238E27FC236}">
                <a16:creationId xmlns:a16="http://schemas.microsoft.com/office/drawing/2014/main" id="{F9B9D4D6-96C0-47EC-B5E5-3D09D324F4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83" r="14638" b="1"/>
          <a:stretch/>
        </p:blipFill>
        <p:spPr>
          <a:xfrm>
            <a:off x="4618374" y="1116345"/>
            <a:ext cx="6282919" cy="38661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81397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85F1D78-FD9F-4432-B90E-00D863D4F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47C422-E141-4484-A58E-A1A3B656C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6A0C8A2-5797-403D-A628-7C98BC65B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8AB1130-8367-405F-A4A7-3CBD2F2E1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123DED0-8FE6-4ED0-B17E-49C3C4DA9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49C075F-A92C-4F9B-9E01-6A08CEF94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B84A45E-0DDF-482D-A196-7285E493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Branding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B905471-B530-4250-981A-94201FDE4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C51F466-686D-4197-9293-4B3C5614E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226D76C-28D3-4CC1-82E3-1F09A16AD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D2AC46-8F7A-4B4B-B5DC-40B5D9FE4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C92962B-3C71-435E-B677-2230F23843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67" b="-5"/>
          <a:stretch/>
        </p:blipFill>
        <p:spPr>
          <a:xfrm rot="5400000">
            <a:off x="4720439" y="1025483"/>
            <a:ext cx="2221991" cy="24037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C2ED09-BB79-4A56-A0ED-9F7DBE7B3C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5" r="3929" b="-2"/>
          <a:stretch/>
        </p:blipFill>
        <p:spPr>
          <a:xfrm>
            <a:off x="4629577" y="3502927"/>
            <a:ext cx="2403715" cy="14795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7B796A-D320-413C-94E0-F57CC7E380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733" b="2482"/>
          <a:stretch/>
        </p:blipFill>
        <p:spPr>
          <a:xfrm>
            <a:off x="7196675" y="1116345"/>
            <a:ext cx="3710850" cy="386617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57267C1-6179-437A-8762-7ABEA8DE7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2B8287A-1B50-470A-BAB6-2C3689ADA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565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C51009-A09A-4689-8E6C-F8FC99E6A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3B7604-9492-43CA-9375-0455345B2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476" y="1600199"/>
            <a:ext cx="3539266" cy="4297680"/>
          </a:xfrm>
        </p:spPr>
        <p:txBody>
          <a:bodyPr anchor="ctr">
            <a:normAutofit/>
          </a:bodyPr>
          <a:lstStyle/>
          <a:p>
            <a:r>
              <a:rPr lang="en-US" dirty="0"/>
              <a:t>Changing Times - Major Factors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C65442-F244-409C-BF44-C5D6472E8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148839"/>
            <a:ext cx="0" cy="32004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D5C31-7BF8-4AFA-A0B4-6C09E00FF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4851" y="485775"/>
            <a:ext cx="6130003" cy="5867400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2400" dirty="0"/>
              <a:t>Baby Boomer expectations – for themselves and their parents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Still need to appeal to current Silent Generation residents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Multiple Venues and Branding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Flexible Meal Plans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Sustainability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Technology, including robotics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Mobility 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Staffing Challenges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Continued demand for Take out and Delivery post Covid</a:t>
            </a:r>
          </a:p>
        </p:txBody>
      </p:sp>
    </p:spTree>
    <p:extLst>
      <p:ext uri="{BB962C8B-B14F-4D97-AF65-F5344CB8AC3E}">
        <p14:creationId xmlns:p14="http://schemas.microsoft.com/office/powerpoint/2010/main" val="21648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905CFAD9-EABE-4F83-B098-604752164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C99610E4-6194-4817-B152-498995E77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85E9F4-7DB6-4B77-B1FF-80BFCE81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DB639A2B-C30C-4F6F-B847-6960F3CF8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C92F0448-E3EB-43E2-A7BE-0767BBFAC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C450B77-9635-4D12-A13F-BD687A078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195" name="Title 2">
            <a:extLst>
              <a:ext uri="{FF2B5EF4-FFF2-40B4-BE49-F238E27FC236}">
                <a16:creationId xmlns:a16="http://schemas.microsoft.com/office/drawing/2014/main" id="{898306A1-9979-4C95-A2C5-A87FABB91A04}"/>
              </a:ext>
            </a:extLst>
          </p:cNvPr>
          <p:cNvSpPr txBox="1">
            <a:spLocks/>
          </p:cNvSpPr>
          <p:nvPr/>
        </p:nvSpPr>
        <p:spPr bwMode="auto">
          <a:xfrm>
            <a:off x="8673476" y="1468464"/>
            <a:ext cx="2858835" cy="18732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0" rtlCol="0" anchor="b">
            <a:normAutofit/>
          </a:bodyPr>
          <a:lstStyle>
            <a:lvl1pPr>
              <a:spcBef>
                <a:spcPct val="20000"/>
              </a:spcBef>
              <a:spcAft>
                <a:spcPts val="475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Arial Narrow" panose="020B0606020202030204" pitchFamily="34" charset="0"/>
              </a:defRPr>
            </a:lvl1pPr>
            <a:lvl2pPr indent="-168275">
              <a:spcBef>
                <a:spcPct val="20000"/>
              </a:spcBef>
              <a:spcAft>
                <a:spcPts val="438"/>
              </a:spcAft>
              <a:buFont typeface="Arial" panose="020B0604020202020204" pitchFamily="34" charset="0"/>
              <a:buChar char="–"/>
              <a:defRPr>
                <a:solidFill>
                  <a:schemeClr val="tx2"/>
                </a:solidFill>
                <a:latin typeface="Arial Narrow" panose="020B0606020202030204" pitchFamily="34" charset="0"/>
              </a:defRPr>
            </a:lvl2pPr>
            <a:lvl3pPr marL="685800" indent="-114300">
              <a:spcBef>
                <a:spcPct val="20000"/>
              </a:spcBef>
              <a:spcAft>
                <a:spcPts val="388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Arial Narrow" panose="020B0606020202030204" pitchFamily="34" charset="0"/>
              </a:defRPr>
            </a:lvl3pPr>
            <a:lvl4pPr marL="914400" indent="-114300">
              <a:spcBef>
                <a:spcPct val="20000"/>
              </a:spcBef>
              <a:spcAft>
                <a:spcPts val="338"/>
              </a:spcAft>
              <a:buFont typeface="Arial" panose="020B0604020202020204" pitchFamily="34" charset="0"/>
              <a:buChar char="–"/>
              <a:defRPr sz="1400">
                <a:solidFill>
                  <a:schemeClr val="tx2"/>
                </a:solidFill>
                <a:latin typeface="Arial Narrow" panose="020B0606020202030204" pitchFamily="34" charset="0"/>
              </a:defRPr>
            </a:lvl4pPr>
            <a:lvl5pPr marL="1143000" indent="-114300">
              <a:spcBef>
                <a:spcPct val="20000"/>
              </a:spcBef>
              <a:spcAft>
                <a:spcPts val="338"/>
              </a:spcAft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Arial Narrow" panose="020B0606020202030204" pitchFamily="34" charset="0"/>
              </a:defRPr>
            </a:lvl5pPr>
            <a:lvl6pPr marL="1600200" indent="-114300" eaLnBrk="0" fontAlgn="base" hangingPunct="0">
              <a:spcBef>
                <a:spcPct val="20000"/>
              </a:spcBef>
              <a:spcAft>
                <a:spcPts val="338"/>
              </a:spcAft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Arial Narrow" panose="020B0606020202030204" pitchFamily="34" charset="0"/>
              </a:defRPr>
            </a:lvl6pPr>
            <a:lvl7pPr marL="2057400" indent="-114300" eaLnBrk="0" fontAlgn="base" hangingPunct="0">
              <a:spcBef>
                <a:spcPct val="20000"/>
              </a:spcBef>
              <a:spcAft>
                <a:spcPts val="338"/>
              </a:spcAft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Arial Narrow" panose="020B0606020202030204" pitchFamily="34" charset="0"/>
              </a:defRPr>
            </a:lvl7pPr>
            <a:lvl8pPr marL="2514600" indent="-114300" eaLnBrk="0" fontAlgn="base" hangingPunct="0">
              <a:spcBef>
                <a:spcPct val="20000"/>
              </a:spcBef>
              <a:spcAft>
                <a:spcPts val="338"/>
              </a:spcAft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Arial Narrow" panose="020B0606020202030204" pitchFamily="34" charset="0"/>
              </a:defRPr>
            </a:lvl8pPr>
            <a:lvl9pPr marL="2971800" indent="-114300" eaLnBrk="0" fontAlgn="base" hangingPunct="0">
              <a:spcBef>
                <a:spcPct val="20000"/>
              </a:spcBef>
              <a:spcAft>
                <a:spcPts val="338"/>
              </a:spcAft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Arial Narrow" panose="020B0606020202030204" pitchFamily="34" charset="0"/>
              </a:defRPr>
            </a:lvl9pPr>
          </a:lstStyle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None/>
            </a:pPr>
            <a:r>
              <a:rPr lang="en-US" altLang="en-US" sz="3600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Branding</a:t>
            </a:r>
            <a:endParaRPr lang="en-US" altLang="en-US" sz="3600" cap="all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AAEC439-0F1D-4A17-BFD6-D1B5C0D0B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9418" y="477854"/>
            <a:ext cx="3690924" cy="1899398"/>
            <a:chOff x="7807230" y="2012810"/>
            <a:chExt cx="3251252" cy="3459865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1E6FCC67-2214-4BE2-9F21-F49F4C236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06CE4255-9F6B-41BF-9501-B899244CBF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solidFill>
              <a:srgbClr val="FFFFFE"/>
            </a:soli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A drawing of a face&#10;&#10;Description automatically generated">
            <a:extLst>
              <a:ext uri="{FF2B5EF4-FFF2-40B4-BE49-F238E27FC236}">
                <a16:creationId xmlns:a16="http://schemas.microsoft.com/office/drawing/2014/main" id="{123BC8A1-7587-4DE2-A453-8831EB621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092" y="637525"/>
            <a:ext cx="2869625" cy="1578294"/>
          </a:xfrm>
          <a:prstGeom prst="rect">
            <a:avLst/>
          </a:prstGeom>
        </p:spPr>
      </p:pic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F113F62F-D278-402A-8D44-9436FBDDE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80960" y="3526496"/>
            <a:ext cx="284442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2D14D26D-FA2C-4871-965F-AF84BF27D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132" y="5447610"/>
            <a:ext cx="163726" cy="164592"/>
          </a:xfrm>
          <a:prstGeom prst="rect">
            <a:avLst/>
          </a:prstGeom>
          <a:solidFill>
            <a:srgbClr val="FF26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87C1468-C83E-4DF0-AFC4-12F245CDE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9509" y="2542318"/>
            <a:ext cx="3690924" cy="3074978"/>
            <a:chOff x="7807230" y="2012810"/>
            <a:chExt cx="3251252" cy="3459865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FBE08E73-922F-4869-89A7-AC072C1D1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826C6EE4-1C42-4228-BF45-D59469A7B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solidFill>
              <a:srgbClr val="FFFFFE"/>
            </a:soli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glass door&#10;&#10;Description automatically generated">
            <a:extLst>
              <a:ext uri="{FF2B5EF4-FFF2-40B4-BE49-F238E27FC236}">
                <a16:creationId xmlns:a16="http://schemas.microsoft.com/office/drawing/2014/main" id="{09740200-3A6E-415D-91E8-7A0210581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117433" y="3049497"/>
            <a:ext cx="2740699" cy="2055524"/>
          </a:xfrm>
          <a:prstGeom prst="rect">
            <a:avLst/>
          </a:prstGeom>
        </p:spPr>
      </p:pic>
      <p:grpSp>
        <p:nvGrpSpPr>
          <p:cNvPr id="96" name="Group 95">
            <a:extLst>
              <a:ext uri="{FF2B5EF4-FFF2-40B4-BE49-F238E27FC236}">
                <a16:creationId xmlns:a16="http://schemas.microsoft.com/office/drawing/2014/main" id="{3D4A2946-485C-49BF-94BB-D9D9FBC48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501429" y="472933"/>
            <a:ext cx="3690924" cy="3074978"/>
            <a:chOff x="7807230" y="2012810"/>
            <a:chExt cx="3251252" cy="3459865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EB6FEC13-B4A8-4F3B-A04B-D374B62F9E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697E0C27-BECF-43D8-97F1-F118ED9015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solidFill>
              <a:srgbClr val="FFFFFE"/>
            </a:soli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C:\Users\cchisholm\AppData\Local\Microsoft\Windows\Temporary Internet Files\Content.Outlook\K3971DV3\IML_18_001(Bistro1887_Logo)_Final-01.jpg">
            <a:extLst>
              <a:ext uri="{FF2B5EF4-FFF2-40B4-BE49-F238E27FC236}">
                <a16:creationId xmlns:a16="http://schemas.microsoft.com/office/drawing/2014/main" id="{3BC4F1B9-8577-4CF5-8F2F-924CA176FC6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979353" y="637525"/>
            <a:ext cx="2740699" cy="2740699"/>
          </a:xfrm>
          <a:prstGeom prst="rect">
            <a:avLst/>
          </a:prstGeom>
        </p:spPr>
      </p:pic>
      <p:grpSp>
        <p:nvGrpSpPr>
          <p:cNvPr id="100" name="Group 99">
            <a:extLst>
              <a:ext uri="{FF2B5EF4-FFF2-40B4-BE49-F238E27FC236}">
                <a16:creationId xmlns:a16="http://schemas.microsoft.com/office/drawing/2014/main" id="{D0B9AD04-3903-4A8C-8ADF-1C5565AD9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96017" y="3709644"/>
            <a:ext cx="3690924" cy="1899398"/>
            <a:chOff x="7807230" y="2012810"/>
            <a:chExt cx="3251252" cy="3459865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FE2944F0-51D4-4652-A3C2-49992A6B3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63F763EE-62BD-49BF-B944-5AC2E130E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solidFill>
              <a:srgbClr val="FFFFFE"/>
            </a:soli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picture containing object&#10;&#10;Description automatically generated">
            <a:extLst>
              <a:ext uri="{FF2B5EF4-FFF2-40B4-BE49-F238E27FC236}">
                <a16:creationId xmlns:a16="http://schemas.microsoft.com/office/drawing/2014/main" id="{290E8BF1-2C63-4FD6-94A7-D60E427F29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396" y="3869315"/>
            <a:ext cx="3254214" cy="1578294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97D4C8B4-0BAB-48B7-9D89-C26EAAAEF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747D456C-D333-4F88-931F-EC1EB7648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cake&#10;&#10;Description automatically generated">
            <a:extLst>
              <a:ext uri="{FF2B5EF4-FFF2-40B4-BE49-F238E27FC236}">
                <a16:creationId xmlns:a16="http://schemas.microsoft.com/office/drawing/2014/main" id="{56ED8BAB-666B-4C73-AD2C-1DEB14182E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10" r="-3" b="13607"/>
          <a:stretch/>
        </p:blipFill>
        <p:spPr>
          <a:xfrm>
            <a:off x="321730" y="321732"/>
            <a:ext cx="5728548" cy="3079194"/>
          </a:xfrm>
          <a:prstGeom prst="rect">
            <a:avLst/>
          </a:prstGeom>
        </p:spPr>
      </p:pic>
      <p:pic>
        <p:nvPicPr>
          <p:cNvPr id="2" name="Picture 1" descr="A picture containing handcart&#10;&#10;Description automatically generated">
            <a:extLst>
              <a:ext uri="{FF2B5EF4-FFF2-40B4-BE49-F238E27FC236}">
                <a16:creationId xmlns:a16="http://schemas.microsoft.com/office/drawing/2014/main" id="{70F2E86A-8695-435F-8742-252963B0D9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28" b="-2"/>
          <a:stretch/>
        </p:blipFill>
        <p:spPr>
          <a:xfrm>
            <a:off x="321730" y="3489158"/>
            <a:ext cx="5728548" cy="3047107"/>
          </a:xfrm>
          <a:prstGeom prst="rect">
            <a:avLst/>
          </a:prstGeom>
        </p:spPr>
      </p:pic>
      <p:pic>
        <p:nvPicPr>
          <p:cNvPr id="3" name="Picture 2" descr="A picture containing indoor, kitchen, building, floor&#10;&#10;Description automatically generated">
            <a:extLst>
              <a:ext uri="{FF2B5EF4-FFF2-40B4-BE49-F238E27FC236}">
                <a16:creationId xmlns:a16="http://schemas.microsoft.com/office/drawing/2014/main" id="{EA9E5277-30E2-4501-B9CF-09248D472B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086" r="16764" b="2"/>
          <a:stretch/>
        </p:blipFill>
        <p:spPr>
          <a:xfrm>
            <a:off x="6141723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469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33">
            <a:extLst>
              <a:ext uri="{FF2B5EF4-FFF2-40B4-BE49-F238E27FC236}">
                <a16:creationId xmlns:a16="http://schemas.microsoft.com/office/drawing/2014/main" id="{E02DA677-C58A-4FCE-A9A0-E66A42EBD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9" name="Picture 35">
            <a:extLst>
              <a:ext uri="{FF2B5EF4-FFF2-40B4-BE49-F238E27FC236}">
                <a16:creationId xmlns:a16="http://schemas.microsoft.com/office/drawing/2014/main" id="{9D85B319-9C30-4D92-B664-CA444ECD7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0" name="Straight Connector 37">
            <a:extLst>
              <a:ext uri="{FF2B5EF4-FFF2-40B4-BE49-F238E27FC236}">
                <a16:creationId xmlns:a16="http://schemas.microsoft.com/office/drawing/2014/main" id="{D7573C1E-3785-43C9-A262-1DA9DF97F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39">
            <a:extLst>
              <a:ext uri="{FF2B5EF4-FFF2-40B4-BE49-F238E27FC236}">
                <a16:creationId xmlns:a16="http://schemas.microsoft.com/office/drawing/2014/main" id="{548C4394-BE4E-4302-AF74-4781C6C66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62" name="Rectangle 41">
            <a:extLst>
              <a:ext uri="{FF2B5EF4-FFF2-40B4-BE49-F238E27FC236}">
                <a16:creationId xmlns:a16="http://schemas.microsoft.com/office/drawing/2014/main" id="{58F07F1D-8486-43C2-A583-78B4EEC43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43">
            <a:extLst>
              <a:ext uri="{FF2B5EF4-FFF2-40B4-BE49-F238E27FC236}">
                <a16:creationId xmlns:a16="http://schemas.microsoft.com/office/drawing/2014/main" id="{4C54F087-19F9-4107-AF4A-9FD2000E4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830C4-03C0-45F4-917C-35F99D70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424" y="4460798"/>
            <a:ext cx="8637073" cy="558063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Take-out Parking</a:t>
            </a:r>
          </a:p>
        </p:txBody>
      </p:sp>
      <p:grpSp>
        <p:nvGrpSpPr>
          <p:cNvPr id="64" name="Group 45">
            <a:extLst>
              <a:ext uri="{FF2B5EF4-FFF2-40B4-BE49-F238E27FC236}">
                <a16:creationId xmlns:a16="http://schemas.microsoft.com/office/drawing/2014/main" id="{B280AF9B-B176-410F-92A0-7C78CB631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64906" y="323838"/>
            <a:ext cx="8661501" cy="3652791"/>
            <a:chOff x="7773058" y="600024"/>
            <a:chExt cx="3630912" cy="522248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0CAB328-A4F8-449E-81F6-39C37B872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3058" y="600024"/>
              <a:ext cx="3630912" cy="5222486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47">
              <a:extLst>
                <a:ext uri="{FF2B5EF4-FFF2-40B4-BE49-F238E27FC236}">
                  <a16:creationId xmlns:a16="http://schemas.microsoft.com/office/drawing/2014/main" id="{D0530302-D301-4B31-B0FE-92E3F7B63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04482" y="1062693"/>
              <a:ext cx="3367301" cy="4292341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CE842E5B-F472-4708-829C-48D0772F37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491" r="2" b="22811"/>
          <a:stretch/>
        </p:blipFill>
        <p:spPr>
          <a:xfrm>
            <a:off x="2408470" y="963739"/>
            <a:ext cx="3599926" cy="2369223"/>
          </a:xfrm>
          <a:prstGeom prst="rect">
            <a:avLst/>
          </a:prstGeom>
        </p:spPr>
      </p:pic>
      <p:pic>
        <p:nvPicPr>
          <p:cNvPr id="4" name="Picture 3" descr="A car driving on a city street&#10;&#10;Description automatically generated">
            <a:extLst>
              <a:ext uri="{FF2B5EF4-FFF2-40B4-BE49-F238E27FC236}">
                <a16:creationId xmlns:a16="http://schemas.microsoft.com/office/drawing/2014/main" id="{748B2DB4-B783-4362-9FE3-87A8297659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72" r="14975" b="1"/>
          <a:stretch/>
        </p:blipFill>
        <p:spPr>
          <a:xfrm>
            <a:off x="6172121" y="963739"/>
            <a:ext cx="3599926" cy="2369223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B87DF85-8079-4DF1-ABD5-2CCE2D9F3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76728" y="5027185"/>
            <a:ext cx="864301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6" name="Picture 51">
            <a:extLst>
              <a:ext uri="{FF2B5EF4-FFF2-40B4-BE49-F238E27FC236}">
                <a16:creationId xmlns:a16="http://schemas.microsoft.com/office/drawing/2014/main" id="{00F585A3-4F05-42DD-A4F6-D87D08261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Straight Connector 53">
            <a:extLst>
              <a:ext uri="{FF2B5EF4-FFF2-40B4-BE49-F238E27FC236}">
                <a16:creationId xmlns:a16="http://schemas.microsoft.com/office/drawing/2014/main" id="{90266925-2910-48FC-B99D-CFFD0A140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4607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9">
            <a:extLst>
              <a:ext uri="{FF2B5EF4-FFF2-40B4-BE49-F238E27FC236}">
                <a16:creationId xmlns:a16="http://schemas.microsoft.com/office/drawing/2014/main" id="{E724B9E8-02C8-4B2E-8770-A00A67760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3" name="Picture 11">
            <a:extLst>
              <a:ext uri="{FF2B5EF4-FFF2-40B4-BE49-F238E27FC236}">
                <a16:creationId xmlns:a16="http://schemas.microsoft.com/office/drawing/2014/main" id="{7B8AE548-0BFA-4792-9962-3375923C7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4" name="Straight Connector 13">
            <a:extLst>
              <a:ext uri="{FF2B5EF4-FFF2-40B4-BE49-F238E27FC236}">
                <a16:creationId xmlns:a16="http://schemas.microsoft.com/office/drawing/2014/main" id="{67639EF4-FA83-4D85-90FE-B831AF283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15">
            <a:extLst>
              <a:ext uri="{FF2B5EF4-FFF2-40B4-BE49-F238E27FC236}">
                <a16:creationId xmlns:a16="http://schemas.microsoft.com/office/drawing/2014/main" id="{CC87E76A-8F50-413D-9BFC-C5A1525BD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6" name="Rectangle 17">
            <a:extLst>
              <a:ext uri="{FF2B5EF4-FFF2-40B4-BE49-F238E27FC236}">
                <a16:creationId xmlns:a16="http://schemas.microsoft.com/office/drawing/2014/main" id="{9A1C6278-B7D5-4E8E-B4DC-834832980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19">
            <a:extLst>
              <a:ext uri="{FF2B5EF4-FFF2-40B4-BE49-F238E27FC236}">
                <a16:creationId xmlns:a16="http://schemas.microsoft.com/office/drawing/2014/main" id="{C007F3D3-099E-430E-8754-C084D0FA5F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0D955A-C0AF-4325-9C7A-7F22F41D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729" y="4459039"/>
            <a:ext cx="8643011" cy="551528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Presentation Menus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08727A-2E30-422B-AF33-A13339A8A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728" y="643992"/>
            <a:ext cx="2149449" cy="3495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251D1E-3406-4DDE-B447-54627D8CD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379" y="643992"/>
            <a:ext cx="2332939" cy="34950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A4F07F-6C97-4804-970E-F2AAE865B5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9107" y="1619198"/>
            <a:ext cx="2770632" cy="1544627"/>
          </a:xfrm>
          <a:prstGeom prst="rect">
            <a:avLst/>
          </a:prstGeom>
        </p:spPr>
      </p:pic>
      <p:cxnSp>
        <p:nvCxnSpPr>
          <p:cNvPr id="48" name="Straight Connector 21">
            <a:extLst>
              <a:ext uri="{FF2B5EF4-FFF2-40B4-BE49-F238E27FC236}">
                <a16:creationId xmlns:a16="http://schemas.microsoft.com/office/drawing/2014/main" id="{6B9EA5DA-6DFD-447D-B8F9-CB95CA114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76728" y="5027185"/>
            <a:ext cx="864301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87612EF9-94E7-42BA-B4A9-4B38643FB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Straight Connector 25">
            <a:extLst>
              <a:ext uri="{FF2B5EF4-FFF2-40B4-BE49-F238E27FC236}">
                <a16:creationId xmlns:a16="http://schemas.microsoft.com/office/drawing/2014/main" id="{9E597F0B-0A17-4BF2-A904-9D99811F3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40799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63C748C-967B-4A7B-A90F-3EDD0F485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43637-4934-44E4-B909-BAF1E7B27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062127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DEE55-62DE-4439-800F-1A80CDED6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83" y="1240076"/>
            <a:ext cx="2727813" cy="4584527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Branding Includes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8F992-BD38-4E36-8A05-9B2F34CB5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594" y="1240077"/>
            <a:ext cx="6034827" cy="4916465"/>
          </a:xfrm>
        </p:spPr>
        <p:txBody>
          <a:bodyPr anchor="t">
            <a:normAutofit fontScale="85000" lnSpcReduction="10000"/>
          </a:bodyPr>
          <a:lstStyle/>
          <a:p>
            <a:r>
              <a:rPr lang="en-US" sz="2800" dirty="0"/>
              <a:t>Department Name : Hospitality Focus</a:t>
            </a:r>
          </a:p>
          <a:p>
            <a:r>
              <a:rPr lang="en-US" sz="2800" dirty="0"/>
              <a:t>Venue Names: no more “main dining room”</a:t>
            </a:r>
          </a:p>
          <a:p>
            <a:r>
              <a:rPr lang="en-US" sz="2800" dirty="0"/>
              <a:t>Décor</a:t>
            </a:r>
          </a:p>
          <a:p>
            <a:r>
              <a:rPr lang="en-US" sz="2800" dirty="0"/>
              <a:t>Printed Menus and Signage</a:t>
            </a:r>
          </a:p>
          <a:p>
            <a:r>
              <a:rPr lang="en-US" sz="2800" dirty="0"/>
              <a:t>Packaging</a:t>
            </a:r>
          </a:p>
          <a:p>
            <a:r>
              <a:rPr lang="en-US" sz="2800" dirty="0"/>
              <a:t>Uniforms</a:t>
            </a:r>
          </a:p>
          <a:p>
            <a:r>
              <a:rPr lang="en-US" sz="2800" dirty="0"/>
              <a:t>Common Language – greeting, Ritz Carlton</a:t>
            </a:r>
          </a:p>
          <a:p>
            <a:r>
              <a:rPr lang="en-US" sz="2800" dirty="0"/>
              <a:t>Signature processes, such as cocktail preparation</a:t>
            </a:r>
          </a:p>
        </p:txBody>
      </p:sp>
    </p:spTree>
    <p:extLst>
      <p:ext uri="{BB962C8B-B14F-4D97-AF65-F5344CB8AC3E}">
        <p14:creationId xmlns:p14="http://schemas.microsoft.com/office/powerpoint/2010/main" val="35850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8454B2E-D2DB-42C2-A224-BCEC47B86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B61146-1CF0-40E1-B66E-C22BD9207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FE0C97E-F53A-4D5C-97C2-25C667691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4987" y="802298"/>
            <a:ext cx="9089865" cy="3822329"/>
          </a:xfrm>
        </p:spPr>
        <p:txBody>
          <a:bodyPr>
            <a:normAutofit/>
          </a:bodyPr>
          <a:lstStyle/>
          <a:p>
            <a:r>
              <a:rPr lang="en-US"/>
              <a:t>Menus, Meal Plans, and Technology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5AB5C32-BB62-494C-A0F9-E178D1EDA9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4988" y="4941662"/>
            <a:ext cx="9089864" cy="977621"/>
          </a:xfrm>
        </p:spPr>
        <p:txBody>
          <a:bodyPr>
            <a:normAutofit/>
          </a:bodyPr>
          <a:lstStyle/>
          <a:p>
            <a:endParaRPr lang="en-US"/>
          </a:p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AE5065C-30A9-480A-9E93-74CC14902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76728" y="4735528"/>
            <a:ext cx="864301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2F948680-1810-4961-805C-D0C28E7E9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768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C51009-A09A-4689-8E6C-F8FC99E6A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1E9570-0E80-443F-8CEB-854BF4B77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476" y="1600199"/>
            <a:ext cx="3539266" cy="4297680"/>
          </a:xfrm>
        </p:spPr>
        <p:txBody>
          <a:bodyPr anchor="ctr">
            <a:normAutofit/>
          </a:bodyPr>
          <a:lstStyle/>
          <a:p>
            <a:r>
              <a:rPr lang="en-US"/>
              <a:t>Menu Models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C65442-F244-409C-BF44-C5D6472E8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148839"/>
            <a:ext cx="0" cy="32004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DF800-5EEF-4104-975B-F5AC25CE9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4851" y="609600"/>
            <a:ext cx="6130003" cy="5852160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110000"/>
              </a:lnSpc>
            </a:pPr>
            <a:endParaRPr lang="en-US" sz="1400" dirty="0"/>
          </a:p>
          <a:p>
            <a:pPr>
              <a:lnSpc>
                <a:spcPct val="110000"/>
              </a:lnSpc>
            </a:pPr>
            <a:endParaRPr lang="en-US" sz="1400" dirty="0"/>
          </a:p>
          <a:p>
            <a:pPr>
              <a:lnSpc>
                <a:spcPct val="110000"/>
              </a:lnSpc>
            </a:pPr>
            <a:r>
              <a:rPr lang="en-US" sz="2400" dirty="0"/>
              <a:t>More Expansive “Always Available”, fewer daily cycle items (terrible term!)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Cycle items may run for a full week.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Residents can enjoy competing favorites if offered more than one day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MarketPlace stations with static menus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Cocktails and wine lists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Separate Dessert Menu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Unique Take-out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Off Menu Specials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Premium items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400" dirty="0"/>
          </a:p>
          <a:p>
            <a:pPr>
              <a:lnSpc>
                <a:spcPct val="110000"/>
              </a:lnSpc>
            </a:pPr>
            <a:endParaRPr lang="en-US" sz="1400" dirty="0"/>
          </a:p>
          <a:p>
            <a:pPr lvl="1">
              <a:lnSpc>
                <a:spcPct val="11000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2456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C51009-A09A-4689-8E6C-F8FC99E6A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F98057-5B98-417F-AFD4-9A1C5B69F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476" y="1600199"/>
            <a:ext cx="3539266" cy="4297680"/>
          </a:xfrm>
        </p:spPr>
        <p:txBody>
          <a:bodyPr anchor="ctr">
            <a:normAutofit/>
          </a:bodyPr>
          <a:lstStyle/>
          <a:p>
            <a:r>
              <a:rPr lang="en-US"/>
              <a:t>Flexible Meal Plans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C65442-F244-409C-BF44-C5D6472E8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148839"/>
            <a:ext cx="0" cy="32004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7DDB3-4913-47FB-8DBF-7174166AB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4851" y="243840"/>
            <a:ext cx="6130003" cy="6614160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/>
              <a:t>Flexible Plans  - Points/Dollars, allow residents to take full advantage of multiple venues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Transitioning is a structured process to assure that plans are not over or undervalued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More than one plan is common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Country Club Style Plans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Key features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Guest meals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Alcoholic beverages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Roll over</a:t>
            </a:r>
          </a:p>
        </p:txBody>
      </p:sp>
    </p:spTree>
    <p:extLst>
      <p:ext uri="{BB962C8B-B14F-4D97-AF65-F5344CB8AC3E}">
        <p14:creationId xmlns:p14="http://schemas.microsoft.com/office/powerpoint/2010/main" val="208279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7FA4D42-65A2-43F3-B3E9-FD6D6030D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FD2CDA-D2E2-4E29-862F-3EF51E21D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071059D-2A1C-4086-9685-CD5E7444B0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8" y="482171"/>
            <a:ext cx="4641751" cy="5149101"/>
            <a:chOff x="632238" y="482171"/>
            <a:chExt cx="4641751" cy="5149101"/>
          </a:xfrm>
        </p:grpSpPr>
        <p:sp>
          <p:nvSpPr>
            <p:cNvPr id="19" name="Rectangle 14">
              <a:extLst>
                <a:ext uri="{FF2B5EF4-FFF2-40B4-BE49-F238E27FC236}">
                  <a16:creationId xmlns:a16="http://schemas.microsoft.com/office/drawing/2014/main" id="{869CB73A-BE1E-44A1-B082-574755C8C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238" y="482171"/>
              <a:ext cx="464175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7674C1A-A7A7-4416-A164-BCAECE838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5297" y="812507"/>
              <a:ext cx="4001652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412A852B-0DE0-4F26-B397-1E207E047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042" y="977965"/>
            <a:ext cx="3671211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92E1EA7-582F-4962-9969-DC469519F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53317" y="1847088"/>
            <a:ext cx="498508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A50E800-DC88-7730-33B9-52A1A12C6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318" y="804520"/>
            <a:ext cx="4985079" cy="1049235"/>
          </a:xfrm>
        </p:spPr>
        <p:txBody>
          <a:bodyPr>
            <a:normAutofit/>
          </a:bodyPr>
          <a:lstStyle/>
          <a:p>
            <a:r>
              <a:rPr lang="en-US" sz="3000"/>
              <a:t>Changing Budget and Pricing Methodology</a:t>
            </a:r>
          </a:p>
        </p:txBody>
      </p:sp>
      <p:pic>
        <p:nvPicPr>
          <p:cNvPr id="7" name="Graphic 6" descr="Covered plate">
            <a:extLst>
              <a:ext uri="{FF2B5EF4-FFF2-40B4-BE49-F238E27FC236}">
                <a16:creationId xmlns:a16="http://schemas.microsoft.com/office/drawing/2014/main" id="{CA41E211-95C9-8FB3-316B-70D5C8C1E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71223" y="1368360"/>
            <a:ext cx="3362141" cy="336214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371C0-A7CF-E363-30B0-7A4FD5504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317" y="2015732"/>
            <a:ext cx="4985080" cy="345061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900" dirty="0"/>
              <a:t>No longer budget to a “food cost per meal” when using a flexible meal plan</a:t>
            </a:r>
          </a:p>
          <a:p>
            <a:pPr>
              <a:lnSpc>
                <a:spcPct val="110000"/>
              </a:lnSpc>
            </a:pPr>
            <a:r>
              <a:rPr lang="en-US" sz="1900" dirty="0"/>
              <a:t>Adopt a restaurant process and strive for approximately 33% Food cost</a:t>
            </a:r>
          </a:p>
          <a:p>
            <a:pPr>
              <a:lnSpc>
                <a:spcPct val="110000"/>
              </a:lnSpc>
            </a:pPr>
            <a:r>
              <a:rPr lang="en-US" sz="1900" dirty="0"/>
              <a:t>A menu item that include $1.00 Raw Food Cost, would be priced at $3.00</a:t>
            </a:r>
          </a:p>
          <a:p>
            <a:pPr>
              <a:lnSpc>
                <a:spcPct val="110000"/>
              </a:lnSpc>
            </a:pPr>
            <a:r>
              <a:rPr lang="en-US" sz="1900" dirty="0"/>
              <a:t>Strive for a net cost of dining operation that is break even or a modest subsidy, after applying Dining Dollars value</a:t>
            </a:r>
          </a:p>
          <a:p>
            <a:pPr>
              <a:lnSpc>
                <a:spcPct val="110000"/>
              </a:lnSpc>
            </a:pPr>
            <a:endParaRPr lang="en-US" sz="19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2AF165-73E4-493F-80C2-C80E393F6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CBFBA1A-A6D7-47C1-ACBB-29FBCFF0B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59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3">
            <a:extLst>
              <a:ext uri="{FF2B5EF4-FFF2-40B4-BE49-F238E27FC236}">
                <a16:creationId xmlns:a16="http://schemas.microsoft.com/office/drawing/2014/main" id="{E724B9E8-02C8-4B2E-8770-A00A67760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5" name="Picture 15">
            <a:extLst>
              <a:ext uri="{FF2B5EF4-FFF2-40B4-BE49-F238E27FC236}">
                <a16:creationId xmlns:a16="http://schemas.microsoft.com/office/drawing/2014/main" id="{7B8AE548-0BFA-4792-9962-3375923C7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7" name="Straight Connector 17">
            <a:extLst>
              <a:ext uri="{FF2B5EF4-FFF2-40B4-BE49-F238E27FC236}">
                <a16:creationId xmlns:a16="http://schemas.microsoft.com/office/drawing/2014/main" id="{67639EF4-FA83-4D85-90FE-B831AF283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19">
            <a:extLst>
              <a:ext uri="{FF2B5EF4-FFF2-40B4-BE49-F238E27FC236}">
                <a16:creationId xmlns:a16="http://schemas.microsoft.com/office/drawing/2014/main" id="{CC87E76A-8F50-413D-9BFC-C5A1525BD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39" name="Rectangle 21">
            <a:extLst>
              <a:ext uri="{FF2B5EF4-FFF2-40B4-BE49-F238E27FC236}">
                <a16:creationId xmlns:a16="http://schemas.microsoft.com/office/drawing/2014/main" id="{1D6703DA-C9F5-44CE-B061-A18446E712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23">
            <a:extLst>
              <a:ext uri="{FF2B5EF4-FFF2-40B4-BE49-F238E27FC236}">
                <a16:creationId xmlns:a16="http://schemas.microsoft.com/office/drawing/2014/main" id="{3E3A25F1-6286-498A-B23F-12319B4BBB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16308C5-8E07-D557-5CFB-51B47FDCC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729" y="4459039"/>
            <a:ext cx="8643011" cy="551528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Customer Feedback Technology</a:t>
            </a:r>
          </a:p>
        </p:txBody>
      </p:sp>
      <p:grpSp>
        <p:nvGrpSpPr>
          <p:cNvPr id="41" name="Group 25">
            <a:extLst>
              <a:ext uri="{FF2B5EF4-FFF2-40B4-BE49-F238E27FC236}">
                <a16:creationId xmlns:a16="http://schemas.microsoft.com/office/drawing/2014/main" id="{5416DB9B-53E6-4C60-9FE7-1C40DA52F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445672" y="323838"/>
            <a:ext cx="9299965" cy="3652791"/>
            <a:chOff x="7639235" y="600024"/>
            <a:chExt cx="3898557" cy="522248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D8EBCDF-E8F1-4478-AC12-308E946B0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639235" y="600024"/>
              <a:ext cx="3898557" cy="5222486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27">
              <a:extLst>
                <a:ext uri="{FF2B5EF4-FFF2-40B4-BE49-F238E27FC236}">
                  <a16:creationId xmlns:a16="http://schemas.microsoft.com/office/drawing/2014/main" id="{979E237B-B3B3-48D2-8E4C-56703F6C2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0263" y="1062693"/>
              <a:ext cx="3635738" cy="4292341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ectangle 29">
            <a:extLst>
              <a:ext uri="{FF2B5EF4-FFF2-40B4-BE49-F238E27FC236}">
                <a16:creationId xmlns:a16="http://schemas.microsoft.com/office/drawing/2014/main" id="{85E970D4-D834-445E-927E-4F29A1BD0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13410" y="806495"/>
            <a:ext cx="8347608" cy="2678774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308C98-ABB5-40FB-AB24-1860DDD890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439" r="-2" b="12838"/>
          <a:stretch/>
        </p:blipFill>
        <p:spPr>
          <a:xfrm>
            <a:off x="2269102" y="963739"/>
            <a:ext cx="2181981" cy="2369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E83726-199E-7D3E-3D01-B0FA9EE39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2681" y="964203"/>
            <a:ext cx="2560320" cy="2368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CEA796-27E1-4782-6953-DE451F3E29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8901" y="1306645"/>
            <a:ext cx="2560320" cy="168341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4CCDFA7-FDDD-42EF-B0A9-4D54FD31E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76728" y="5027185"/>
            <a:ext cx="864301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BAC2604D-C93D-4961-8AB5-AA8449DDB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217D093-EAE5-469D-9B48-4CE112700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5221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C51009-A09A-4689-8E6C-F8FC99E6A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0D6A32-7127-48AB-BDDD-BED8871F9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476" y="1600199"/>
            <a:ext cx="3539266" cy="4297680"/>
          </a:xfrm>
        </p:spPr>
        <p:txBody>
          <a:bodyPr anchor="ctr">
            <a:normAutofit/>
          </a:bodyPr>
          <a:lstStyle/>
          <a:p>
            <a:r>
              <a:rPr lang="en-US" dirty="0"/>
              <a:t>Boomer Expectations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C65442-F244-409C-BF44-C5D6472E8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148839"/>
            <a:ext cx="0" cy="32004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1C073-FA3D-4FAE-8891-D27C56ECE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4851" y="233680"/>
            <a:ext cx="6130003" cy="6695440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/>
              <a:t>Boomers are the current marketing focus, yet still need to maintain features which appeal to current Silent Generation residents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Younger Boomers are helping parents in the decision-making process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Contemporary features are popular with Boomers, but not necessarily current residents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Multiple venues, especially Pubs and al Fresco dining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Flexible Meal Plans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Destination Dining and Special Events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Online ordering of take-out and delivery; reservations</a:t>
            </a:r>
          </a:p>
        </p:txBody>
      </p:sp>
    </p:spTree>
    <p:extLst>
      <p:ext uri="{BB962C8B-B14F-4D97-AF65-F5344CB8AC3E}">
        <p14:creationId xmlns:p14="http://schemas.microsoft.com/office/powerpoint/2010/main" val="362435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FA7AD0A-1871-4DF8-9235-F49D0513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B04CFB-FAE5-47DD-9B3E-4E9BA7A8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321041-2BAF-B412-9BAF-22E8CB8B7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QAPI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E68D41B-9286-479F-9AB7-678C8E348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8ACF89C-CFC3-4D68-B3C4-2BEFB7BBE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B770B7D-3C5C-4682-8DF0-20783592F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6893E11-7EC1-4EB6-A2A8-0B693F8FE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622F7FD7-8884-4FD5-95AB-0B5C6033A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487" y="977965"/>
            <a:ext cx="6615582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5031C7-7609-5B31-2CB2-D99636846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18374" y="1313774"/>
            <a:ext cx="6282919" cy="347131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6EFE474-4FE0-4E8F-8F09-5ED2C9E76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F8B8C81-54DC-4AF5-B682-3A2C70A6B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48245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02DA677-C58A-4FCE-A9A0-E66A42EBD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85B319-9C30-4D92-B664-CA444ECD7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7573C1E-3785-43C9-A262-1DA9DF97F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48C4394-BE4E-4302-AF74-4781C6C66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D31DF5F-EDD4-42F0-B539-A7919D319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2BCEC9-2CA3-44A0-8830-DA25C0442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DDC009-4875-4173-877F-22BE13AC6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695" y="1474969"/>
            <a:ext cx="3026558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Pop-up Charging Station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7A887C3-690B-4858-A6B1-19C93D6C79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009" y="3526496"/>
            <a:ext cx="302361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8139A8F-A07A-40ED-843E-77B6C1960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90638" y="482171"/>
            <a:ext cx="7560115" cy="5149101"/>
            <a:chOff x="7463258" y="583365"/>
            <a:chExt cx="7560115" cy="518192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B76A8FD-6218-4D71-BF00-94BB53A62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2F3A470-0440-4799-BF8F-1B29934D8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picture containing indoor, wall, cabinet&#10;&#10;Description automatically generated">
            <a:extLst>
              <a:ext uri="{FF2B5EF4-FFF2-40B4-BE49-F238E27FC236}">
                <a16:creationId xmlns:a16="http://schemas.microsoft.com/office/drawing/2014/main" id="{A1961AF6-F596-4EFB-B6CD-50AD7E76EE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32" b="3"/>
          <a:stretch/>
        </p:blipFill>
        <p:spPr>
          <a:xfrm rot="5400000">
            <a:off x="4227827" y="1519633"/>
            <a:ext cx="3866172" cy="3059596"/>
          </a:xfrm>
          <a:prstGeom prst="rect">
            <a:avLst/>
          </a:prstGeom>
        </p:spPr>
      </p:pic>
      <p:pic>
        <p:nvPicPr>
          <p:cNvPr id="4" name="Picture 3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13B0097F-00D5-4643-B5E3-1EE8F4890D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232" b="3"/>
          <a:stretch/>
        </p:blipFill>
        <p:spPr>
          <a:xfrm rot="5400000">
            <a:off x="7446522" y="1519633"/>
            <a:ext cx="3866172" cy="30595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79AB70-86CA-4BFC-9505-60CD7D172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C0DB027-013B-48E2-B164-DD510158E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0914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565FB2-2BBF-ECBC-1AC9-1820190EC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518" r="-1" b="232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630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0FD0717-BEEE-48D4-8750-E44E166E9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CBA4EB-F997-4F56-9436-88F607540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5AB5C32-BB62-494C-A0F9-E178D1EDA9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41418" y="1463014"/>
            <a:ext cx="2848300" cy="3293053"/>
          </a:xfrm>
        </p:spPr>
        <p:txBody>
          <a:bodyPr anchor="ctr">
            <a:normAutofit/>
          </a:bodyPr>
          <a:lstStyle/>
          <a:p>
            <a:r>
              <a:rPr lang="en-US" sz="2000"/>
              <a:t>Assisted Living and Personal Care</a:t>
            </a:r>
          </a:p>
          <a:p>
            <a:r>
              <a:rPr lang="en-US" sz="2000"/>
              <a:t>Skilled Nursing</a:t>
            </a:r>
          </a:p>
          <a:p>
            <a:r>
              <a:rPr lang="en-US" sz="2000"/>
              <a:t>Memory Care</a:t>
            </a:r>
          </a:p>
          <a:p>
            <a:r>
              <a:rPr lang="en-US" sz="2000"/>
              <a:t>Short Term Rehab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DA450E-1EDD-4D4A-8257-4808EB937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9392" y="938882"/>
            <a:ext cx="6562082" cy="4236223"/>
            <a:chOff x="7807230" y="2012810"/>
            <a:chExt cx="3251252" cy="345986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28FBF78-9E7E-46C0-950D-FC7AEE43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2116C23-5ED0-4F29-84D0-584CD0150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37EE4B41-0C22-468A-BCFF-66786B9C8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7777" y="1269341"/>
            <a:ext cx="5925312" cy="3575304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FE0C97E-F53A-4D5C-97C2-25C667691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6756" y="1463015"/>
            <a:ext cx="5492683" cy="3196668"/>
          </a:xfrm>
        </p:spPr>
        <p:txBody>
          <a:bodyPr anchor="ctr"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</a:rPr>
              <a:t>Healthcare Dining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B060F31-12EA-4404-8435-DA25F36C8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4F1CB68-9DEB-4A71-8E7C-DE9278F03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09478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D0AD692-FC9F-4194-93A1-EDA04DD7F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76511" cy="1049235"/>
          </a:xfrm>
        </p:spPr>
        <p:txBody>
          <a:bodyPr>
            <a:normAutofit/>
          </a:bodyPr>
          <a:lstStyle/>
          <a:p>
            <a:r>
              <a:rPr lang="en-US" sz="3000" dirty="0"/>
              <a:t>Health Care dining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232B5-3334-4959-A31D-367685A32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4172212" cy="3450613"/>
          </a:xfrm>
        </p:spPr>
        <p:txBody>
          <a:bodyPr>
            <a:normAutofit/>
          </a:bodyPr>
          <a:lstStyle/>
          <a:p>
            <a:r>
              <a:rPr lang="en-US" dirty="0"/>
              <a:t>Access to IL Venues</a:t>
            </a:r>
          </a:p>
          <a:p>
            <a:r>
              <a:rPr lang="en-US" dirty="0"/>
              <a:t>Small Houses/neighborhoods</a:t>
            </a:r>
          </a:p>
          <a:p>
            <a:r>
              <a:rPr lang="en-US" dirty="0"/>
              <a:t>Short Term Rehab</a:t>
            </a:r>
          </a:p>
          <a:p>
            <a:r>
              <a:rPr lang="en-US" dirty="0"/>
              <a:t>Traditional Full-Service Dining</a:t>
            </a:r>
          </a:p>
          <a:p>
            <a:r>
              <a:rPr lang="en-US" dirty="0"/>
              <a:t>Secondary Venues</a:t>
            </a:r>
          </a:p>
          <a:p>
            <a:pPr lvl="1"/>
            <a:endParaRPr lang="en-US" dirty="0"/>
          </a:p>
        </p:txBody>
      </p:sp>
      <p:pic>
        <p:nvPicPr>
          <p:cNvPr id="7" name="Graphic 6" descr="House">
            <a:extLst>
              <a:ext uri="{FF2B5EF4-FFF2-40B4-BE49-F238E27FC236}">
                <a16:creationId xmlns:a16="http://schemas.microsoft.com/office/drawing/2014/main" id="{7BB97D02-D77D-4558-A320-9CAC3C3B7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44251" y="805583"/>
            <a:ext cx="4660762" cy="46607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7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FA7AD0A-1871-4DF8-9235-F49D0513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B04CFB-FAE5-47DD-9B3E-4E9BA7A8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0026BA-39D9-41BB-BFF9-BCCAEF6B0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AL Bistro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E68D41B-9286-479F-9AB7-678C8E348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8ACF89C-CFC3-4D68-B3C4-2BEFB7BBE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B770B7D-3C5C-4682-8DF0-20783592F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6893E11-7EC1-4EB6-A2A8-0B693F8FE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622F7FD7-8884-4FD5-95AB-0B5C6033A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487" y="977965"/>
            <a:ext cx="6615582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dining room table&#10;&#10;Description automatically generated">
            <a:extLst>
              <a:ext uri="{FF2B5EF4-FFF2-40B4-BE49-F238E27FC236}">
                <a16:creationId xmlns:a16="http://schemas.microsoft.com/office/drawing/2014/main" id="{1540704A-AB19-4C80-80A8-2680A3799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846"/>
          <a:stretch/>
        </p:blipFill>
        <p:spPr>
          <a:xfrm>
            <a:off x="4618374" y="1282357"/>
            <a:ext cx="6282919" cy="35341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6EFE474-4FE0-4E8F-8F09-5ED2C9E76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F8B8C81-54DC-4AF5-B682-3A2C70A6B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0094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51C060-7D54-4010-A6D0-3D1AC56F1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Small House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http://www.sfcs.com/getattachment/dd803c3f-3216-46c8-ba75-2558c7844fe9/Kitchen-to-Den.aspx">
            <a:extLst>
              <a:ext uri="{FF2B5EF4-FFF2-40B4-BE49-F238E27FC236}">
                <a16:creationId xmlns:a16="http://schemas.microsoft.com/office/drawing/2014/main" id="{29F16673-490E-4751-806C-8CF2112C9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7" r="-2" b="-2"/>
          <a:stretch/>
        </p:blipFill>
        <p:spPr bwMode="auto">
          <a:xfrm>
            <a:off x="4618374" y="1116345"/>
            <a:ext cx="6282919" cy="386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8354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7CCE22-50A3-48BB-B649-F1AD2803F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Rehab Dining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Content Placeholder 4" descr="A room filled with furniture and a table&#10;&#10;Description automatically generated">
            <a:extLst>
              <a:ext uri="{FF2B5EF4-FFF2-40B4-BE49-F238E27FC236}">
                <a16:creationId xmlns:a16="http://schemas.microsoft.com/office/drawing/2014/main" id="{D35BE075-9D42-4290-AD7C-02C054A24A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466" r="2465" b="-1"/>
          <a:stretch/>
        </p:blipFill>
        <p:spPr>
          <a:xfrm>
            <a:off x="4618374" y="1116345"/>
            <a:ext cx="6282919" cy="38661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7483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2FA7AD0A-1871-4DF8-9235-F49D0513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6B04CFB-FAE5-47DD-9B3E-4E9BA7A8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7CCE22-50A3-48BB-B649-F1AD2803F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Rehab Dining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E68D41B-9286-479F-9AB7-678C8E348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8ACF89C-CFC3-4D68-B3C4-2BEFB7BBE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B770B7D-3C5C-4682-8DF0-20783592F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6893E11-7EC1-4EB6-A2A8-0B693F8FE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622F7FD7-8884-4FD5-95AB-0B5C6033A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487" y="977965"/>
            <a:ext cx="6615582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ontent Placeholder 18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78D3ABD1-CA6D-4131-9857-6BA8BF3CA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4" r="-1" b="7722"/>
          <a:stretch/>
        </p:blipFill>
        <p:spPr>
          <a:xfrm>
            <a:off x="4618374" y="1281867"/>
            <a:ext cx="6282919" cy="353512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6EFE474-4FE0-4E8F-8F09-5ED2C9E76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F8B8C81-54DC-4AF5-B682-3A2C70A6B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68CE7B3-AC03-4AF5-9079-BAB54CADBDB5}"/>
              </a:ext>
            </a:extLst>
          </p:cNvPr>
          <p:cNvSpPr txBox="1"/>
          <p:nvPr/>
        </p:nvSpPr>
        <p:spPr>
          <a:xfrm>
            <a:off x="538480" y="5631272"/>
            <a:ext cx="3108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courtesy of Perkins Eastman</a:t>
            </a:r>
          </a:p>
        </p:txBody>
      </p:sp>
    </p:spTree>
    <p:extLst>
      <p:ext uri="{BB962C8B-B14F-4D97-AF65-F5344CB8AC3E}">
        <p14:creationId xmlns:p14="http://schemas.microsoft.com/office/powerpoint/2010/main" val="38350777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2DE3AA-11CB-4A55-87A4-F604181E6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300"/>
              <a:t>A True Restaurant Experience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DB7B734-3882-4473-8684-16BB04BC6D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522" r="-2" b="8591"/>
          <a:stretch/>
        </p:blipFill>
        <p:spPr>
          <a:xfrm>
            <a:off x="4618374" y="1116345"/>
            <a:ext cx="6282919" cy="38661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808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D96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61E7A7-0976-44D6-0F95-9A40D417A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424" y="643467"/>
            <a:ext cx="723515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142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057AC-4901-4F88-A45D-0D842223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en-US" dirty="0"/>
              <a:t>More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75D8410B-FE09-4D04-8CA8-41C186D14D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5493530"/>
              </p:ext>
            </p:extLst>
          </p:nvPr>
        </p:nvGraphicFramePr>
        <p:xfrm>
          <a:off x="1450975" y="2340435"/>
          <a:ext cx="9604375" cy="3324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287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Graphic spid="12" grpId="1">
        <p:bldAsOne/>
      </p:bldGraphic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7FA4D42-65A2-43F3-B3E9-FD6D6030D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FD2CDA-D2E2-4E29-862F-3EF51E21D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071059D-2A1C-4086-9685-CD5E7444B0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8" y="482171"/>
            <a:ext cx="4641751" cy="5149101"/>
            <a:chOff x="632238" y="482171"/>
            <a:chExt cx="4641751" cy="514910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69CB73A-BE1E-44A1-B082-574755C8C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238" y="482171"/>
              <a:ext cx="464175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7674C1A-A7A7-4416-A164-BCAECE838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5297" y="812507"/>
              <a:ext cx="4001652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412A852B-0DE0-4F26-B397-1E207E047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042" y="977965"/>
            <a:ext cx="3671211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92E1EA7-582F-4962-9969-DC469519F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53317" y="1847088"/>
            <a:ext cx="498508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C50F33C-8F5B-4F55-BE42-97ED54B8F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318" y="804520"/>
            <a:ext cx="4985079" cy="1049235"/>
          </a:xfrm>
        </p:spPr>
        <p:txBody>
          <a:bodyPr>
            <a:normAutofit/>
          </a:bodyPr>
          <a:lstStyle/>
          <a:p>
            <a:r>
              <a:rPr lang="en-US" dirty="0"/>
              <a:t>Right Sizing your Dining Venues</a:t>
            </a:r>
          </a:p>
        </p:txBody>
      </p:sp>
      <p:pic>
        <p:nvPicPr>
          <p:cNvPr id="10" name="Graphic 9" descr="Fork and knife">
            <a:extLst>
              <a:ext uri="{FF2B5EF4-FFF2-40B4-BE49-F238E27FC236}">
                <a16:creationId xmlns:a16="http://schemas.microsoft.com/office/drawing/2014/main" id="{A3673131-53F6-44C4-86CE-2BDDD8A05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71223" y="1368360"/>
            <a:ext cx="3362141" cy="3362141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CF2C56-E2F0-49DF-8D49-3A605299C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317" y="2015732"/>
            <a:ext cx="4985080" cy="3885444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Increase in transactions by 20% upon transition to a flexible meal plan.  A 30 meal per month plan results in 36 transactions</a:t>
            </a:r>
          </a:p>
          <a:p>
            <a:r>
              <a:rPr lang="en-US" sz="2400" dirty="0"/>
              <a:t>This flexibility increases meal participation during other day parts.  Typically:</a:t>
            </a:r>
          </a:p>
          <a:p>
            <a:pPr lvl="1"/>
            <a:r>
              <a:rPr lang="en-US" sz="2400" dirty="0"/>
              <a:t>Breakfast at 12%</a:t>
            </a:r>
          </a:p>
          <a:p>
            <a:pPr lvl="1"/>
            <a:r>
              <a:rPr lang="en-US" sz="2400" dirty="0"/>
              <a:t>Lunch at 33%</a:t>
            </a:r>
          </a:p>
          <a:p>
            <a:pPr lvl="1"/>
            <a:r>
              <a:rPr lang="en-US" sz="2400" dirty="0"/>
              <a:t>Dinner at 55%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02AF165-73E4-493F-80C2-C80E393F6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CBFBA1A-A6D7-47C1-ACBB-29FBCFF0B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93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E6487-F26A-44EC-96E9-731D1F59E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en-US" dirty="0"/>
              <a:t>Right Sizing Your Venues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296A7-5A7A-4B2C-8153-270C3F78A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2299" y="2015734"/>
            <a:ext cx="4162555" cy="3450613"/>
          </a:xfrm>
        </p:spPr>
        <p:txBody>
          <a:bodyPr>
            <a:normAutofit/>
          </a:bodyPr>
          <a:lstStyle/>
          <a:p>
            <a:r>
              <a:rPr lang="en-US" dirty="0"/>
              <a:t>Based on the three typical venues (Full Service, Fast Casual, Pub)</a:t>
            </a:r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2E11203-6A78-4020-9C71-A74F68BF9D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047690"/>
              </p:ext>
            </p:extLst>
          </p:nvPr>
        </p:nvGraphicFramePr>
        <p:xfrm>
          <a:off x="1451579" y="2708443"/>
          <a:ext cx="4960444" cy="206519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82536">
                  <a:extLst>
                    <a:ext uri="{9D8B030D-6E8A-4147-A177-3AD203B41FA5}">
                      <a16:colId xmlns:a16="http://schemas.microsoft.com/office/drawing/2014/main" val="2755247755"/>
                    </a:ext>
                  </a:extLst>
                </a:gridCol>
                <a:gridCol w="795669">
                  <a:extLst>
                    <a:ext uri="{9D8B030D-6E8A-4147-A177-3AD203B41FA5}">
                      <a16:colId xmlns:a16="http://schemas.microsoft.com/office/drawing/2014/main" val="2452431349"/>
                    </a:ext>
                  </a:extLst>
                </a:gridCol>
                <a:gridCol w="782239">
                  <a:extLst>
                    <a:ext uri="{9D8B030D-6E8A-4147-A177-3AD203B41FA5}">
                      <a16:colId xmlns:a16="http://schemas.microsoft.com/office/drawing/2014/main" val="547837720"/>
                    </a:ext>
                  </a:extLst>
                </a:gridCol>
              </a:tblGrid>
              <a:tr h="639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Venue Utilization by Transaction based on 240/day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45" marR="10745" marT="107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 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45" marR="10745" marT="107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240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45" marR="10745" marT="10745" marB="0" anchor="b"/>
                </a:tc>
                <a:extLst>
                  <a:ext uri="{0D108BD9-81ED-4DB2-BD59-A6C34878D82A}">
                    <a16:rowId xmlns:a16="http://schemas.microsoft.com/office/drawing/2014/main" val="3425352547"/>
                  </a:ext>
                </a:extLst>
              </a:tr>
              <a:tr h="356306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Fast Casual (includes takeout)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45" marR="10745" marT="107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43%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45" marR="10745" marT="107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103.2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45" marR="10745" marT="10745" marB="0" anchor="b"/>
                </a:tc>
                <a:extLst>
                  <a:ext uri="{0D108BD9-81ED-4DB2-BD59-A6C34878D82A}">
                    <a16:rowId xmlns:a16="http://schemas.microsoft.com/office/drawing/2014/main" val="938242258"/>
                  </a:ext>
                </a:extLst>
              </a:tr>
              <a:tr h="356306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Pub - menu service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45" marR="10745" marT="107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13%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45" marR="10745" marT="107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31.2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45" marR="10745" marT="10745" marB="0" anchor="b"/>
                </a:tc>
                <a:extLst>
                  <a:ext uri="{0D108BD9-81ED-4DB2-BD59-A6C34878D82A}">
                    <a16:rowId xmlns:a16="http://schemas.microsoft.com/office/drawing/2014/main" val="2544271090"/>
                  </a:ext>
                </a:extLst>
              </a:tr>
              <a:tr h="356306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Full Service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45" marR="10745" marT="107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44%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45" marR="10745" marT="107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105.6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45" marR="10745" marT="10745" marB="0" anchor="b"/>
                </a:tc>
                <a:extLst>
                  <a:ext uri="{0D108BD9-81ED-4DB2-BD59-A6C34878D82A}">
                    <a16:rowId xmlns:a16="http://schemas.microsoft.com/office/drawing/2014/main" val="1647634538"/>
                  </a:ext>
                </a:extLst>
              </a:tr>
              <a:tr h="356306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 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45" marR="10745" marT="1074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100%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45" marR="10745" marT="107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 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745" marR="10745" marT="10745" marB="0" anchor="b"/>
                </a:tc>
                <a:extLst>
                  <a:ext uri="{0D108BD9-81ED-4DB2-BD59-A6C34878D82A}">
                    <a16:rowId xmlns:a16="http://schemas.microsoft.com/office/drawing/2014/main" val="7407758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46171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117F4-71EF-442B-AD2E-153715EAC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Seats?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6297A-7FDB-4516-A2C3-610FF4276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53753"/>
            <a:ext cx="9603275" cy="4199727"/>
          </a:xfrm>
        </p:spPr>
        <p:txBody>
          <a:bodyPr>
            <a:noAutofit/>
          </a:bodyPr>
          <a:lstStyle/>
          <a:p>
            <a:r>
              <a:rPr lang="en-US" dirty="0"/>
              <a:t>Collect data from your POS system to determine the current traffic</a:t>
            </a:r>
          </a:p>
          <a:p>
            <a:r>
              <a:rPr lang="en-US" dirty="0"/>
              <a:t>Conduct resident focus groups to determine preferred dining times and preferred venue(s)</a:t>
            </a:r>
          </a:p>
          <a:p>
            <a:r>
              <a:rPr lang="en-US" dirty="0"/>
              <a:t>Typically:</a:t>
            </a:r>
          </a:p>
          <a:p>
            <a:pPr lvl="1"/>
            <a:r>
              <a:rPr lang="en-US" sz="2000" dirty="0"/>
              <a:t>Full-service restaurant will need about 80 seats for every 100 meals served at peak meal period (usually dinner)</a:t>
            </a:r>
          </a:p>
          <a:p>
            <a:pPr lvl="1"/>
            <a:r>
              <a:rPr lang="en-US" sz="2000" dirty="0"/>
              <a:t>Fast Casual venue needs about 50 seats for every 100 meals served at peak mealtime.  Reduce for take-out meals</a:t>
            </a:r>
          </a:p>
          <a:p>
            <a:pPr lvl="1"/>
            <a:r>
              <a:rPr lang="en-US" sz="2000" dirty="0"/>
              <a:t>Pubs are unique to every community culture and the menu served.  Usually range from 36 seats to 90 for communities with 250 residents</a:t>
            </a:r>
          </a:p>
        </p:txBody>
      </p:sp>
    </p:spTree>
    <p:extLst>
      <p:ext uri="{BB962C8B-B14F-4D97-AF65-F5344CB8AC3E}">
        <p14:creationId xmlns:p14="http://schemas.microsoft.com/office/powerpoint/2010/main" val="114661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C6F198E-F7A1-4125-910D-641C0C2A7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7C3A25-D9A7-4F2D-B44C-FA8EB24C7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7"/>
            <a:ext cx="10905067" cy="5566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BC3BD9-4F03-4087-A184-439CB535C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893" y="1128098"/>
            <a:ext cx="5457580" cy="459801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8E8515E-B8C8-482A-A9B5-CE57BC080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187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6412368-7E6B-4064-B6FA-72DF6DA0C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14FE20-9BCC-4219-A8AD-B1C110BD5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7E19D6-5525-241E-8478-7E1AAC40A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17" y="976508"/>
            <a:ext cx="5525305" cy="2367221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5400"/>
              <a:t>Questions?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661C966-C6C8-4667-903D-E68521C35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2618" y="3528543"/>
            <a:ext cx="55361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6439133-030D-427C-AADE-2B48B1991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77388" y="482171"/>
            <a:chExt cx="4074533" cy="514910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C11378B-6628-411A-9A79-CF10232D7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77388" y="482171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8E6BF6A-26B8-45E6-887E-FE78A7984F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47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82388B0B-738B-4313-8674-79D97E74A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1624" y="977965"/>
            <a:ext cx="3119444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Questions">
            <a:extLst>
              <a:ext uri="{FF2B5EF4-FFF2-40B4-BE49-F238E27FC236}">
                <a16:creationId xmlns:a16="http://schemas.microsoft.com/office/drawing/2014/main" id="{A845E9B8-0036-F277-76A7-34E47422E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16373" y="1649879"/>
            <a:ext cx="2799103" cy="279910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F84359-5DD6-461B-9519-90AA2F46C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90BC892-CE86-41EE-8A3B-2178D5170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6942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50A4D9D-3B0C-4A20-9432-270B79E4D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CB3B92-53FA-405F-8B7D-977A3CA2B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7398383-0384-0991-ECF1-D28BCC9FA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729" y="4459039"/>
            <a:ext cx="8643011" cy="551528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www.thehollydaygroup.com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47BEAE4-28B6-4881-B39B-37ED007AD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64906" y="323838"/>
            <a:ext cx="8661501" cy="3652791"/>
            <a:chOff x="7773058" y="600024"/>
            <a:chExt cx="3630912" cy="522248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9D97D4D-1AB6-49DC-8B80-62BA47A300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3058" y="600024"/>
              <a:ext cx="3630912" cy="5222486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42AFE1B-AA90-4C2E-9BA8-6D9E37AB7D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04482" y="1062693"/>
              <a:ext cx="3367301" cy="4292341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7242ABA-F8B6-195E-28BC-179C1ECED6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3188" r="-2" b="-2"/>
          <a:stretch/>
        </p:blipFill>
        <p:spPr>
          <a:xfrm>
            <a:off x="2408469" y="963739"/>
            <a:ext cx="7363579" cy="2369223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31F78A5-657A-4951-95F7-E3AEDCA8E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76728" y="5027185"/>
            <a:ext cx="864301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63FEAD61-76A3-4D1F-8D39-A428F244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B844D8B-5F9D-4912-B1D8-F60752430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77156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A9EED6-0C0D-46D0-A5F6-04084754F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06" y="1698171"/>
            <a:ext cx="11042588" cy="283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973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E5A9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A1145D-3A6C-D224-31CA-2E91FE2E6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834" y="643467"/>
            <a:ext cx="994833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48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C51009-A09A-4689-8E6C-F8FC99E6A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0FE2CD-6DCB-45D3-89E4-AA079732C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476" y="1600199"/>
            <a:ext cx="3539266" cy="4297680"/>
          </a:xfrm>
        </p:spPr>
        <p:txBody>
          <a:bodyPr anchor="ctr">
            <a:normAutofit/>
          </a:bodyPr>
          <a:lstStyle/>
          <a:p>
            <a:r>
              <a:rPr lang="en-US"/>
              <a:t>Restaurant Trends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C65442-F244-409C-BF44-C5D6472E8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148839"/>
            <a:ext cx="0" cy="32004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B32AB-8884-4E02-8EA9-A057273E9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4851" y="1600199"/>
            <a:ext cx="6130003" cy="4297680"/>
          </a:xfrm>
        </p:spPr>
        <p:txBody>
          <a:bodyPr anchor="ctr">
            <a:normAutofit/>
          </a:bodyPr>
          <a:lstStyle/>
          <a:p>
            <a:r>
              <a:rPr lang="en-US" dirty="0"/>
              <a:t>Automation – both Back of House and Front of House, not intended to reduce staffing, but fill the staffing void.</a:t>
            </a:r>
          </a:p>
          <a:p>
            <a:r>
              <a:rPr lang="en-US" dirty="0"/>
              <a:t>Online and kiosk for delivery and pick-up</a:t>
            </a:r>
          </a:p>
          <a:p>
            <a:r>
              <a:rPr lang="en-US" dirty="0"/>
              <a:t>Menu transparency and sustainability</a:t>
            </a:r>
          </a:p>
        </p:txBody>
      </p:sp>
    </p:spTree>
    <p:extLst>
      <p:ext uri="{BB962C8B-B14F-4D97-AF65-F5344CB8AC3E}">
        <p14:creationId xmlns:p14="http://schemas.microsoft.com/office/powerpoint/2010/main" val="27278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565FB2-2BBF-ECBC-1AC9-1820190EC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518" r="-1" b="232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8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0FD0717-BEEE-48D4-8750-E44E166E9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CBA4EB-F997-4F56-9436-88F607540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B7FD9A-3B75-4317-9DB0-2DADF15A9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41418" y="1463014"/>
            <a:ext cx="2848300" cy="3293053"/>
          </a:xfrm>
        </p:spPr>
        <p:txBody>
          <a:bodyPr vert="horz" lIns="91440" tIns="91440" rIns="91440" bIns="91440" rtlCol="0" anchor="ctr">
            <a:normAutofit/>
          </a:bodyPr>
          <a:lstStyle/>
          <a:p>
            <a:r>
              <a:rPr lang="en-US" sz="2000" cap="all"/>
              <a:t>More Than Main Dining Rooms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2DA450E-1EDD-4D4A-8257-4808EB937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9392" y="938882"/>
            <a:ext cx="6562082" cy="4236223"/>
            <a:chOff x="7807230" y="2012810"/>
            <a:chExt cx="3251252" cy="345986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28FBF78-9E7E-46C0-950D-FC7AEE43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2116C23-5ED0-4F29-84D0-584CD0150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37EE4B41-0C22-468A-BCFF-66786B9C8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7777" y="1269341"/>
            <a:ext cx="5925312" cy="3575304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3F60AC-0BD6-476C-90EC-8F690A0E6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756" y="1463015"/>
            <a:ext cx="5492683" cy="3196668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Multiple Venues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B060F31-12EA-4404-8435-DA25F36C8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4F1CB68-9DEB-4A71-8E7C-DE9278F03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978709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7842</TotalTime>
  <Words>977</Words>
  <Application>Microsoft Office PowerPoint</Application>
  <PresentationFormat>Widescreen</PresentationFormat>
  <Paragraphs>218</Paragraphs>
  <Slides>57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Arial</vt:lpstr>
      <vt:lpstr>Calibri</vt:lpstr>
      <vt:lpstr>Gill Sans MT</vt:lpstr>
      <vt:lpstr>Gallery</vt:lpstr>
      <vt:lpstr>Balancing resident Expectations, Operational Efficiencies, and anxiety of a new Dining program </vt:lpstr>
      <vt:lpstr>Changing Expectations: Both the residents and the Expectations are changing</vt:lpstr>
      <vt:lpstr>Changing Times - Major Factors</vt:lpstr>
      <vt:lpstr>Boomer Expectations</vt:lpstr>
      <vt:lpstr>PowerPoint Presentation</vt:lpstr>
      <vt:lpstr>PowerPoint Presentation</vt:lpstr>
      <vt:lpstr>Restaurant Trends</vt:lpstr>
      <vt:lpstr>PowerPoint Presentation</vt:lpstr>
      <vt:lpstr>Multiple Venues</vt:lpstr>
      <vt:lpstr>Full-Service Restaurant</vt:lpstr>
      <vt:lpstr>MarketPlace/Food Hall</vt:lpstr>
      <vt:lpstr>MarketPlace/Food Hall</vt:lpstr>
      <vt:lpstr>Pubs</vt:lpstr>
      <vt:lpstr>PowerPoint Presentation</vt:lpstr>
      <vt:lpstr>PowerPoint Presentation</vt:lpstr>
      <vt:lpstr>PowerPoint Presentation</vt:lpstr>
      <vt:lpstr>Destination Dining and Pop-ups</vt:lpstr>
      <vt:lpstr>PowerPoint Presentation</vt:lpstr>
      <vt:lpstr>Small venue</vt:lpstr>
      <vt:lpstr>Flex Bar</vt:lpstr>
      <vt:lpstr>Food Trucks</vt:lpstr>
      <vt:lpstr>Concept Rendering for a Retirement Community</vt:lpstr>
      <vt:lpstr>PowerPoint Presentation</vt:lpstr>
      <vt:lpstr>Venue Summary</vt:lpstr>
      <vt:lpstr>Features</vt:lpstr>
      <vt:lpstr>Outdoor Dining and Kitchens</vt:lpstr>
      <vt:lpstr>Protected Outdoor Dining</vt:lpstr>
      <vt:lpstr>Chef’s Action Station</vt:lpstr>
      <vt:lpstr>Branding</vt:lpstr>
      <vt:lpstr>PowerPoint Presentation</vt:lpstr>
      <vt:lpstr>PowerPoint Presentation</vt:lpstr>
      <vt:lpstr>Take-out Parking</vt:lpstr>
      <vt:lpstr>Presentation Menus</vt:lpstr>
      <vt:lpstr>Branding Includes</vt:lpstr>
      <vt:lpstr>Menus, Meal Plans, and Technology</vt:lpstr>
      <vt:lpstr>Menu Models</vt:lpstr>
      <vt:lpstr>Flexible Meal Plans</vt:lpstr>
      <vt:lpstr>Changing Budget and Pricing Methodology</vt:lpstr>
      <vt:lpstr>Customer Feedback Technology</vt:lpstr>
      <vt:lpstr>QAPI</vt:lpstr>
      <vt:lpstr>Pop-up Charging Station</vt:lpstr>
      <vt:lpstr>PowerPoint Presentation</vt:lpstr>
      <vt:lpstr>Healthcare Dining</vt:lpstr>
      <vt:lpstr>Health Care dining</vt:lpstr>
      <vt:lpstr>AL Bistro</vt:lpstr>
      <vt:lpstr>Small House</vt:lpstr>
      <vt:lpstr>Rehab Dining</vt:lpstr>
      <vt:lpstr>Rehab Dining</vt:lpstr>
      <vt:lpstr>A True Restaurant Experience</vt:lpstr>
      <vt:lpstr>More</vt:lpstr>
      <vt:lpstr>Right Sizing your Dining Venues</vt:lpstr>
      <vt:lpstr>Right Sizing Your Venues</vt:lpstr>
      <vt:lpstr>How Many Seats?</vt:lpstr>
      <vt:lpstr>PowerPoint Presentation</vt:lpstr>
      <vt:lpstr>Questions?</vt:lpstr>
      <vt:lpstr>www.thehollydaygroup.com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Dining Services: Meeting Changing Resident Expectations</dc:title>
  <dc:creator>Schelley Hollyday</dc:creator>
  <cp:lastModifiedBy>Schelley Hollyday</cp:lastModifiedBy>
  <cp:revision>3</cp:revision>
  <dcterms:created xsi:type="dcterms:W3CDTF">2019-06-11T16:39:49Z</dcterms:created>
  <dcterms:modified xsi:type="dcterms:W3CDTF">2023-09-28T09:12:43Z</dcterms:modified>
</cp:coreProperties>
</file>