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ldx" ContentType="application/vnd.openxmlformats-officedocument.presentationml.slide"/>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73"/>
  </p:notesMasterIdLst>
  <p:sldIdLst>
    <p:sldId id="256" r:id="rId4"/>
    <p:sldId id="2147473583" r:id="rId5"/>
    <p:sldId id="477" r:id="rId6"/>
    <p:sldId id="2147473549" r:id="rId7"/>
    <p:sldId id="2147473534" r:id="rId8"/>
    <p:sldId id="2145706369" r:id="rId9"/>
    <p:sldId id="2147473610" r:id="rId10"/>
    <p:sldId id="2147473612" r:id="rId11"/>
    <p:sldId id="2147473613" r:id="rId12"/>
    <p:sldId id="2147473614" r:id="rId13"/>
    <p:sldId id="2147473558" r:id="rId14"/>
    <p:sldId id="11036" r:id="rId15"/>
    <p:sldId id="2147473419" r:id="rId16"/>
    <p:sldId id="908" r:id="rId17"/>
    <p:sldId id="979" r:id="rId18"/>
    <p:sldId id="989" r:id="rId19"/>
    <p:sldId id="2147473559" r:id="rId20"/>
    <p:sldId id="2145706410" r:id="rId21"/>
    <p:sldId id="2147473536" r:id="rId22"/>
    <p:sldId id="2147473264" r:id="rId23"/>
    <p:sldId id="2147473545" r:id="rId24"/>
    <p:sldId id="1005" r:id="rId25"/>
    <p:sldId id="2147473538" r:id="rId26"/>
    <p:sldId id="325" r:id="rId27"/>
    <p:sldId id="315" r:id="rId28"/>
    <p:sldId id="2147473556" r:id="rId29"/>
    <p:sldId id="1108" r:id="rId30"/>
    <p:sldId id="2147473323" r:id="rId31"/>
    <p:sldId id="1248" r:id="rId32"/>
    <p:sldId id="2147473582" r:id="rId33"/>
    <p:sldId id="2147473356" r:id="rId34"/>
    <p:sldId id="523" r:id="rId35"/>
    <p:sldId id="1233" r:id="rId36"/>
    <p:sldId id="789" r:id="rId37"/>
    <p:sldId id="1030" r:id="rId38"/>
    <p:sldId id="1089" r:id="rId39"/>
    <p:sldId id="1071" r:id="rId40"/>
    <p:sldId id="291" r:id="rId41"/>
    <p:sldId id="308" r:id="rId42"/>
    <p:sldId id="2145706390" r:id="rId43"/>
    <p:sldId id="2147473375" r:id="rId44"/>
    <p:sldId id="2145706403" r:id="rId45"/>
    <p:sldId id="2145706399" r:id="rId46"/>
    <p:sldId id="2147473541" r:id="rId47"/>
    <p:sldId id="2145706402" r:id="rId48"/>
    <p:sldId id="2145706400" r:id="rId49"/>
    <p:sldId id="2147473376" r:id="rId50"/>
    <p:sldId id="318" r:id="rId51"/>
    <p:sldId id="301" r:id="rId52"/>
    <p:sldId id="441" r:id="rId53"/>
    <p:sldId id="416" r:id="rId54"/>
    <p:sldId id="698" r:id="rId55"/>
    <p:sldId id="1140" r:id="rId56"/>
    <p:sldId id="2147473380" r:id="rId57"/>
    <p:sldId id="2147473562" r:id="rId58"/>
    <p:sldId id="2147473560" r:id="rId59"/>
    <p:sldId id="2147473561" r:id="rId60"/>
    <p:sldId id="2147473575" r:id="rId61"/>
    <p:sldId id="2147473551" r:id="rId62"/>
    <p:sldId id="2147473570" r:id="rId63"/>
    <p:sldId id="2147473571" r:id="rId64"/>
    <p:sldId id="2147473552" r:id="rId65"/>
    <p:sldId id="509" r:id="rId66"/>
    <p:sldId id="305" r:id="rId67"/>
    <p:sldId id="2147473609" r:id="rId68"/>
    <p:sldId id="2147473603" r:id="rId69"/>
    <p:sldId id="2147473594" r:id="rId70"/>
    <p:sldId id="2147473607" r:id="rId71"/>
    <p:sldId id="214747343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107" d="100"/>
          <a:sy n="107" d="100"/>
        </p:scale>
        <p:origin x="84" y="136"/>
      </p:cViewPr>
      <p:guideLst/>
    </p:cSldViewPr>
  </p:slideViewPr>
  <p:notesTextViewPr>
    <p:cViewPr>
      <p:scale>
        <a:sx n="1" d="1"/>
        <a:sy n="1" d="1"/>
      </p:scale>
      <p:origin x="0" y="0"/>
    </p:cViewPr>
  </p:notesTextViewPr>
  <p:sorterViewPr>
    <p:cViewPr>
      <p:scale>
        <a:sx n="100" d="100"/>
        <a:sy n="100" d="100"/>
      </p:scale>
      <p:origin x="0" y="-124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8AF409-A3D3-4D1B-91B5-4685D2E6BCB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3607789-6420-494C-861F-A093A2B30F21}">
      <dgm:prSet/>
      <dgm:spPr/>
      <dgm:t>
        <a:bodyPr/>
        <a:lstStyle/>
        <a:p>
          <a:pPr>
            <a:lnSpc>
              <a:spcPct val="100000"/>
            </a:lnSpc>
          </a:pPr>
          <a:r>
            <a:rPr lang="en-US"/>
            <a:t>Describe the necessary components of an Assisted Living Infection Prevention and Control Program</a:t>
          </a:r>
        </a:p>
      </dgm:t>
    </dgm:pt>
    <dgm:pt modelId="{F157E86C-C595-43BF-B422-3F28E226FE6E}" type="parTrans" cxnId="{8F5A8ED8-56D0-4DC0-A12A-DB52A98D1B02}">
      <dgm:prSet/>
      <dgm:spPr/>
      <dgm:t>
        <a:bodyPr/>
        <a:lstStyle/>
        <a:p>
          <a:endParaRPr lang="en-US"/>
        </a:p>
      </dgm:t>
    </dgm:pt>
    <dgm:pt modelId="{2FBB5F0D-4140-45DC-8F18-614704D35D58}" type="sibTrans" cxnId="{8F5A8ED8-56D0-4DC0-A12A-DB52A98D1B02}">
      <dgm:prSet/>
      <dgm:spPr/>
      <dgm:t>
        <a:bodyPr/>
        <a:lstStyle/>
        <a:p>
          <a:endParaRPr lang="en-US"/>
        </a:p>
      </dgm:t>
    </dgm:pt>
    <dgm:pt modelId="{92804C98-04C4-4701-99D3-76D92EF6D135}">
      <dgm:prSet/>
      <dgm:spPr/>
      <dgm:t>
        <a:bodyPr/>
        <a:lstStyle/>
        <a:p>
          <a:pPr>
            <a:lnSpc>
              <a:spcPct val="100000"/>
            </a:lnSpc>
          </a:pPr>
          <a:r>
            <a:rPr lang="en-US"/>
            <a:t>Identify community infection prevention threats as well as public health resources for Assisted Living</a:t>
          </a:r>
        </a:p>
      </dgm:t>
    </dgm:pt>
    <dgm:pt modelId="{36696925-7100-4177-923D-2B1718C095ED}" type="parTrans" cxnId="{DEF92FB2-043F-4164-A323-E841F3015149}">
      <dgm:prSet/>
      <dgm:spPr/>
      <dgm:t>
        <a:bodyPr/>
        <a:lstStyle/>
        <a:p>
          <a:endParaRPr lang="en-US"/>
        </a:p>
      </dgm:t>
    </dgm:pt>
    <dgm:pt modelId="{C0A9EEFB-FE8D-4DAA-B0A3-C1FEEB5664F4}" type="sibTrans" cxnId="{DEF92FB2-043F-4164-A323-E841F3015149}">
      <dgm:prSet/>
      <dgm:spPr/>
      <dgm:t>
        <a:bodyPr/>
        <a:lstStyle/>
        <a:p>
          <a:endParaRPr lang="en-US"/>
        </a:p>
      </dgm:t>
    </dgm:pt>
    <dgm:pt modelId="{1F47CE20-068B-4D5B-A635-44B858FC7F6E}">
      <dgm:prSet/>
      <dgm:spPr/>
      <dgm:t>
        <a:bodyPr/>
        <a:lstStyle/>
        <a:p>
          <a:pPr>
            <a:lnSpc>
              <a:spcPct val="100000"/>
            </a:lnSpc>
          </a:pPr>
          <a:r>
            <a:rPr lang="en-US"/>
            <a:t>Design and interdisciplinary Infection Prevention and Control program to improved resident safety</a:t>
          </a:r>
        </a:p>
      </dgm:t>
    </dgm:pt>
    <dgm:pt modelId="{AA3CC30C-48B2-4CF9-A202-80236168ACF3}" type="parTrans" cxnId="{C295F5B8-12AE-4BA4-BCEA-AB4431187CC7}">
      <dgm:prSet/>
      <dgm:spPr/>
      <dgm:t>
        <a:bodyPr/>
        <a:lstStyle/>
        <a:p>
          <a:endParaRPr lang="en-US"/>
        </a:p>
      </dgm:t>
    </dgm:pt>
    <dgm:pt modelId="{89766C4A-6E15-4DF2-8707-D8D29662C83A}" type="sibTrans" cxnId="{C295F5B8-12AE-4BA4-BCEA-AB4431187CC7}">
      <dgm:prSet/>
      <dgm:spPr/>
      <dgm:t>
        <a:bodyPr/>
        <a:lstStyle/>
        <a:p>
          <a:endParaRPr lang="en-US"/>
        </a:p>
      </dgm:t>
    </dgm:pt>
    <dgm:pt modelId="{18C31EDD-C3B3-4074-80E8-C9B140CD93D8}" type="pres">
      <dgm:prSet presAssocID="{4D8AF409-A3D3-4D1B-91B5-4685D2E6BCB1}" presName="root" presStyleCnt="0">
        <dgm:presLayoutVars>
          <dgm:dir/>
          <dgm:resizeHandles val="exact"/>
        </dgm:presLayoutVars>
      </dgm:prSet>
      <dgm:spPr/>
    </dgm:pt>
    <dgm:pt modelId="{08AE87B2-9D19-421F-AA2F-9799605100CE}" type="pres">
      <dgm:prSet presAssocID="{D3607789-6420-494C-861F-A093A2B30F21}" presName="compNode" presStyleCnt="0"/>
      <dgm:spPr/>
    </dgm:pt>
    <dgm:pt modelId="{DC5D4FD1-D56B-404F-A66B-FCE22327A7C4}" type="pres">
      <dgm:prSet presAssocID="{D3607789-6420-494C-861F-A093A2B30F21}" presName="bgRect" presStyleLbl="bgShp" presStyleIdx="0" presStyleCnt="3"/>
      <dgm:spPr/>
    </dgm:pt>
    <dgm:pt modelId="{EA087BBF-C1B2-42E3-8D46-85D2EB57D3FD}" type="pres">
      <dgm:prSet presAssocID="{D3607789-6420-494C-861F-A093A2B30F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st Aid Kit"/>
        </a:ext>
      </dgm:extLst>
    </dgm:pt>
    <dgm:pt modelId="{22DBBC96-313C-4501-B02A-BD0912B44607}" type="pres">
      <dgm:prSet presAssocID="{D3607789-6420-494C-861F-A093A2B30F21}" presName="spaceRect" presStyleCnt="0"/>
      <dgm:spPr/>
    </dgm:pt>
    <dgm:pt modelId="{25FD03DF-BAC1-4F6D-8292-E73E69D76D94}" type="pres">
      <dgm:prSet presAssocID="{D3607789-6420-494C-861F-A093A2B30F21}" presName="parTx" presStyleLbl="revTx" presStyleIdx="0" presStyleCnt="3">
        <dgm:presLayoutVars>
          <dgm:chMax val="0"/>
          <dgm:chPref val="0"/>
        </dgm:presLayoutVars>
      </dgm:prSet>
      <dgm:spPr/>
    </dgm:pt>
    <dgm:pt modelId="{277B4299-4F91-4CD0-9629-5B20D3EC5D3D}" type="pres">
      <dgm:prSet presAssocID="{2FBB5F0D-4140-45DC-8F18-614704D35D58}" presName="sibTrans" presStyleCnt="0"/>
      <dgm:spPr/>
    </dgm:pt>
    <dgm:pt modelId="{2D074BF3-D885-415C-AA03-1FC024FDB333}" type="pres">
      <dgm:prSet presAssocID="{92804C98-04C4-4701-99D3-76D92EF6D135}" presName="compNode" presStyleCnt="0"/>
      <dgm:spPr/>
    </dgm:pt>
    <dgm:pt modelId="{FEB8936D-586B-4687-8BFA-79182C1F9500}" type="pres">
      <dgm:prSet presAssocID="{92804C98-04C4-4701-99D3-76D92EF6D135}" presName="bgRect" presStyleLbl="bgShp" presStyleIdx="1" presStyleCnt="3"/>
      <dgm:spPr/>
    </dgm:pt>
    <dgm:pt modelId="{402DBEB2-DF42-4E85-A411-87879CBE8C83}" type="pres">
      <dgm:prSet presAssocID="{92804C98-04C4-4701-99D3-76D92EF6D13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ctor"/>
        </a:ext>
      </dgm:extLst>
    </dgm:pt>
    <dgm:pt modelId="{DD23864B-ECAA-4058-A053-8C8891412DFC}" type="pres">
      <dgm:prSet presAssocID="{92804C98-04C4-4701-99D3-76D92EF6D135}" presName="spaceRect" presStyleCnt="0"/>
      <dgm:spPr/>
    </dgm:pt>
    <dgm:pt modelId="{BC3209F0-7BF1-43C7-93A0-F88E34BA59B6}" type="pres">
      <dgm:prSet presAssocID="{92804C98-04C4-4701-99D3-76D92EF6D135}" presName="parTx" presStyleLbl="revTx" presStyleIdx="1" presStyleCnt="3">
        <dgm:presLayoutVars>
          <dgm:chMax val="0"/>
          <dgm:chPref val="0"/>
        </dgm:presLayoutVars>
      </dgm:prSet>
      <dgm:spPr/>
    </dgm:pt>
    <dgm:pt modelId="{60C1F30B-D5B6-405E-8ED1-0C4EE4E92913}" type="pres">
      <dgm:prSet presAssocID="{C0A9EEFB-FE8D-4DAA-B0A3-C1FEEB5664F4}" presName="sibTrans" presStyleCnt="0"/>
      <dgm:spPr/>
    </dgm:pt>
    <dgm:pt modelId="{0700BAE4-8C2D-4A02-8909-280815D8AF8C}" type="pres">
      <dgm:prSet presAssocID="{1F47CE20-068B-4D5B-A635-44B858FC7F6E}" presName="compNode" presStyleCnt="0"/>
      <dgm:spPr/>
    </dgm:pt>
    <dgm:pt modelId="{3F28C423-03C7-4C98-A4B3-36F3A4CD11E9}" type="pres">
      <dgm:prSet presAssocID="{1F47CE20-068B-4D5B-A635-44B858FC7F6E}" presName="bgRect" presStyleLbl="bgShp" presStyleIdx="2" presStyleCnt="3"/>
      <dgm:spPr/>
    </dgm:pt>
    <dgm:pt modelId="{E6E53915-A714-480C-9B54-68F3478C6BB7}" type="pres">
      <dgm:prSet presAssocID="{1F47CE20-068B-4D5B-A635-44B858FC7F6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B6A7D86E-35E2-4E34-8996-0AF6D132E318}" type="pres">
      <dgm:prSet presAssocID="{1F47CE20-068B-4D5B-A635-44B858FC7F6E}" presName="spaceRect" presStyleCnt="0"/>
      <dgm:spPr/>
    </dgm:pt>
    <dgm:pt modelId="{72E3EB98-70B3-48B6-960F-3B9D33746DB0}" type="pres">
      <dgm:prSet presAssocID="{1F47CE20-068B-4D5B-A635-44B858FC7F6E}" presName="parTx" presStyleLbl="revTx" presStyleIdx="2" presStyleCnt="3">
        <dgm:presLayoutVars>
          <dgm:chMax val="0"/>
          <dgm:chPref val="0"/>
        </dgm:presLayoutVars>
      </dgm:prSet>
      <dgm:spPr/>
    </dgm:pt>
  </dgm:ptLst>
  <dgm:cxnLst>
    <dgm:cxn modelId="{64A3955C-B5BD-4FF9-A1AA-90A3CF25B1F0}" type="presOf" srcId="{4D8AF409-A3D3-4D1B-91B5-4685D2E6BCB1}" destId="{18C31EDD-C3B3-4074-80E8-C9B140CD93D8}" srcOrd="0" destOrd="0" presId="urn:microsoft.com/office/officeart/2018/2/layout/IconVerticalSolidList"/>
    <dgm:cxn modelId="{B2A0AEA1-AA4C-49E4-B1A3-7F5DE1EC894C}" type="presOf" srcId="{92804C98-04C4-4701-99D3-76D92EF6D135}" destId="{BC3209F0-7BF1-43C7-93A0-F88E34BA59B6}" srcOrd="0" destOrd="0" presId="urn:microsoft.com/office/officeart/2018/2/layout/IconVerticalSolidList"/>
    <dgm:cxn modelId="{DEF92FB2-043F-4164-A323-E841F3015149}" srcId="{4D8AF409-A3D3-4D1B-91B5-4685D2E6BCB1}" destId="{92804C98-04C4-4701-99D3-76D92EF6D135}" srcOrd="1" destOrd="0" parTransId="{36696925-7100-4177-923D-2B1718C095ED}" sibTransId="{C0A9EEFB-FE8D-4DAA-B0A3-C1FEEB5664F4}"/>
    <dgm:cxn modelId="{3E9B3BB4-88C3-4DB2-97D7-BD895AC80578}" type="presOf" srcId="{D3607789-6420-494C-861F-A093A2B30F21}" destId="{25FD03DF-BAC1-4F6D-8292-E73E69D76D94}" srcOrd="0" destOrd="0" presId="urn:microsoft.com/office/officeart/2018/2/layout/IconVerticalSolidList"/>
    <dgm:cxn modelId="{C295F5B8-12AE-4BA4-BCEA-AB4431187CC7}" srcId="{4D8AF409-A3D3-4D1B-91B5-4685D2E6BCB1}" destId="{1F47CE20-068B-4D5B-A635-44B858FC7F6E}" srcOrd="2" destOrd="0" parTransId="{AA3CC30C-48B2-4CF9-A202-80236168ACF3}" sibTransId="{89766C4A-6E15-4DF2-8707-D8D29662C83A}"/>
    <dgm:cxn modelId="{8F5A8ED8-56D0-4DC0-A12A-DB52A98D1B02}" srcId="{4D8AF409-A3D3-4D1B-91B5-4685D2E6BCB1}" destId="{D3607789-6420-494C-861F-A093A2B30F21}" srcOrd="0" destOrd="0" parTransId="{F157E86C-C595-43BF-B422-3F28E226FE6E}" sibTransId="{2FBB5F0D-4140-45DC-8F18-614704D35D58}"/>
    <dgm:cxn modelId="{ACB3E0F9-4126-43B8-A1D1-B9D5AAC46D14}" type="presOf" srcId="{1F47CE20-068B-4D5B-A635-44B858FC7F6E}" destId="{72E3EB98-70B3-48B6-960F-3B9D33746DB0}" srcOrd="0" destOrd="0" presId="urn:microsoft.com/office/officeart/2018/2/layout/IconVerticalSolidList"/>
    <dgm:cxn modelId="{A199E30B-F40D-4642-9292-CE098A13ED8D}" type="presParOf" srcId="{18C31EDD-C3B3-4074-80E8-C9B140CD93D8}" destId="{08AE87B2-9D19-421F-AA2F-9799605100CE}" srcOrd="0" destOrd="0" presId="urn:microsoft.com/office/officeart/2018/2/layout/IconVerticalSolidList"/>
    <dgm:cxn modelId="{7EA0EDDC-182C-469F-ABD5-0F74B354BEB0}" type="presParOf" srcId="{08AE87B2-9D19-421F-AA2F-9799605100CE}" destId="{DC5D4FD1-D56B-404F-A66B-FCE22327A7C4}" srcOrd="0" destOrd="0" presId="urn:microsoft.com/office/officeart/2018/2/layout/IconVerticalSolidList"/>
    <dgm:cxn modelId="{D9C790B0-80C7-4ED7-BD72-D964AE6C2364}" type="presParOf" srcId="{08AE87B2-9D19-421F-AA2F-9799605100CE}" destId="{EA087BBF-C1B2-42E3-8D46-85D2EB57D3FD}" srcOrd="1" destOrd="0" presId="urn:microsoft.com/office/officeart/2018/2/layout/IconVerticalSolidList"/>
    <dgm:cxn modelId="{80C38A0A-85E1-4FE0-93B4-9C9793775D2E}" type="presParOf" srcId="{08AE87B2-9D19-421F-AA2F-9799605100CE}" destId="{22DBBC96-313C-4501-B02A-BD0912B44607}" srcOrd="2" destOrd="0" presId="urn:microsoft.com/office/officeart/2018/2/layout/IconVerticalSolidList"/>
    <dgm:cxn modelId="{77C3874C-439C-4B7B-BA66-CB0563DB9404}" type="presParOf" srcId="{08AE87B2-9D19-421F-AA2F-9799605100CE}" destId="{25FD03DF-BAC1-4F6D-8292-E73E69D76D94}" srcOrd="3" destOrd="0" presId="urn:microsoft.com/office/officeart/2018/2/layout/IconVerticalSolidList"/>
    <dgm:cxn modelId="{5801F00B-FD5D-41B5-949B-3D538EA804D0}" type="presParOf" srcId="{18C31EDD-C3B3-4074-80E8-C9B140CD93D8}" destId="{277B4299-4F91-4CD0-9629-5B20D3EC5D3D}" srcOrd="1" destOrd="0" presId="urn:microsoft.com/office/officeart/2018/2/layout/IconVerticalSolidList"/>
    <dgm:cxn modelId="{E286530C-2FD9-4165-84D5-BDFF722B6F8D}" type="presParOf" srcId="{18C31EDD-C3B3-4074-80E8-C9B140CD93D8}" destId="{2D074BF3-D885-415C-AA03-1FC024FDB333}" srcOrd="2" destOrd="0" presId="urn:microsoft.com/office/officeart/2018/2/layout/IconVerticalSolidList"/>
    <dgm:cxn modelId="{616DD154-756D-4D25-8DC4-DCB6ABB92091}" type="presParOf" srcId="{2D074BF3-D885-415C-AA03-1FC024FDB333}" destId="{FEB8936D-586B-4687-8BFA-79182C1F9500}" srcOrd="0" destOrd="0" presId="urn:microsoft.com/office/officeart/2018/2/layout/IconVerticalSolidList"/>
    <dgm:cxn modelId="{DF1C692C-853D-4116-9D0F-55877EDC4E36}" type="presParOf" srcId="{2D074BF3-D885-415C-AA03-1FC024FDB333}" destId="{402DBEB2-DF42-4E85-A411-87879CBE8C83}" srcOrd="1" destOrd="0" presId="urn:microsoft.com/office/officeart/2018/2/layout/IconVerticalSolidList"/>
    <dgm:cxn modelId="{EEC9CD69-22B9-4A86-8A25-B18B825391E5}" type="presParOf" srcId="{2D074BF3-D885-415C-AA03-1FC024FDB333}" destId="{DD23864B-ECAA-4058-A053-8C8891412DFC}" srcOrd="2" destOrd="0" presId="urn:microsoft.com/office/officeart/2018/2/layout/IconVerticalSolidList"/>
    <dgm:cxn modelId="{571E7801-9F88-4019-94E1-A85F3138C18B}" type="presParOf" srcId="{2D074BF3-D885-415C-AA03-1FC024FDB333}" destId="{BC3209F0-7BF1-43C7-93A0-F88E34BA59B6}" srcOrd="3" destOrd="0" presId="urn:microsoft.com/office/officeart/2018/2/layout/IconVerticalSolidList"/>
    <dgm:cxn modelId="{6320EE5E-76AB-4C1D-A1A3-A9F843C5D47E}" type="presParOf" srcId="{18C31EDD-C3B3-4074-80E8-C9B140CD93D8}" destId="{60C1F30B-D5B6-405E-8ED1-0C4EE4E92913}" srcOrd="3" destOrd="0" presId="urn:microsoft.com/office/officeart/2018/2/layout/IconVerticalSolidList"/>
    <dgm:cxn modelId="{B8DE0454-BF8E-4EC0-A853-966BAB4B68FC}" type="presParOf" srcId="{18C31EDD-C3B3-4074-80E8-C9B140CD93D8}" destId="{0700BAE4-8C2D-4A02-8909-280815D8AF8C}" srcOrd="4" destOrd="0" presId="urn:microsoft.com/office/officeart/2018/2/layout/IconVerticalSolidList"/>
    <dgm:cxn modelId="{A6A16A13-803A-406E-9F25-CFC3EDD34363}" type="presParOf" srcId="{0700BAE4-8C2D-4A02-8909-280815D8AF8C}" destId="{3F28C423-03C7-4C98-A4B3-36F3A4CD11E9}" srcOrd="0" destOrd="0" presId="urn:microsoft.com/office/officeart/2018/2/layout/IconVerticalSolidList"/>
    <dgm:cxn modelId="{E87B85CA-C296-41F5-8CA9-3A256E2D385E}" type="presParOf" srcId="{0700BAE4-8C2D-4A02-8909-280815D8AF8C}" destId="{E6E53915-A714-480C-9B54-68F3478C6BB7}" srcOrd="1" destOrd="0" presId="urn:microsoft.com/office/officeart/2018/2/layout/IconVerticalSolidList"/>
    <dgm:cxn modelId="{FC27B7FB-D94C-4C02-B4B5-85AC4BD124F7}" type="presParOf" srcId="{0700BAE4-8C2D-4A02-8909-280815D8AF8C}" destId="{B6A7D86E-35E2-4E34-8996-0AF6D132E318}" srcOrd="2" destOrd="0" presId="urn:microsoft.com/office/officeart/2018/2/layout/IconVerticalSolidList"/>
    <dgm:cxn modelId="{0F53EA97-9234-42EB-B2FB-C65806EB431E}" type="presParOf" srcId="{0700BAE4-8C2D-4A02-8909-280815D8AF8C}" destId="{72E3EB98-70B3-48B6-960F-3B9D33746DB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F9C491-4CC6-4BE1-8CC5-12681166C7D0}" type="doc">
      <dgm:prSet loTypeId="urn:microsoft.com/office/officeart/2005/8/layout/hierarchy1" loCatId="hierarchy" qsTypeId="urn:microsoft.com/office/officeart/2005/8/quickstyle/simple1" qsCatId="simple" csTypeId="urn:microsoft.com/office/officeart/2005/8/colors/accent4_1" csCatId="accent4" phldr="1"/>
      <dgm:spPr/>
      <dgm:t>
        <a:bodyPr/>
        <a:lstStyle/>
        <a:p>
          <a:endParaRPr lang="en-US"/>
        </a:p>
      </dgm:t>
    </dgm:pt>
    <dgm:pt modelId="{7C26F81A-CD81-43B6-A94E-31C8E71C0FFF}">
      <dgm:prSet phldrT="[Text]" custT="1"/>
      <dgm:spPr>
        <a:solidFill>
          <a:schemeClr val="accent1">
            <a:lumMod val="40000"/>
            <a:lumOff val="60000"/>
            <a:alpha val="90000"/>
          </a:schemeClr>
        </a:solidFill>
      </dgm:spPr>
      <dgm:t>
        <a:bodyPr/>
        <a:lstStyle/>
        <a:p>
          <a:r>
            <a:rPr lang="en-US" sz="2000" b="1" dirty="0"/>
            <a:t>Long Term-Care</a:t>
          </a:r>
        </a:p>
      </dgm:t>
    </dgm:pt>
    <dgm:pt modelId="{A88CE2BA-5084-45AD-892A-8A87550797A2}" type="parTrans" cxnId="{46FED6BC-BC47-4AE0-A2C1-48831D78CD62}">
      <dgm:prSet/>
      <dgm:spPr/>
      <dgm:t>
        <a:bodyPr/>
        <a:lstStyle/>
        <a:p>
          <a:endParaRPr lang="en-US"/>
        </a:p>
      </dgm:t>
    </dgm:pt>
    <dgm:pt modelId="{D77F55F0-5BEB-4DA3-A040-04CF95144431}" type="sibTrans" cxnId="{46FED6BC-BC47-4AE0-A2C1-48831D78CD62}">
      <dgm:prSet/>
      <dgm:spPr/>
      <dgm:t>
        <a:bodyPr/>
        <a:lstStyle/>
        <a:p>
          <a:endParaRPr lang="en-US"/>
        </a:p>
      </dgm:t>
    </dgm:pt>
    <dgm:pt modelId="{387A9F8E-5668-49BD-AFE7-1D1F04D6A182}">
      <dgm:prSet phldrT="[Text]"/>
      <dgm:spPr>
        <a:solidFill>
          <a:schemeClr val="accent6">
            <a:lumMod val="20000"/>
            <a:lumOff val="80000"/>
            <a:alpha val="90000"/>
          </a:schemeClr>
        </a:solidFill>
      </dgm:spPr>
      <dgm:t>
        <a:bodyPr/>
        <a:lstStyle/>
        <a:p>
          <a:r>
            <a:rPr lang="en-US" b="1" dirty="0"/>
            <a:t>Assisted </a:t>
          </a:r>
          <a:r>
            <a:rPr lang="en-US" b="1" dirty="0" err="1"/>
            <a:t>Living</a:t>
          </a:r>
          <a:r>
            <a:rPr lang="en-US" b="1" baseline="30000" dirty="0" err="1"/>
            <a:t>t</a:t>
          </a:r>
          <a:endParaRPr lang="en-US" b="1" dirty="0"/>
        </a:p>
      </dgm:t>
    </dgm:pt>
    <dgm:pt modelId="{B3BB2E3E-49CB-451E-807B-D46CAF3F15D0}" type="parTrans" cxnId="{06D5C28E-13F5-417D-AB4B-AD0A2E889F19}">
      <dgm:prSet/>
      <dgm:spPr/>
      <dgm:t>
        <a:bodyPr/>
        <a:lstStyle/>
        <a:p>
          <a:endParaRPr lang="en-US"/>
        </a:p>
      </dgm:t>
    </dgm:pt>
    <dgm:pt modelId="{4C1FB1D7-48B9-4205-8D8E-12E3D6BFD4CC}" type="sibTrans" cxnId="{06D5C28E-13F5-417D-AB4B-AD0A2E889F19}">
      <dgm:prSet/>
      <dgm:spPr/>
      <dgm:t>
        <a:bodyPr/>
        <a:lstStyle/>
        <a:p>
          <a:endParaRPr lang="en-US"/>
        </a:p>
      </dgm:t>
    </dgm:pt>
    <dgm:pt modelId="{6C2390A0-0516-4BEB-8A4B-EA1928B6BEF1}">
      <dgm:prSet phldrT="[Text]"/>
      <dgm:spPr>
        <a:solidFill>
          <a:schemeClr val="accent6">
            <a:lumMod val="20000"/>
            <a:lumOff val="80000"/>
            <a:alpha val="90000"/>
          </a:schemeClr>
        </a:solidFill>
      </dgm:spPr>
      <dgm:t>
        <a:bodyPr/>
        <a:lstStyle/>
        <a:p>
          <a:r>
            <a:rPr lang="en-US" b="1" dirty="0" err="1"/>
            <a:t>Hospice</a:t>
          </a:r>
          <a:r>
            <a:rPr lang="en-US" b="1" baseline="30000" dirty="0" err="1"/>
            <a:t>t</a:t>
          </a:r>
          <a:endParaRPr lang="en-US" b="1" dirty="0"/>
        </a:p>
      </dgm:t>
    </dgm:pt>
    <dgm:pt modelId="{A968DDD7-86E8-4582-8884-91C16C7B1F6F}" type="parTrans" cxnId="{1DF7A8AF-E38A-4B5D-8205-4D0F76527D23}">
      <dgm:prSet/>
      <dgm:spPr/>
      <dgm:t>
        <a:bodyPr/>
        <a:lstStyle/>
        <a:p>
          <a:endParaRPr lang="en-US"/>
        </a:p>
      </dgm:t>
    </dgm:pt>
    <dgm:pt modelId="{15B14E7C-EFB6-4596-B7BF-2285A5AFE828}" type="sibTrans" cxnId="{1DF7A8AF-E38A-4B5D-8205-4D0F76527D23}">
      <dgm:prSet/>
      <dgm:spPr/>
      <dgm:t>
        <a:bodyPr/>
        <a:lstStyle/>
        <a:p>
          <a:endParaRPr lang="en-US"/>
        </a:p>
      </dgm:t>
    </dgm:pt>
    <dgm:pt modelId="{CE0A8C1F-3B28-4EE0-87FE-8B29873954E3}">
      <dgm:prSet phldrT="[Text]"/>
      <dgm:spPr>
        <a:solidFill>
          <a:schemeClr val="accent6">
            <a:lumMod val="20000"/>
            <a:lumOff val="80000"/>
            <a:alpha val="90000"/>
          </a:schemeClr>
        </a:solidFill>
      </dgm:spPr>
      <dgm:t>
        <a:bodyPr/>
        <a:lstStyle/>
        <a:p>
          <a:r>
            <a:rPr lang="en-US" b="1" dirty="0"/>
            <a:t>Memory </a:t>
          </a:r>
          <a:r>
            <a:rPr lang="en-US" b="1" dirty="0" err="1"/>
            <a:t>Support</a:t>
          </a:r>
          <a:r>
            <a:rPr lang="en-US" b="1" baseline="30000" dirty="0" err="1"/>
            <a:t>t</a:t>
          </a:r>
          <a:endParaRPr lang="en-US" b="1" dirty="0"/>
        </a:p>
      </dgm:t>
    </dgm:pt>
    <dgm:pt modelId="{B8ECE580-18B8-4C2A-93A5-C105689B1E84}" type="parTrans" cxnId="{8C2815AA-6278-4C67-BD72-055838C9B95D}">
      <dgm:prSet/>
      <dgm:spPr/>
      <dgm:t>
        <a:bodyPr/>
        <a:lstStyle/>
        <a:p>
          <a:endParaRPr lang="en-US"/>
        </a:p>
      </dgm:t>
    </dgm:pt>
    <dgm:pt modelId="{FA7B21C3-4706-463B-9B8A-7C905B1565D4}" type="sibTrans" cxnId="{8C2815AA-6278-4C67-BD72-055838C9B95D}">
      <dgm:prSet/>
      <dgm:spPr/>
      <dgm:t>
        <a:bodyPr/>
        <a:lstStyle/>
        <a:p>
          <a:endParaRPr lang="en-US"/>
        </a:p>
      </dgm:t>
    </dgm:pt>
    <dgm:pt modelId="{67B79486-37BA-430D-B84E-00080FCDD416}">
      <dgm:prSet phldrT="[Text]" custT="1"/>
      <dgm:spPr/>
      <dgm:t>
        <a:bodyPr/>
        <a:lstStyle/>
        <a:p>
          <a:r>
            <a:rPr lang="en-US" sz="2400" b="1" dirty="0"/>
            <a:t>Skilled Nursing</a:t>
          </a:r>
          <a:r>
            <a:rPr lang="en-US" sz="2400" b="1" baseline="30000" dirty="0"/>
            <a:t>*</a:t>
          </a:r>
          <a:endParaRPr lang="en-US" sz="2400" b="1" dirty="0"/>
        </a:p>
      </dgm:t>
    </dgm:pt>
    <dgm:pt modelId="{249FE823-8708-41F6-84F2-D72948BFDF3F}" type="parTrans" cxnId="{B683E791-F28D-489D-B352-28FE978E90C6}">
      <dgm:prSet/>
      <dgm:spPr/>
      <dgm:t>
        <a:bodyPr/>
        <a:lstStyle/>
        <a:p>
          <a:endParaRPr lang="en-US"/>
        </a:p>
      </dgm:t>
    </dgm:pt>
    <dgm:pt modelId="{61B17E00-75BC-4BA2-BBB9-6BE4CEF9645B}" type="sibTrans" cxnId="{B683E791-F28D-489D-B352-28FE978E90C6}">
      <dgm:prSet/>
      <dgm:spPr/>
      <dgm:t>
        <a:bodyPr/>
        <a:lstStyle/>
        <a:p>
          <a:endParaRPr lang="en-US"/>
        </a:p>
      </dgm:t>
    </dgm:pt>
    <dgm:pt modelId="{981F5BEE-44D6-40C6-A5FB-73296EBE6AE4}">
      <dgm:prSet phldrT="[Text]"/>
      <dgm:spPr/>
      <dgm:t>
        <a:bodyPr/>
        <a:lstStyle/>
        <a:p>
          <a:r>
            <a:rPr lang="en-US" b="1" dirty="0"/>
            <a:t>Ventilator and Dialysis</a:t>
          </a:r>
          <a:r>
            <a:rPr lang="en-US" b="1" baseline="30000" dirty="0"/>
            <a:t>*</a:t>
          </a:r>
          <a:endParaRPr lang="en-US" b="1" dirty="0"/>
        </a:p>
      </dgm:t>
    </dgm:pt>
    <dgm:pt modelId="{AFC38497-32DB-44F2-84CB-8DE10E8AD526}" type="parTrans" cxnId="{025BECEF-B05A-41B0-B64D-211D93BCB8C9}">
      <dgm:prSet/>
      <dgm:spPr/>
      <dgm:t>
        <a:bodyPr/>
        <a:lstStyle/>
        <a:p>
          <a:endParaRPr lang="en-US"/>
        </a:p>
      </dgm:t>
    </dgm:pt>
    <dgm:pt modelId="{B41A105B-6CCF-4685-92CB-F61C72E346DC}" type="sibTrans" cxnId="{025BECEF-B05A-41B0-B64D-211D93BCB8C9}">
      <dgm:prSet/>
      <dgm:spPr/>
      <dgm:t>
        <a:bodyPr/>
        <a:lstStyle/>
        <a:p>
          <a:endParaRPr lang="en-US"/>
        </a:p>
      </dgm:t>
    </dgm:pt>
    <dgm:pt modelId="{92025ED3-7A12-4F68-9259-2B2EB8A0AFA8}">
      <dgm:prSet custT="1"/>
      <dgm:spPr>
        <a:solidFill>
          <a:schemeClr val="bg2">
            <a:lumMod val="90000"/>
            <a:alpha val="90000"/>
          </a:schemeClr>
        </a:solidFill>
      </dgm:spPr>
      <dgm:t>
        <a:bodyPr/>
        <a:lstStyle/>
        <a:p>
          <a:r>
            <a:rPr lang="en-US" sz="2800" b="1" baseline="30000" dirty="0"/>
            <a:t>Pediatric LTC*</a:t>
          </a:r>
        </a:p>
      </dgm:t>
    </dgm:pt>
    <dgm:pt modelId="{6F5F31FC-59D6-4700-B290-852CA04395A7}" type="parTrans" cxnId="{66719CA3-6398-46DC-A3B1-CF685F38041A}">
      <dgm:prSet/>
      <dgm:spPr/>
      <dgm:t>
        <a:bodyPr/>
        <a:lstStyle/>
        <a:p>
          <a:endParaRPr lang="en-US"/>
        </a:p>
      </dgm:t>
    </dgm:pt>
    <dgm:pt modelId="{06A0B427-B2A1-4190-A4E8-10439175B568}" type="sibTrans" cxnId="{66719CA3-6398-46DC-A3B1-CF685F38041A}">
      <dgm:prSet/>
      <dgm:spPr/>
      <dgm:t>
        <a:bodyPr/>
        <a:lstStyle/>
        <a:p>
          <a:endParaRPr lang="en-US"/>
        </a:p>
      </dgm:t>
    </dgm:pt>
    <dgm:pt modelId="{8AA47F0F-D764-4C7C-8FCE-F26B82BEDCAD}">
      <dgm:prSet/>
      <dgm:spPr/>
      <dgm:t>
        <a:bodyPr/>
        <a:lstStyle/>
        <a:p>
          <a:r>
            <a:rPr lang="en-US" b="1" dirty="0"/>
            <a:t>Post Acute Care</a:t>
          </a:r>
          <a:r>
            <a:rPr lang="en-US" b="1" baseline="30000" dirty="0"/>
            <a:t>*</a:t>
          </a:r>
          <a:endParaRPr lang="en-US" b="1" dirty="0"/>
        </a:p>
      </dgm:t>
    </dgm:pt>
    <dgm:pt modelId="{D2F4C472-05DA-4C26-A0AC-1A3B937B34E6}" type="parTrans" cxnId="{AA3386D4-FCA8-4208-9139-A1819E9CC3D7}">
      <dgm:prSet/>
      <dgm:spPr/>
      <dgm:t>
        <a:bodyPr/>
        <a:lstStyle/>
        <a:p>
          <a:endParaRPr lang="en-US"/>
        </a:p>
      </dgm:t>
    </dgm:pt>
    <dgm:pt modelId="{93A5C7B9-0C35-4E57-95E1-CE44F0500A27}" type="sibTrans" cxnId="{AA3386D4-FCA8-4208-9139-A1819E9CC3D7}">
      <dgm:prSet/>
      <dgm:spPr/>
      <dgm:t>
        <a:bodyPr/>
        <a:lstStyle/>
        <a:p>
          <a:endParaRPr lang="en-US"/>
        </a:p>
      </dgm:t>
    </dgm:pt>
    <dgm:pt modelId="{9800A872-3145-4AF5-AD97-E2AE48546017}">
      <dgm:prSet/>
      <dgm:spPr/>
      <dgm:t>
        <a:bodyPr/>
        <a:lstStyle/>
        <a:p>
          <a:r>
            <a:rPr lang="en-US" b="1" dirty="0"/>
            <a:t>Long Term Residential</a:t>
          </a:r>
          <a:r>
            <a:rPr lang="en-US" b="1" baseline="30000" dirty="0"/>
            <a:t>*</a:t>
          </a:r>
          <a:endParaRPr lang="en-US" b="1" dirty="0"/>
        </a:p>
      </dgm:t>
    </dgm:pt>
    <dgm:pt modelId="{C98CF63E-4CA7-49E5-8C6B-7D9DF1F18162}" type="parTrans" cxnId="{FF9A9379-D526-447F-BC7E-6C493B15EDAA}">
      <dgm:prSet/>
      <dgm:spPr/>
      <dgm:t>
        <a:bodyPr/>
        <a:lstStyle/>
        <a:p>
          <a:endParaRPr lang="en-US"/>
        </a:p>
      </dgm:t>
    </dgm:pt>
    <dgm:pt modelId="{242F1B68-55C9-42D7-A789-998D9BFE06FB}" type="sibTrans" cxnId="{FF9A9379-D526-447F-BC7E-6C493B15EDAA}">
      <dgm:prSet/>
      <dgm:spPr/>
      <dgm:t>
        <a:bodyPr/>
        <a:lstStyle/>
        <a:p>
          <a:endParaRPr lang="en-US"/>
        </a:p>
      </dgm:t>
    </dgm:pt>
    <dgm:pt modelId="{B277C563-0350-40BA-AEB7-5423175AA721}">
      <dgm:prSet custT="1"/>
      <dgm:spPr>
        <a:solidFill>
          <a:schemeClr val="accent4">
            <a:lumMod val="20000"/>
            <a:lumOff val="80000"/>
            <a:alpha val="90000"/>
          </a:schemeClr>
        </a:solidFill>
      </dgm:spPr>
      <dgm:t>
        <a:bodyPr/>
        <a:lstStyle/>
        <a:p>
          <a:r>
            <a:rPr lang="en-US" sz="2000" b="1" dirty="0"/>
            <a:t> Developmental Disabilities</a:t>
          </a:r>
          <a:r>
            <a:rPr lang="en-US" sz="2000" b="1" baseline="30000" dirty="0"/>
            <a:t>*</a:t>
          </a:r>
          <a:endParaRPr lang="en-US" sz="2000" b="1" dirty="0"/>
        </a:p>
      </dgm:t>
    </dgm:pt>
    <dgm:pt modelId="{366AC812-F7B9-4265-809B-5251410042E5}" type="parTrans" cxnId="{78FBCEDF-475F-48D0-AFE8-427F22926AE7}">
      <dgm:prSet/>
      <dgm:spPr/>
      <dgm:t>
        <a:bodyPr/>
        <a:lstStyle/>
        <a:p>
          <a:endParaRPr lang="en-US"/>
        </a:p>
      </dgm:t>
    </dgm:pt>
    <dgm:pt modelId="{EF41AC2C-B500-4783-AA39-7D30281CCA77}" type="sibTrans" cxnId="{78FBCEDF-475F-48D0-AFE8-427F22926AE7}">
      <dgm:prSet/>
      <dgm:spPr/>
      <dgm:t>
        <a:bodyPr/>
        <a:lstStyle/>
        <a:p>
          <a:endParaRPr lang="en-US"/>
        </a:p>
      </dgm:t>
    </dgm:pt>
    <dgm:pt modelId="{8A6B0DA1-15E2-4BD0-8491-389C9CF1F0FD}" type="pres">
      <dgm:prSet presAssocID="{2AF9C491-4CC6-4BE1-8CC5-12681166C7D0}" presName="hierChild1" presStyleCnt="0">
        <dgm:presLayoutVars>
          <dgm:chPref val="1"/>
          <dgm:dir/>
          <dgm:animOne val="branch"/>
          <dgm:animLvl val="lvl"/>
          <dgm:resizeHandles/>
        </dgm:presLayoutVars>
      </dgm:prSet>
      <dgm:spPr/>
    </dgm:pt>
    <dgm:pt modelId="{63478736-853F-4E51-967D-855C3D096EA7}" type="pres">
      <dgm:prSet presAssocID="{7C26F81A-CD81-43B6-A94E-31C8E71C0FFF}" presName="hierRoot1" presStyleCnt="0"/>
      <dgm:spPr/>
    </dgm:pt>
    <dgm:pt modelId="{8D2E974F-65D2-4E7A-99CB-485A929D13D2}" type="pres">
      <dgm:prSet presAssocID="{7C26F81A-CD81-43B6-A94E-31C8E71C0FFF}" presName="composite" presStyleCnt="0"/>
      <dgm:spPr/>
    </dgm:pt>
    <dgm:pt modelId="{8B454218-8D2D-41F0-AF00-A88803716383}" type="pres">
      <dgm:prSet presAssocID="{7C26F81A-CD81-43B6-A94E-31C8E71C0FFF}" presName="background" presStyleLbl="node0" presStyleIdx="0" presStyleCnt="1"/>
      <dgm:spPr/>
    </dgm:pt>
    <dgm:pt modelId="{B8927908-7929-4145-BC1C-4A895D142FAB}" type="pres">
      <dgm:prSet presAssocID="{7C26F81A-CD81-43B6-A94E-31C8E71C0FFF}" presName="text" presStyleLbl="fgAcc0" presStyleIdx="0" presStyleCnt="1">
        <dgm:presLayoutVars>
          <dgm:chPref val="3"/>
        </dgm:presLayoutVars>
      </dgm:prSet>
      <dgm:spPr/>
    </dgm:pt>
    <dgm:pt modelId="{3C17DB9A-F359-4C65-BDAF-C8F2ED0BCDCA}" type="pres">
      <dgm:prSet presAssocID="{7C26F81A-CD81-43B6-A94E-31C8E71C0FFF}" presName="hierChild2" presStyleCnt="0"/>
      <dgm:spPr/>
    </dgm:pt>
    <dgm:pt modelId="{24531982-07CD-46D6-ADBA-514206F48565}" type="pres">
      <dgm:prSet presAssocID="{B3BB2E3E-49CB-451E-807B-D46CAF3F15D0}" presName="Name10" presStyleLbl="parChTrans1D2" presStyleIdx="0" presStyleCnt="4"/>
      <dgm:spPr/>
    </dgm:pt>
    <dgm:pt modelId="{6F2D96B5-1E88-44DE-81F8-771B36432A52}" type="pres">
      <dgm:prSet presAssocID="{387A9F8E-5668-49BD-AFE7-1D1F04D6A182}" presName="hierRoot2" presStyleCnt="0"/>
      <dgm:spPr/>
    </dgm:pt>
    <dgm:pt modelId="{015A23C4-F936-4CB3-826B-4089ED22A87A}" type="pres">
      <dgm:prSet presAssocID="{387A9F8E-5668-49BD-AFE7-1D1F04D6A182}" presName="composite2" presStyleCnt="0"/>
      <dgm:spPr/>
    </dgm:pt>
    <dgm:pt modelId="{A9D6675E-BB1C-4E85-88DA-DB3BF747E043}" type="pres">
      <dgm:prSet presAssocID="{387A9F8E-5668-49BD-AFE7-1D1F04D6A182}" presName="background2" presStyleLbl="node2" presStyleIdx="0" presStyleCnt="4"/>
      <dgm:spPr/>
    </dgm:pt>
    <dgm:pt modelId="{17260109-6A61-482F-A1C6-1AB3134CD71F}" type="pres">
      <dgm:prSet presAssocID="{387A9F8E-5668-49BD-AFE7-1D1F04D6A182}" presName="text2" presStyleLbl="fgAcc2" presStyleIdx="0" presStyleCnt="4" custLinFactNeighborX="-3897" custLinFactNeighborY="767">
        <dgm:presLayoutVars>
          <dgm:chPref val="3"/>
        </dgm:presLayoutVars>
      </dgm:prSet>
      <dgm:spPr/>
    </dgm:pt>
    <dgm:pt modelId="{12E10018-BDC0-4C4B-8750-9A613B226F40}" type="pres">
      <dgm:prSet presAssocID="{387A9F8E-5668-49BD-AFE7-1D1F04D6A182}" presName="hierChild3" presStyleCnt="0"/>
      <dgm:spPr/>
    </dgm:pt>
    <dgm:pt modelId="{FC0E8486-0F84-4559-B908-E98C6604E110}" type="pres">
      <dgm:prSet presAssocID="{A968DDD7-86E8-4582-8884-91C16C7B1F6F}" presName="Name17" presStyleLbl="parChTrans1D3" presStyleIdx="0" presStyleCnt="5"/>
      <dgm:spPr/>
    </dgm:pt>
    <dgm:pt modelId="{0D4FCAE0-7C2C-459D-A126-9D2DF0A198B6}" type="pres">
      <dgm:prSet presAssocID="{6C2390A0-0516-4BEB-8A4B-EA1928B6BEF1}" presName="hierRoot3" presStyleCnt="0"/>
      <dgm:spPr/>
    </dgm:pt>
    <dgm:pt modelId="{34CE84D0-FF92-4B1E-B897-64465606BE1C}" type="pres">
      <dgm:prSet presAssocID="{6C2390A0-0516-4BEB-8A4B-EA1928B6BEF1}" presName="composite3" presStyleCnt="0"/>
      <dgm:spPr/>
    </dgm:pt>
    <dgm:pt modelId="{9BAE118E-6A4B-4E41-B6EC-3522952BFABB}" type="pres">
      <dgm:prSet presAssocID="{6C2390A0-0516-4BEB-8A4B-EA1928B6BEF1}" presName="background3" presStyleLbl="node3" presStyleIdx="0" presStyleCnt="5"/>
      <dgm:spPr/>
    </dgm:pt>
    <dgm:pt modelId="{0A261A07-5006-4892-9774-DC978245649E}" type="pres">
      <dgm:prSet presAssocID="{6C2390A0-0516-4BEB-8A4B-EA1928B6BEF1}" presName="text3" presStyleLbl="fgAcc3" presStyleIdx="0" presStyleCnt="5" custLinFactNeighborX="-26516" custLinFactNeighborY="1070">
        <dgm:presLayoutVars>
          <dgm:chPref val="3"/>
        </dgm:presLayoutVars>
      </dgm:prSet>
      <dgm:spPr/>
    </dgm:pt>
    <dgm:pt modelId="{501D0072-62DA-41AB-A23F-6F0D892B3C9E}" type="pres">
      <dgm:prSet presAssocID="{6C2390A0-0516-4BEB-8A4B-EA1928B6BEF1}" presName="hierChild4" presStyleCnt="0"/>
      <dgm:spPr/>
    </dgm:pt>
    <dgm:pt modelId="{0877B33B-2382-4071-A007-93E927554B4F}" type="pres">
      <dgm:prSet presAssocID="{B8ECE580-18B8-4C2A-93A5-C105689B1E84}" presName="Name17" presStyleLbl="parChTrans1D3" presStyleIdx="1" presStyleCnt="5"/>
      <dgm:spPr/>
    </dgm:pt>
    <dgm:pt modelId="{86AC9F60-17EA-42CB-AD19-9B2EF7B13C9E}" type="pres">
      <dgm:prSet presAssocID="{CE0A8C1F-3B28-4EE0-87FE-8B29873954E3}" presName="hierRoot3" presStyleCnt="0"/>
      <dgm:spPr/>
    </dgm:pt>
    <dgm:pt modelId="{606B1AE5-32FA-47CA-A36A-8CD042F56A80}" type="pres">
      <dgm:prSet presAssocID="{CE0A8C1F-3B28-4EE0-87FE-8B29873954E3}" presName="composite3" presStyleCnt="0"/>
      <dgm:spPr/>
    </dgm:pt>
    <dgm:pt modelId="{E077F016-E59E-4A4A-BD3F-B8438305FFDE}" type="pres">
      <dgm:prSet presAssocID="{CE0A8C1F-3B28-4EE0-87FE-8B29873954E3}" presName="background3" presStyleLbl="node3" presStyleIdx="1" presStyleCnt="5"/>
      <dgm:spPr/>
    </dgm:pt>
    <dgm:pt modelId="{F1F02356-AC8A-4595-AAC3-A98FC12853C6}" type="pres">
      <dgm:prSet presAssocID="{CE0A8C1F-3B28-4EE0-87FE-8B29873954E3}" presName="text3" presStyleLbl="fgAcc3" presStyleIdx="1" presStyleCnt="5" custLinFactNeighborX="-25814" custLinFactNeighborY="-3835">
        <dgm:presLayoutVars>
          <dgm:chPref val="3"/>
        </dgm:presLayoutVars>
      </dgm:prSet>
      <dgm:spPr/>
    </dgm:pt>
    <dgm:pt modelId="{A3519C1B-8D18-4838-B6C2-57AD92C9A993}" type="pres">
      <dgm:prSet presAssocID="{CE0A8C1F-3B28-4EE0-87FE-8B29873954E3}" presName="hierChild4" presStyleCnt="0"/>
      <dgm:spPr/>
    </dgm:pt>
    <dgm:pt modelId="{B9CB069E-2D5C-450F-A3DC-3EF53A96FBCA}" type="pres">
      <dgm:prSet presAssocID="{6F5F31FC-59D6-4700-B290-852CA04395A7}" presName="Name10" presStyleLbl="parChTrans1D2" presStyleIdx="1" presStyleCnt="4"/>
      <dgm:spPr/>
    </dgm:pt>
    <dgm:pt modelId="{AC7FB7CD-BFCD-4686-91B6-9AB908718129}" type="pres">
      <dgm:prSet presAssocID="{92025ED3-7A12-4F68-9259-2B2EB8A0AFA8}" presName="hierRoot2" presStyleCnt="0"/>
      <dgm:spPr/>
    </dgm:pt>
    <dgm:pt modelId="{5CC5F212-3DB1-4C8C-B124-145DC9F3F4DE}" type="pres">
      <dgm:prSet presAssocID="{92025ED3-7A12-4F68-9259-2B2EB8A0AFA8}" presName="composite2" presStyleCnt="0"/>
      <dgm:spPr/>
    </dgm:pt>
    <dgm:pt modelId="{3CAC3CFA-7C75-4478-A5A0-B4395485CADF}" type="pres">
      <dgm:prSet presAssocID="{92025ED3-7A12-4F68-9259-2B2EB8A0AFA8}" presName="background2" presStyleLbl="node2" presStyleIdx="1" presStyleCnt="4"/>
      <dgm:spPr/>
    </dgm:pt>
    <dgm:pt modelId="{318C48CB-2C3B-4F5E-9356-3946E34517DF}" type="pres">
      <dgm:prSet presAssocID="{92025ED3-7A12-4F68-9259-2B2EB8A0AFA8}" presName="text2" presStyleLbl="fgAcc2" presStyleIdx="1" presStyleCnt="4" custLinFactNeighborX="21575" custLinFactNeighborY="4010">
        <dgm:presLayoutVars>
          <dgm:chPref val="3"/>
        </dgm:presLayoutVars>
      </dgm:prSet>
      <dgm:spPr/>
    </dgm:pt>
    <dgm:pt modelId="{1CDD52EB-7A15-48C2-834A-E1573D9B2383}" type="pres">
      <dgm:prSet presAssocID="{92025ED3-7A12-4F68-9259-2B2EB8A0AFA8}" presName="hierChild3" presStyleCnt="0"/>
      <dgm:spPr/>
    </dgm:pt>
    <dgm:pt modelId="{DCB7EDC2-59CA-40E2-A7D8-51DD0419BEE0}" type="pres">
      <dgm:prSet presAssocID="{366AC812-F7B9-4265-809B-5251410042E5}" presName="Name10" presStyleLbl="parChTrans1D2" presStyleIdx="2" presStyleCnt="4"/>
      <dgm:spPr/>
    </dgm:pt>
    <dgm:pt modelId="{7272CF66-6EC5-4F80-9433-3DD250AB3EF0}" type="pres">
      <dgm:prSet presAssocID="{B277C563-0350-40BA-AEB7-5423175AA721}" presName="hierRoot2" presStyleCnt="0"/>
      <dgm:spPr/>
    </dgm:pt>
    <dgm:pt modelId="{9D58BCBD-DE59-439B-B908-0573AA854FE8}" type="pres">
      <dgm:prSet presAssocID="{B277C563-0350-40BA-AEB7-5423175AA721}" presName="composite2" presStyleCnt="0"/>
      <dgm:spPr/>
    </dgm:pt>
    <dgm:pt modelId="{9D67DD12-83A4-4C55-A510-F0EEAEFCDB7D}" type="pres">
      <dgm:prSet presAssocID="{B277C563-0350-40BA-AEB7-5423175AA721}" presName="background2" presStyleLbl="node2" presStyleIdx="2" presStyleCnt="4"/>
      <dgm:spPr/>
    </dgm:pt>
    <dgm:pt modelId="{C6D9CA39-D50A-45D0-BA2A-0891BB3E2A85}" type="pres">
      <dgm:prSet presAssocID="{B277C563-0350-40BA-AEB7-5423175AA721}" presName="text2" presStyleLbl="fgAcc2" presStyleIdx="2" presStyleCnt="4" custScaleX="121627" custLinFactNeighborX="16040" custLinFactNeighborY="314">
        <dgm:presLayoutVars>
          <dgm:chPref val="3"/>
        </dgm:presLayoutVars>
      </dgm:prSet>
      <dgm:spPr/>
    </dgm:pt>
    <dgm:pt modelId="{E2183F2B-2A85-4F2B-9354-39AA553E3348}" type="pres">
      <dgm:prSet presAssocID="{B277C563-0350-40BA-AEB7-5423175AA721}" presName="hierChild3" presStyleCnt="0"/>
      <dgm:spPr/>
    </dgm:pt>
    <dgm:pt modelId="{EA79DB96-784B-45FF-822B-3ED524F5D744}" type="pres">
      <dgm:prSet presAssocID="{249FE823-8708-41F6-84F2-D72948BFDF3F}" presName="Name10" presStyleLbl="parChTrans1D2" presStyleIdx="3" presStyleCnt="4"/>
      <dgm:spPr/>
    </dgm:pt>
    <dgm:pt modelId="{ACD4F8C5-3518-4048-901D-9D125D130176}" type="pres">
      <dgm:prSet presAssocID="{67B79486-37BA-430D-B84E-00080FCDD416}" presName="hierRoot2" presStyleCnt="0"/>
      <dgm:spPr/>
    </dgm:pt>
    <dgm:pt modelId="{26EE44CD-CEC2-4423-82F8-D424E6868F0E}" type="pres">
      <dgm:prSet presAssocID="{67B79486-37BA-430D-B84E-00080FCDD416}" presName="composite2" presStyleCnt="0"/>
      <dgm:spPr/>
    </dgm:pt>
    <dgm:pt modelId="{03E852CE-8EAE-46E2-850D-B78DE52E7383}" type="pres">
      <dgm:prSet presAssocID="{67B79486-37BA-430D-B84E-00080FCDD416}" presName="background2" presStyleLbl="node2" presStyleIdx="3" presStyleCnt="4"/>
      <dgm:spPr/>
    </dgm:pt>
    <dgm:pt modelId="{2BB45028-8051-465C-A573-DE60050CCE7E}" type="pres">
      <dgm:prSet presAssocID="{67B79486-37BA-430D-B84E-00080FCDD416}" presName="text2" presStyleLbl="fgAcc2" presStyleIdx="3" presStyleCnt="4" custLinFactNeighborX="28161" custLinFactNeighborY="3465">
        <dgm:presLayoutVars>
          <dgm:chPref val="3"/>
        </dgm:presLayoutVars>
      </dgm:prSet>
      <dgm:spPr/>
    </dgm:pt>
    <dgm:pt modelId="{FE55B12E-F135-4C04-905F-10879D1E9993}" type="pres">
      <dgm:prSet presAssocID="{67B79486-37BA-430D-B84E-00080FCDD416}" presName="hierChild3" presStyleCnt="0"/>
      <dgm:spPr/>
    </dgm:pt>
    <dgm:pt modelId="{725DD503-8DD5-491B-A90C-581EC396B8F3}" type="pres">
      <dgm:prSet presAssocID="{AFC38497-32DB-44F2-84CB-8DE10E8AD526}" presName="Name17" presStyleLbl="parChTrans1D3" presStyleIdx="2" presStyleCnt="5"/>
      <dgm:spPr/>
    </dgm:pt>
    <dgm:pt modelId="{D17585DF-D4BA-424E-BDDE-9523D91E068E}" type="pres">
      <dgm:prSet presAssocID="{981F5BEE-44D6-40C6-A5FB-73296EBE6AE4}" presName="hierRoot3" presStyleCnt="0"/>
      <dgm:spPr/>
    </dgm:pt>
    <dgm:pt modelId="{C29FA1D5-E274-43A3-BBB7-C21175242B2E}" type="pres">
      <dgm:prSet presAssocID="{981F5BEE-44D6-40C6-A5FB-73296EBE6AE4}" presName="composite3" presStyleCnt="0"/>
      <dgm:spPr/>
    </dgm:pt>
    <dgm:pt modelId="{63806574-DDD4-4691-8039-4FCF2013600A}" type="pres">
      <dgm:prSet presAssocID="{981F5BEE-44D6-40C6-A5FB-73296EBE6AE4}" presName="background3" presStyleLbl="node3" presStyleIdx="2" presStyleCnt="5"/>
      <dgm:spPr/>
    </dgm:pt>
    <dgm:pt modelId="{04A31D2A-D3A4-4CE2-AA35-E93C653C9340}" type="pres">
      <dgm:prSet presAssocID="{981F5BEE-44D6-40C6-A5FB-73296EBE6AE4}" presName="text3" presStyleLbl="fgAcc3" presStyleIdx="2" presStyleCnt="5">
        <dgm:presLayoutVars>
          <dgm:chPref val="3"/>
        </dgm:presLayoutVars>
      </dgm:prSet>
      <dgm:spPr/>
    </dgm:pt>
    <dgm:pt modelId="{4A5485BC-3EC1-46BE-9E99-C6A53A34027A}" type="pres">
      <dgm:prSet presAssocID="{981F5BEE-44D6-40C6-A5FB-73296EBE6AE4}" presName="hierChild4" presStyleCnt="0"/>
      <dgm:spPr/>
    </dgm:pt>
    <dgm:pt modelId="{7E941679-96F9-4DE5-AC79-870D2FFB4391}" type="pres">
      <dgm:prSet presAssocID="{D2F4C472-05DA-4C26-A0AC-1A3B937B34E6}" presName="Name17" presStyleLbl="parChTrans1D3" presStyleIdx="3" presStyleCnt="5"/>
      <dgm:spPr/>
    </dgm:pt>
    <dgm:pt modelId="{37F1D8FD-21DE-46AC-B92B-70B4455F5EAB}" type="pres">
      <dgm:prSet presAssocID="{8AA47F0F-D764-4C7C-8FCE-F26B82BEDCAD}" presName="hierRoot3" presStyleCnt="0"/>
      <dgm:spPr/>
    </dgm:pt>
    <dgm:pt modelId="{041E69AC-0031-4AA6-9340-3FA0498A3CC3}" type="pres">
      <dgm:prSet presAssocID="{8AA47F0F-D764-4C7C-8FCE-F26B82BEDCAD}" presName="composite3" presStyleCnt="0"/>
      <dgm:spPr/>
    </dgm:pt>
    <dgm:pt modelId="{A21C1740-81CA-4CDF-9375-41443BAB5E0D}" type="pres">
      <dgm:prSet presAssocID="{8AA47F0F-D764-4C7C-8FCE-F26B82BEDCAD}" presName="background3" presStyleLbl="node3" presStyleIdx="3" presStyleCnt="5"/>
      <dgm:spPr/>
    </dgm:pt>
    <dgm:pt modelId="{CD24FCCB-1171-4777-9ACF-03AC92895BD4}" type="pres">
      <dgm:prSet presAssocID="{8AA47F0F-D764-4C7C-8FCE-F26B82BEDCAD}" presName="text3" presStyleLbl="fgAcc3" presStyleIdx="3" presStyleCnt="5" custLinFactNeighborX="1121" custLinFactNeighborY="-4118">
        <dgm:presLayoutVars>
          <dgm:chPref val="3"/>
        </dgm:presLayoutVars>
      </dgm:prSet>
      <dgm:spPr/>
    </dgm:pt>
    <dgm:pt modelId="{ED0AFB54-0410-4AD6-9A56-879EB712E9E5}" type="pres">
      <dgm:prSet presAssocID="{8AA47F0F-D764-4C7C-8FCE-F26B82BEDCAD}" presName="hierChild4" presStyleCnt="0"/>
      <dgm:spPr/>
    </dgm:pt>
    <dgm:pt modelId="{D8CC0414-7627-4DE9-AAB3-49F553D41478}" type="pres">
      <dgm:prSet presAssocID="{C98CF63E-4CA7-49E5-8C6B-7D9DF1F18162}" presName="Name17" presStyleLbl="parChTrans1D3" presStyleIdx="4" presStyleCnt="5"/>
      <dgm:spPr/>
    </dgm:pt>
    <dgm:pt modelId="{67DC1E7D-B08F-42D1-AE19-C4AEEEFFE1F4}" type="pres">
      <dgm:prSet presAssocID="{9800A872-3145-4AF5-AD97-E2AE48546017}" presName="hierRoot3" presStyleCnt="0"/>
      <dgm:spPr/>
    </dgm:pt>
    <dgm:pt modelId="{477A4090-B3A9-4807-B930-0C4A2972600A}" type="pres">
      <dgm:prSet presAssocID="{9800A872-3145-4AF5-AD97-E2AE48546017}" presName="composite3" presStyleCnt="0"/>
      <dgm:spPr/>
    </dgm:pt>
    <dgm:pt modelId="{B64D2439-B88D-43C5-BA78-B5B0AD9B5AD6}" type="pres">
      <dgm:prSet presAssocID="{9800A872-3145-4AF5-AD97-E2AE48546017}" presName="background3" presStyleLbl="node3" presStyleIdx="4" presStyleCnt="5"/>
      <dgm:spPr/>
    </dgm:pt>
    <dgm:pt modelId="{46FE93AB-031A-41EA-9452-26E100AD1AEF}" type="pres">
      <dgm:prSet presAssocID="{9800A872-3145-4AF5-AD97-E2AE48546017}" presName="text3" presStyleLbl="fgAcc3" presStyleIdx="4" presStyleCnt="5">
        <dgm:presLayoutVars>
          <dgm:chPref val="3"/>
        </dgm:presLayoutVars>
      </dgm:prSet>
      <dgm:spPr/>
    </dgm:pt>
    <dgm:pt modelId="{B7C63948-4E8C-4BDF-A6D1-95488095748A}" type="pres">
      <dgm:prSet presAssocID="{9800A872-3145-4AF5-AD97-E2AE48546017}" presName="hierChild4" presStyleCnt="0"/>
      <dgm:spPr/>
    </dgm:pt>
  </dgm:ptLst>
  <dgm:cxnLst>
    <dgm:cxn modelId="{C55FE201-BCD0-421C-A1B1-C54DA74460BB}" type="presOf" srcId="{366AC812-F7B9-4265-809B-5251410042E5}" destId="{DCB7EDC2-59CA-40E2-A7D8-51DD0419BEE0}" srcOrd="0" destOrd="0" presId="urn:microsoft.com/office/officeart/2005/8/layout/hierarchy1"/>
    <dgm:cxn modelId="{5D3AB01B-3DB8-4A2F-AA57-68EF2532C674}" type="presOf" srcId="{981F5BEE-44D6-40C6-A5FB-73296EBE6AE4}" destId="{04A31D2A-D3A4-4CE2-AA35-E93C653C9340}" srcOrd="0" destOrd="0" presId="urn:microsoft.com/office/officeart/2005/8/layout/hierarchy1"/>
    <dgm:cxn modelId="{E3991D20-78F0-4240-8CFB-3DC888EA6FEB}" type="presOf" srcId="{8AA47F0F-D764-4C7C-8FCE-F26B82BEDCAD}" destId="{CD24FCCB-1171-4777-9ACF-03AC92895BD4}" srcOrd="0" destOrd="0" presId="urn:microsoft.com/office/officeart/2005/8/layout/hierarchy1"/>
    <dgm:cxn modelId="{3357E922-93F6-46BE-9E44-BA2ED2800B42}" type="presOf" srcId="{CE0A8C1F-3B28-4EE0-87FE-8B29873954E3}" destId="{F1F02356-AC8A-4595-AAC3-A98FC12853C6}" srcOrd="0" destOrd="0" presId="urn:microsoft.com/office/officeart/2005/8/layout/hierarchy1"/>
    <dgm:cxn modelId="{0623CE27-6160-4BAA-BDD7-4CD6490DE2FA}" type="presOf" srcId="{249FE823-8708-41F6-84F2-D72948BFDF3F}" destId="{EA79DB96-784B-45FF-822B-3ED524F5D744}" srcOrd="0" destOrd="0" presId="urn:microsoft.com/office/officeart/2005/8/layout/hierarchy1"/>
    <dgm:cxn modelId="{A621D028-92FE-4E35-A4FA-DA350BEEEDD8}" type="presOf" srcId="{387A9F8E-5668-49BD-AFE7-1D1F04D6A182}" destId="{17260109-6A61-482F-A1C6-1AB3134CD71F}" srcOrd="0" destOrd="0" presId="urn:microsoft.com/office/officeart/2005/8/layout/hierarchy1"/>
    <dgm:cxn modelId="{4A8C3936-7A4F-49F2-B01E-14F80B5EA210}" type="presOf" srcId="{6C2390A0-0516-4BEB-8A4B-EA1928B6BEF1}" destId="{0A261A07-5006-4892-9774-DC978245649E}" srcOrd="0" destOrd="0" presId="urn:microsoft.com/office/officeart/2005/8/layout/hierarchy1"/>
    <dgm:cxn modelId="{5AB6393B-B4F1-4138-B88A-D08F15E42C0F}" type="presOf" srcId="{B8ECE580-18B8-4C2A-93A5-C105689B1E84}" destId="{0877B33B-2382-4071-A007-93E927554B4F}" srcOrd="0" destOrd="0" presId="urn:microsoft.com/office/officeart/2005/8/layout/hierarchy1"/>
    <dgm:cxn modelId="{9B4DD968-EEA3-4AE3-B02D-CE2700A2AF74}" type="presOf" srcId="{AFC38497-32DB-44F2-84CB-8DE10E8AD526}" destId="{725DD503-8DD5-491B-A90C-581EC396B8F3}" srcOrd="0" destOrd="0" presId="urn:microsoft.com/office/officeart/2005/8/layout/hierarchy1"/>
    <dgm:cxn modelId="{118D6F4E-043B-417C-AFB8-F74C8161C053}" type="presOf" srcId="{67B79486-37BA-430D-B84E-00080FCDD416}" destId="{2BB45028-8051-465C-A573-DE60050CCE7E}" srcOrd="0" destOrd="0" presId="urn:microsoft.com/office/officeart/2005/8/layout/hierarchy1"/>
    <dgm:cxn modelId="{E2E3AB56-1341-454C-9CB3-AED192AE67F0}" type="presOf" srcId="{A968DDD7-86E8-4582-8884-91C16C7B1F6F}" destId="{FC0E8486-0F84-4559-B908-E98C6604E110}" srcOrd="0" destOrd="0" presId="urn:microsoft.com/office/officeart/2005/8/layout/hierarchy1"/>
    <dgm:cxn modelId="{FF9A9379-D526-447F-BC7E-6C493B15EDAA}" srcId="{67B79486-37BA-430D-B84E-00080FCDD416}" destId="{9800A872-3145-4AF5-AD97-E2AE48546017}" srcOrd="2" destOrd="0" parTransId="{C98CF63E-4CA7-49E5-8C6B-7D9DF1F18162}" sibTransId="{242F1B68-55C9-42D7-A789-998D9BFE06FB}"/>
    <dgm:cxn modelId="{FC37AF82-EF90-4ADB-AA8D-BC4514F25F19}" type="presOf" srcId="{D2F4C472-05DA-4C26-A0AC-1A3B937B34E6}" destId="{7E941679-96F9-4DE5-AC79-870D2FFB4391}" srcOrd="0" destOrd="0" presId="urn:microsoft.com/office/officeart/2005/8/layout/hierarchy1"/>
    <dgm:cxn modelId="{5E42E687-BBCC-4F72-A9C6-2D03A021C748}" type="presOf" srcId="{B277C563-0350-40BA-AEB7-5423175AA721}" destId="{C6D9CA39-D50A-45D0-BA2A-0891BB3E2A85}" srcOrd="0" destOrd="0" presId="urn:microsoft.com/office/officeart/2005/8/layout/hierarchy1"/>
    <dgm:cxn modelId="{6F435C8A-6FF8-49FE-9ADB-2487101377DE}" type="presOf" srcId="{B3BB2E3E-49CB-451E-807B-D46CAF3F15D0}" destId="{24531982-07CD-46D6-ADBA-514206F48565}" srcOrd="0" destOrd="0" presId="urn:microsoft.com/office/officeart/2005/8/layout/hierarchy1"/>
    <dgm:cxn modelId="{06D5C28E-13F5-417D-AB4B-AD0A2E889F19}" srcId="{7C26F81A-CD81-43B6-A94E-31C8E71C0FFF}" destId="{387A9F8E-5668-49BD-AFE7-1D1F04D6A182}" srcOrd="0" destOrd="0" parTransId="{B3BB2E3E-49CB-451E-807B-D46CAF3F15D0}" sibTransId="{4C1FB1D7-48B9-4205-8D8E-12E3D6BFD4CC}"/>
    <dgm:cxn modelId="{B683E791-F28D-489D-B352-28FE978E90C6}" srcId="{7C26F81A-CD81-43B6-A94E-31C8E71C0FFF}" destId="{67B79486-37BA-430D-B84E-00080FCDD416}" srcOrd="3" destOrd="0" parTransId="{249FE823-8708-41F6-84F2-D72948BFDF3F}" sibTransId="{61B17E00-75BC-4BA2-BBB9-6BE4CEF9645B}"/>
    <dgm:cxn modelId="{A16F17A0-D6EA-4EF8-8134-15050778EC53}" type="presOf" srcId="{9800A872-3145-4AF5-AD97-E2AE48546017}" destId="{46FE93AB-031A-41EA-9452-26E100AD1AEF}" srcOrd="0" destOrd="0" presId="urn:microsoft.com/office/officeart/2005/8/layout/hierarchy1"/>
    <dgm:cxn modelId="{66719CA3-6398-46DC-A3B1-CF685F38041A}" srcId="{7C26F81A-CD81-43B6-A94E-31C8E71C0FFF}" destId="{92025ED3-7A12-4F68-9259-2B2EB8A0AFA8}" srcOrd="1" destOrd="0" parTransId="{6F5F31FC-59D6-4700-B290-852CA04395A7}" sibTransId="{06A0B427-B2A1-4190-A4E8-10439175B568}"/>
    <dgm:cxn modelId="{8C2815AA-6278-4C67-BD72-055838C9B95D}" srcId="{387A9F8E-5668-49BD-AFE7-1D1F04D6A182}" destId="{CE0A8C1F-3B28-4EE0-87FE-8B29873954E3}" srcOrd="1" destOrd="0" parTransId="{B8ECE580-18B8-4C2A-93A5-C105689B1E84}" sibTransId="{FA7B21C3-4706-463B-9B8A-7C905B1565D4}"/>
    <dgm:cxn modelId="{1DF7A8AF-E38A-4B5D-8205-4D0F76527D23}" srcId="{387A9F8E-5668-49BD-AFE7-1D1F04D6A182}" destId="{6C2390A0-0516-4BEB-8A4B-EA1928B6BEF1}" srcOrd="0" destOrd="0" parTransId="{A968DDD7-86E8-4582-8884-91C16C7B1F6F}" sibTransId="{15B14E7C-EFB6-4596-B7BF-2285A5AFE828}"/>
    <dgm:cxn modelId="{CCB7D3B4-87C1-4C5A-AB19-61D915B17233}" type="presOf" srcId="{92025ED3-7A12-4F68-9259-2B2EB8A0AFA8}" destId="{318C48CB-2C3B-4F5E-9356-3946E34517DF}" srcOrd="0" destOrd="0" presId="urn:microsoft.com/office/officeart/2005/8/layout/hierarchy1"/>
    <dgm:cxn modelId="{0BCD7CB9-16F7-4E8F-A2BB-0A4D1E17FCD1}" type="presOf" srcId="{7C26F81A-CD81-43B6-A94E-31C8E71C0FFF}" destId="{B8927908-7929-4145-BC1C-4A895D142FAB}" srcOrd="0" destOrd="0" presId="urn:microsoft.com/office/officeart/2005/8/layout/hierarchy1"/>
    <dgm:cxn modelId="{46FED6BC-BC47-4AE0-A2C1-48831D78CD62}" srcId="{2AF9C491-4CC6-4BE1-8CC5-12681166C7D0}" destId="{7C26F81A-CD81-43B6-A94E-31C8E71C0FFF}" srcOrd="0" destOrd="0" parTransId="{A88CE2BA-5084-45AD-892A-8A87550797A2}" sibTransId="{D77F55F0-5BEB-4DA3-A040-04CF95144431}"/>
    <dgm:cxn modelId="{AA3386D4-FCA8-4208-9139-A1819E9CC3D7}" srcId="{67B79486-37BA-430D-B84E-00080FCDD416}" destId="{8AA47F0F-D764-4C7C-8FCE-F26B82BEDCAD}" srcOrd="1" destOrd="0" parTransId="{D2F4C472-05DA-4C26-A0AC-1A3B937B34E6}" sibTransId="{93A5C7B9-0C35-4E57-95E1-CE44F0500A27}"/>
    <dgm:cxn modelId="{428281DE-744E-4A9D-A3CA-99BC29FABCD7}" type="presOf" srcId="{6F5F31FC-59D6-4700-B290-852CA04395A7}" destId="{B9CB069E-2D5C-450F-A3DC-3EF53A96FBCA}" srcOrd="0" destOrd="0" presId="urn:microsoft.com/office/officeart/2005/8/layout/hierarchy1"/>
    <dgm:cxn modelId="{78FBCEDF-475F-48D0-AFE8-427F22926AE7}" srcId="{7C26F81A-CD81-43B6-A94E-31C8E71C0FFF}" destId="{B277C563-0350-40BA-AEB7-5423175AA721}" srcOrd="2" destOrd="0" parTransId="{366AC812-F7B9-4265-809B-5251410042E5}" sibTransId="{EF41AC2C-B500-4783-AA39-7D30281CCA77}"/>
    <dgm:cxn modelId="{025BECEF-B05A-41B0-B64D-211D93BCB8C9}" srcId="{67B79486-37BA-430D-B84E-00080FCDD416}" destId="{981F5BEE-44D6-40C6-A5FB-73296EBE6AE4}" srcOrd="0" destOrd="0" parTransId="{AFC38497-32DB-44F2-84CB-8DE10E8AD526}" sibTransId="{B41A105B-6CCF-4685-92CB-F61C72E346DC}"/>
    <dgm:cxn modelId="{54F50EF7-9A60-47F8-B25A-935BA73ACC42}" type="presOf" srcId="{2AF9C491-4CC6-4BE1-8CC5-12681166C7D0}" destId="{8A6B0DA1-15E2-4BD0-8491-389C9CF1F0FD}" srcOrd="0" destOrd="0" presId="urn:microsoft.com/office/officeart/2005/8/layout/hierarchy1"/>
    <dgm:cxn modelId="{C4F729FA-E2B8-4FD3-B2E5-2568F9B88881}" type="presOf" srcId="{C98CF63E-4CA7-49E5-8C6B-7D9DF1F18162}" destId="{D8CC0414-7627-4DE9-AAB3-49F553D41478}" srcOrd="0" destOrd="0" presId="urn:microsoft.com/office/officeart/2005/8/layout/hierarchy1"/>
    <dgm:cxn modelId="{4DE1A9E5-F833-4D06-A03E-219C5269F241}" type="presParOf" srcId="{8A6B0DA1-15E2-4BD0-8491-389C9CF1F0FD}" destId="{63478736-853F-4E51-967D-855C3D096EA7}" srcOrd="0" destOrd="0" presId="urn:microsoft.com/office/officeart/2005/8/layout/hierarchy1"/>
    <dgm:cxn modelId="{C5210C59-3C11-445A-BF7A-F6A881FE27BC}" type="presParOf" srcId="{63478736-853F-4E51-967D-855C3D096EA7}" destId="{8D2E974F-65D2-4E7A-99CB-485A929D13D2}" srcOrd="0" destOrd="0" presId="urn:microsoft.com/office/officeart/2005/8/layout/hierarchy1"/>
    <dgm:cxn modelId="{EAA10BCF-E7AB-4E1D-8DE8-568490140897}" type="presParOf" srcId="{8D2E974F-65D2-4E7A-99CB-485A929D13D2}" destId="{8B454218-8D2D-41F0-AF00-A88803716383}" srcOrd="0" destOrd="0" presId="urn:microsoft.com/office/officeart/2005/8/layout/hierarchy1"/>
    <dgm:cxn modelId="{B3FF423A-0A96-4417-859F-3D020C6CF6FA}" type="presParOf" srcId="{8D2E974F-65D2-4E7A-99CB-485A929D13D2}" destId="{B8927908-7929-4145-BC1C-4A895D142FAB}" srcOrd="1" destOrd="0" presId="urn:microsoft.com/office/officeart/2005/8/layout/hierarchy1"/>
    <dgm:cxn modelId="{4C630EE0-C17D-483C-845E-CC84EBAF095C}" type="presParOf" srcId="{63478736-853F-4E51-967D-855C3D096EA7}" destId="{3C17DB9A-F359-4C65-BDAF-C8F2ED0BCDCA}" srcOrd="1" destOrd="0" presId="urn:microsoft.com/office/officeart/2005/8/layout/hierarchy1"/>
    <dgm:cxn modelId="{71BD8D4C-097A-41ED-9B10-895B124CDB0A}" type="presParOf" srcId="{3C17DB9A-F359-4C65-BDAF-C8F2ED0BCDCA}" destId="{24531982-07CD-46D6-ADBA-514206F48565}" srcOrd="0" destOrd="0" presId="urn:microsoft.com/office/officeart/2005/8/layout/hierarchy1"/>
    <dgm:cxn modelId="{A6D0A4BB-0E69-4973-B83B-4755135E5475}" type="presParOf" srcId="{3C17DB9A-F359-4C65-BDAF-C8F2ED0BCDCA}" destId="{6F2D96B5-1E88-44DE-81F8-771B36432A52}" srcOrd="1" destOrd="0" presId="urn:microsoft.com/office/officeart/2005/8/layout/hierarchy1"/>
    <dgm:cxn modelId="{4740CB60-CB8B-4B12-B5D1-8D8A9DF2A3B6}" type="presParOf" srcId="{6F2D96B5-1E88-44DE-81F8-771B36432A52}" destId="{015A23C4-F936-4CB3-826B-4089ED22A87A}" srcOrd="0" destOrd="0" presId="urn:microsoft.com/office/officeart/2005/8/layout/hierarchy1"/>
    <dgm:cxn modelId="{073BE722-5D23-4CD1-B6DE-9F7280DEA12F}" type="presParOf" srcId="{015A23C4-F936-4CB3-826B-4089ED22A87A}" destId="{A9D6675E-BB1C-4E85-88DA-DB3BF747E043}" srcOrd="0" destOrd="0" presId="urn:microsoft.com/office/officeart/2005/8/layout/hierarchy1"/>
    <dgm:cxn modelId="{F8AABEB1-1A9D-4219-B792-BE69A8633FA2}" type="presParOf" srcId="{015A23C4-F936-4CB3-826B-4089ED22A87A}" destId="{17260109-6A61-482F-A1C6-1AB3134CD71F}" srcOrd="1" destOrd="0" presId="urn:microsoft.com/office/officeart/2005/8/layout/hierarchy1"/>
    <dgm:cxn modelId="{734D9416-44F2-4209-9875-18DEA59D01A2}" type="presParOf" srcId="{6F2D96B5-1E88-44DE-81F8-771B36432A52}" destId="{12E10018-BDC0-4C4B-8750-9A613B226F40}" srcOrd="1" destOrd="0" presId="urn:microsoft.com/office/officeart/2005/8/layout/hierarchy1"/>
    <dgm:cxn modelId="{4DC0C3FB-E8AC-46B8-AE61-08F4B756FD65}" type="presParOf" srcId="{12E10018-BDC0-4C4B-8750-9A613B226F40}" destId="{FC0E8486-0F84-4559-B908-E98C6604E110}" srcOrd="0" destOrd="0" presId="urn:microsoft.com/office/officeart/2005/8/layout/hierarchy1"/>
    <dgm:cxn modelId="{E1B512A0-E444-4D2E-9A2F-7F3D10430CD9}" type="presParOf" srcId="{12E10018-BDC0-4C4B-8750-9A613B226F40}" destId="{0D4FCAE0-7C2C-459D-A126-9D2DF0A198B6}" srcOrd="1" destOrd="0" presId="urn:microsoft.com/office/officeart/2005/8/layout/hierarchy1"/>
    <dgm:cxn modelId="{7C4880A4-B2F8-4B10-9513-30B94FAF1E27}" type="presParOf" srcId="{0D4FCAE0-7C2C-459D-A126-9D2DF0A198B6}" destId="{34CE84D0-FF92-4B1E-B897-64465606BE1C}" srcOrd="0" destOrd="0" presId="urn:microsoft.com/office/officeart/2005/8/layout/hierarchy1"/>
    <dgm:cxn modelId="{A628F5C3-FD9D-4045-B402-ACBDDEBF96CB}" type="presParOf" srcId="{34CE84D0-FF92-4B1E-B897-64465606BE1C}" destId="{9BAE118E-6A4B-4E41-B6EC-3522952BFABB}" srcOrd="0" destOrd="0" presId="urn:microsoft.com/office/officeart/2005/8/layout/hierarchy1"/>
    <dgm:cxn modelId="{C38393FA-4850-4C26-AD24-CF73BFDF30DD}" type="presParOf" srcId="{34CE84D0-FF92-4B1E-B897-64465606BE1C}" destId="{0A261A07-5006-4892-9774-DC978245649E}" srcOrd="1" destOrd="0" presId="urn:microsoft.com/office/officeart/2005/8/layout/hierarchy1"/>
    <dgm:cxn modelId="{09631E00-8944-4D01-8C1B-602A4C0A922E}" type="presParOf" srcId="{0D4FCAE0-7C2C-459D-A126-9D2DF0A198B6}" destId="{501D0072-62DA-41AB-A23F-6F0D892B3C9E}" srcOrd="1" destOrd="0" presId="urn:microsoft.com/office/officeart/2005/8/layout/hierarchy1"/>
    <dgm:cxn modelId="{E2851C57-BF46-4719-941A-FCA95BCE60EB}" type="presParOf" srcId="{12E10018-BDC0-4C4B-8750-9A613B226F40}" destId="{0877B33B-2382-4071-A007-93E927554B4F}" srcOrd="2" destOrd="0" presId="urn:microsoft.com/office/officeart/2005/8/layout/hierarchy1"/>
    <dgm:cxn modelId="{3F38AF10-FB9A-467C-AEE0-BE6437F137C7}" type="presParOf" srcId="{12E10018-BDC0-4C4B-8750-9A613B226F40}" destId="{86AC9F60-17EA-42CB-AD19-9B2EF7B13C9E}" srcOrd="3" destOrd="0" presId="urn:microsoft.com/office/officeart/2005/8/layout/hierarchy1"/>
    <dgm:cxn modelId="{D4BAA423-9A4B-4E38-A56A-46C23510DA4F}" type="presParOf" srcId="{86AC9F60-17EA-42CB-AD19-9B2EF7B13C9E}" destId="{606B1AE5-32FA-47CA-A36A-8CD042F56A80}" srcOrd="0" destOrd="0" presId="urn:microsoft.com/office/officeart/2005/8/layout/hierarchy1"/>
    <dgm:cxn modelId="{BD429995-F0B6-458F-A148-6293079B9854}" type="presParOf" srcId="{606B1AE5-32FA-47CA-A36A-8CD042F56A80}" destId="{E077F016-E59E-4A4A-BD3F-B8438305FFDE}" srcOrd="0" destOrd="0" presId="urn:microsoft.com/office/officeart/2005/8/layout/hierarchy1"/>
    <dgm:cxn modelId="{CFD47812-D761-470C-9530-DB91AC89D56D}" type="presParOf" srcId="{606B1AE5-32FA-47CA-A36A-8CD042F56A80}" destId="{F1F02356-AC8A-4595-AAC3-A98FC12853C6}" srcOrd="1" destOrd="0" presId="urn:microsoft.com/office/officeart/2005/8/layout/hierarchy1"/>
    <dgm:cxn modelId="{AC405221-AC71-4F27-BDF3-7864A6E8371D}" type="presParOf" srcId="{86AC9F60-17EA-42CB-AD19-9B2EF7B13C9E}" destId="{A3519C1B-8D18-4838-B6C2-57AD92C9A993}" srcOrd="1" destOrd="0" presId="urn:microsoft.com/office/officeart/2005/8/layout/hierarchy1"/>
    <dgm:cxn modelId="{71CA9650-6E39-4A51-A4E6-3D1BF2DEF2FD}" type="presParOf" srcId="{3C17DB9A-F359-4C65-BDAF-C8F2ED0BCDCA}" destId="{B9CB069E-2D5C-450F-A3DC-3EF53A96FBCA}" srcOrd="2" destOrd="0" presId="urn:microsoft.com/office/officeart/2005/8/layout/hierarchy1"/>
    <dgm:cxn modelId="{EA85C12F-DC14-4584-91BB-EFF0255B3AA9}" type="presParOf" srcId="{3C17DB9A-F359-4C65-BDAF-C8F2ED0BCDCA}" destId="{AC7FB7CD-BFCD-4686-91B6-9AB908718129}" srcOrd="3" destOrd="0" presId="urn:microsoft.com/office/officeart/2005/8/layout/hierarchy1"/>
    <dgm:cxn modelId="{7636E381-0AAA-4787-B673-D3B4FC113B0D}" type="presParOf" srcId="{AC7FB7CD-BFCD-4686-91B6-9AB908718129}" destId="{5CC5F212-3DB1-4C8C-B124-145DC9F3F4DE}" srcOrd="0" destOrd="0" presId="urn:microsoft.com/office/officeart/2005/8/layout/hierarchy1"/>
    <dgm:cxn modelId="{FFCC9E5A-C6AF-47FD-8193-C813F9C67AFE}" type="presParOf" srcId="{5CC5F212-3DB1-4C8C-B124-145DC9F3F4DE}" destId="{3CAC3CFA-7C75-4478-A5A0-B4395485CADF}" srcOrd="0" destOrd="0" presId="urn:microsoft.com/office/officeart/2005/8/layout/hierarchy1"/>
    <dgm:cxn modelId="{F8DA9CBE-9CA6-4C2D-A941-EA3C88987A50}" type="presParOf" srcId="{5CC5F212-3DB1-4C8C-B124-145DC9F3F4DE}" destId="{318C48CB-2C3B-4F5E-9356-3946E34517DF}" srcOrd="1" destOrd="0" presId="urn:microsoft.com/office/officeart/2005/8/layout/hierarchy1"/>
    <dgm:cxn modelId="{F4D240E0-4F91-40AB-9279-51A3B204D62B}" type="presParOf" srcId="{AC7FB7CD-BFCD-4686-91B6-9AB908718129}" destId="{1CDD52EB-7A15-48C2-834A-E1573D9B2383}" srcOrd="1" destOrd="0" presId="urn:microsoft.com/office/officeart/2005/8/layout/hierarchy1"/>
    <dgm:cxn modelId="{DBF93BAC-BE6C-4786-AEF8-88795E3682A7}" type="presParOf" srcId="{3C17DB9A-F359-4C65-BDAF-C8F2ED0BCDCA}" destId="{DCB7EDC2-59CA-40E2-A7D8-51DD0419BEE0}" srcOrd="4" destOrd="0" presId="urn:microsoft.com/office/officeart/2005/8/layout/hierarchy1"/>
    <dgm:cxn modelId="{B7675C19-3E6E-45DA-B674-A13BCA33F03C}" type="presParOf" srcId="{3C17DB9A-F359-4C65-BDAF-C8F2ED0BCDCA}" destId="{7272CF66-6EC5-4F80-9433-3DD250AB3EF0}" srcOrd="5" destOrd="0" presId="urn:microsoft.com/office/officeart/2005/8/layout/hierarchy1"/>
    <dgm:cxn modelId="{56F4DD02-3161-4E6D-82D9-EE00C940FC12}" type="presParOf" srcId="{7272CF66-6EC5-4F80-9433-3DD250AB3EF0}" destId="{9D58BCBD-DE59-439B-B908-0573AA854FE8}" srcOrd="0" destOrd="0" presId="urn:microsoft.com/office/officeart/2005/8/layout/hierarchy1"/>
    <dgm:cxn modelId="{D27DDAD4-F0CB-4A9D-8A41-5572678079AD}" type="presParOf" srcId="{9D58BCBD-DE59-439B-B908-0573AA854FE8}" destId="{9D67DD12-83A4-4C55-A510-F0EEAEFCDB7D}" srcOrd="0" destOrd="0" presId="urn:microsoft.com/office/officeart/2005/8/layout/hierarchy1"/>
    <dgm:cxn modelId="{DBA60CDE-FAD7-4F47-BD92-CA524C7BD858}" type="presParOf" srcId="{9D58BCBD-DE59-439B-B908-0573AA854FE8}" destId="{C6D9CA39-D50A-45D0-BA2A-0891BB3E2A85}" srcOrd="1" destOrd="0" presId="urn:microsoft.com/office/officeart/2005/8/layout/hierarchy1"/>
    <dgm:cxn modelId="{6B1C88DF-7A3A-4538-A995-639EA4BCBC2D}" type="presParOf" srcId="{7272CF66-6EC5-4F80-9433-3DD250AB3EF0}" destId="{E2183F2B-2A85-4F2B-9354-39AA553E3348}" srcOrd="1" destOrd="0" presId="urn:microsoft.com/office/officeart/2005/8/layout/hierarchy1"/>
    <dgm:cxn modelId="{EBE4CCE2-4C10-4BD8-A839-68B6E83F7A95}" type="presParOf" srcId="{3C17DB9A-F359-4C65-BDAF-C8F2ED0BCDCA}" destId="{EA79DB96-784B-45FF-822B-3ED524F5D744}" srcOrd="6" destOrd="0" presId="urn:microsoft.com/office/officeart/2005/8/layout/hierarchy1"/>
    <dgm:cxn modelId="{ACDC9832-8A46-4940-B80E-CF138296580F}" type="presParOf" srcId="{3C17DB9A-F359-4C65-BDAF-C8F2ED0BCDCA}" destId="{ACD4F8C5-3518-4048-901D-9D125D130176}" srcOrd="7" destOrd="0" presId="urn:microsoft.com/office/officeart/2005/8/layout/hierarchy1"/>
    <dgm:cxn modelId="{D2ADCFBF-68AD-4EF8-8279-C83A7632AD62}" type="presParOf" srcId="{ACD4F8C5-3518-4048-901D-9D125D130176}" destId="{26EE44CD-CEC2-4423-82F8-D424E6868F0E}" srcOrd="0" destOrd="0" presId="urn:microsoft.com/office/officeart/2005/8/layout/hierarchy1"/>
    <dgm:cxn modelId="{09390838-DE16-4745-8558-2EEA920A26E6}" type="presParOf" srcId="{26EE44CD-CEC2-4423-82F8-D424E6868F0E}" destId="{03E852CE-8EAE-46E2-850D-B78DE52E7383}" srcOrd="0" destOrd="0" presId="urn:microsoft.com/office/officeart/2005/8/layout/hierarchy1"/>
    <dgm:cxn modelId="{AB648835-9DBD-4F5F-A844-B9B97E412EA0}" type="presParOf" srcId="{26EE44CD-CEC2-4423-82F8-D424E6868F0E}" destId="{2BB45028-8051-465C-A573-DE60050CCE7E}" srcOrd="1" destOrd="0" presId="urn:microsoft.com/office/officeart/2005/8/layout/hierarchy1"/>
    <dgm:cxn modelId="{1097282A-934D-4FD5-880A-2C498C185736}" type="presParOf" srcId="{ACD4F8C5-3518-4048-901D-9D125D130176}" destId="{FE55B12E-F135-4C04-905F-10879D1E9993}" srcOrd="1" destOrd="0" presId="urn:microsoft.com/office/officeart/2005/8/layout/hierarchy1"/>
    <dgm:cxn modelId="{DD5A5D15-5E02-49E0-B1DC-8B8743E6F86B}" type="presParOf" srcId="{FE55B12E-F135-4C04-905F-10879D1E9993}" destId="{725DD503-8DD5-491B-A90C-581EC396B8F3}" srcOrd="0" destOrd="0" presId="urn:microsoft.com/office/officeart/2005/8/layout/hierarchy1"/>
    <dgm:cxn modelId="{44037E3C-AA85-4CB3-B5FA-D6141231F9FB}" type="presParOf" srcId="{FE55B12E-F135-4C04-905F-10879D1E9993}" destId="{D17585DF-D4BA-424E-BDDE-9523D91E068E}" srcOrd="1" destOrd="0" presId="urn:microsoft.com/office/officeart/2005/8/layout/hierarchy1"/>
    <dgm:cxn modelId="{20146B05-8C18-4C78-981D-A81883E16765}" type="presParOf" srcId="{D17585DF-D4BA-424E-BDDE-9523D91E068E}" destId="{C29FA1D5-E274-43A3-BBB7-C21175242B2E}" srcOrd="0" destOrd="0" presId="urn:microsoft.com/office/officeart/2005/8/layout/hierarchy1"/>
    <dgm:cxn modelId="{5DF71E4C-76D4-4A7F-9AB3-716FD55521CF}" type="presParOf" srcId="{C29FA1D5-E274-43A3-BBB7-C21175242B2E}" destId="{63806574-DDD4-4691-8039-4FCF2013600A}" srcOrd="0" destOrd="0" presId="urn:microsoft.com/office/officeart/2005/8/layout/hierarchy1"/>
    <dgm:cxn modelId="{754B5660-23E8-4401-AA75-A58408FAD8C4}" type="presParOf" srcId="{C29FA1D5-E274-43A3-BBB7-C21175242B2E}" destId="{04A31D2A-D3A4-4CE2-AA35-E93C653C9340}" srcOrd="1" destOrd="0" presId="urn:microsoft.com/office/officeart/2005/8/layout/hierarchy1"/>
    <dgm:cxn modelId="{2198884F-5046-4A90-8AC7-44A6759C22A7}" type="presParOf" srcId="{D17585DF-D4BA-424E-BDDE-9523D91E068E}" destId="{4A5485BC-3EC1-46BE-9E99-C6A53A34027A}" srcOrd="1" destOrd="0" presId="urn:microsoft.com/office/officeart/2005/8/layout/hierarchy1"/>
    <dgm:cxn modelId="{7E9C4879-839C-48F9-88DB-03E9CFAB4BBC}" type="presParOf" srcId="{FE55B12E-F135-4C04-905F-10879D1E9993}" destId="{7E941679-96F9-4DE5-AC79-870D2FFB4391}" srcOrd="2" destOrd="0" presId="urn:microsoft.com/office/officeart/2005/8/layout/hierarchy1"/>
    <dgm:cxn modelId="{1EDB8028-BA1F-48A6-B661-886094588A2E}" type="presParOf" srcId="{FE55B12E-F135-4C04-905F-10879D1E9993}" destId="{37F1D8FD-21DE-46AC-B92B-70B4455F5EAB}" srcOrd="3" destOrd="0" presId="urn:microsoft.com/office/officeart/2005/8/layout/hierarchy1"/>
    <dgm:cxn modelId="{62625AA4-51BD-44E4-81DB-1823C5DE9CFE}" type="presParOf" srcId="{37F1D8FD-21DE-46AC-B92B-70B4455F5EAB}" destId="{041E69AC-0031-4AA6-9340-3FA0498A3CC3}" srcOrd="0" destOrd="0" presId="urn:microsoft.com/office/officeart/2005/8/layout/hierarchy1"/>
    <dgm:cxn modelId="{A6E69190-2FCB-4DD6-BB49-BAB9FA719E89}" type="presParOf" srcId="{041E69AC-0031-4AA6-9340-3FA0498A3CC3}" destId="{A21C1740-81CA-4CDF-9375-41443BAB5E0D}" srcOrd="0" destOrd="0" presId="urn:microsoft.com/office/officeart/2005/8/layout/hierarchy1"/>
    <dgm:cxn modelId="{609147A4-5787-4F34-8EFF-C7C0516238AF}" type="presParOf" srcId="{041E69AC-0031-4AA6-9340-3FA0498A3CC3}" destId="{CD24FCCB-1171-4777-9ACF-03AC92895BD4}" srcOrd="1" destOrd="0" presId="urn:microsoft.com/office/officeart/2005/8/layout/hierarchy1"/>
    <dgm:cxn modelId="{70901647-17D0-43BE-8E96-C2FD8D888760}" type="presParOf" srcId="{37F1D8FD-21DE-46AC-B92B-70B4455F5EAB}" destId="{ED0AFB54-0410-4AD6-9A56-879EB712E9E5}" srcOrd="1" destOrd="0" presId="urn:microsoft.com/office/officeart/2005/8/layout/hierarchy1"/>
    <dgm:cxn modelId="{24475FA9-9EEF-4056-A2D7-0159EC46B3CF}" type="presParOf" srcId="{FE55B12E-F135-4C04-905F-10879D1E9993}" destId="{D8CC0414-7627-4DE9-AAB3-49F553D41478}" srcOrd="4" destOrd="0" presId="urn:microsoft.com/office/officeart/2005/8/layout/hierarchy1"/>
    <dgm:cxn modelId="{6AAE006C-1A42-4736-ABE8-13764BF87852}" type="presParOf" srcId="{FE55B12E-F135-4C04-905F-10879D1E9993}" destId="{67DC1E7D-B08F-42D1-AE19-C4AEEEFFE1F4}" srcOrd="5" destOrd="0" presId="urn:microsoft.com/office/officeart/2005/8/layout/hierarchy1"/>
    <dgm:cxn modelId="{EF830439-5C68-43A4-A852-8728828B6B66}" type="presParOf" srcId="{67DC1E7D-B08F-42D1-AE19-C4AEEEFFE1F4}" destId="{477A4090-B3A9-4807-B930-0C4A2972600A}" srcOrd="0" destOrd="0" presId="urn:microsoft.com/office/officeart/2005/8/layout/hierarchy1"/>
    <dgm:cxn modelId="{38BE3483-2D00-4AEB-A4BE-EBE6856E6219}" type="presParOf" srcId="{477A4090-B3A9-4807-B930-0C4A2972600A}" destId="{B64D2439-B88D-43C5-BA78-B5B0AD9B5AD6}" srcOrd="0" destOrd="0" presId="urn:microsoft.com/office/officeart/2005/8/layout/hierarchy1"/>
    <dgm:cxn modelId="{713E23F4-EB09-421B-87D1-B023F1BF6B09}" type="presParOf" srcId="{477A4090-B3A9-4807-B930-0C4A2972600A}" destId="{46FE93AB-031A-41EA-9452-26E100AD1AEF}" srcOrd="1" destOrd="0" presId="urn:microsoft.com/office/officeart/2005/8/layout/hierarchy1"/>
    <dgm:cxn modelId="{7B6223D8-BEB0-49CE-A329-03595DAF9A8D}" type="presParOf" srcId="{67DC1E7D-B08F-42D1-AE19-C4AEEEFFE1F4}" destId="{B7C63948-4E8C-4BDF-A6D1-95488095748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E9F1E8-ED30-4E73-8BEF-E60A0D6A7214}" type="doc">
      <dgm:prSet loTypeId="urn:microsoft.com/office/officeart/2005/8/layout/arrow5" loCatId="process" qsTypeId="urn:microsoft.com/office/officeart/2005/8/quickstyle/3d1" qsCatId="3D" csTypeId="urn:microsoft.com/office/officeart/2005/8/colors/colorful1#1" csCatId="colorful" phldr="1"/>
      <dgm:spPr/>
      <dgm:t>
        <a:bodyPr/>
        <a:lstStyle/>
        <a:p>
          <a:endParaRPr lang="en-US"/>
        </a:p>
      </dgm:t>
    </dgm:pt>
    <dgm:pt modelId="{73D5D3B2-464D-4A23-8F76-D4579FB8D2A9}">
      <dgm:prSet phldrT="[Text]"/>
      <dgm:spPr>
        <a:solidFill>
          <a:srgbClr val="C00000"/>
        </a:solidFill>
      </dgm:spPr>
      <dgm:t>
        <a:bodyPr/>
        <a:lstStyle/>
        <a:p>
          <a:r>
            <a:rPr lang="en-US" dirty="0"/>
            <a:t>Risk</a:t>
          </a:r>
        </a:p>
      </dgm:t>
    </dgm:pt>
    <dgm:pt modelId="{3207F25D-719B-46BB-B4F0-FE796D1776DC}" type="parTrans" cxnId="{1BB31DF8-F1A3-440E-B5E4-46367D787458}">
      <dgm:prSet/>
      <dgm:spPr/>
      <dgm:t>
        <a:bodyPr/>
        <a:lstStyle/>
        <a:p>
          <a:endParaRPr lang="en-US"/>
        </a:p>
      </dgm:t>
    </dgm:pt>
    <dgm:pt modelId="{D9E1E560-A006-45A0-B451-9DCB9110528D}" type="sibTrans" cxnId="{1BB31DF8-F1A3-440E-B5E4-46367D787458}">
      <dgm:prSet/>
      <dgm:spPr/>
      <dgm:t>
        <a:bodyPr/>
        <a:lstStyle/>
        <a:p>
          <a:endParaRPr lang="en-US"/>
        </a:p>
      </dgm:t>
    </dgm:pt>
    <dgm:pt modelId="{928D5031-F991-4708-B258-E573EAB7710F}">
      <dgm:prSet phldrT="[Text]"/>
      <dgm:spPr>
        <a:solidFill>
          <a:srgbClr val="7030A0"/>
        </a:solidFill>
      </dgm:spPr>
      <dgm:t>
        <a:bodyPr/>
        <a:lstStyle/>
        <a:p>
          <a:r>
            <a:rPr lang="en-US" dirty="0"/>
            <a:t>Person Centered Care</a:t>
          </a:r>
        </a:p>
      </dgm:t>
    </dgm:pt>
    <dgm:pt modelId="{CB5B8715-F929-4AEB-98B8-876EB38A961E}" type="parTrans" cxnId="{40C9D94F-6629-4DC0-BFC6-91BB60E9620A}">
      <dgm:prSet/>
      <dgm:spPr/>
      <dgm:t>
        <a:bodyPr/>
        <a:lstStyle/>
        <a:p>
          <a:endParaRPr lang="en-US"/>
        </a:p>
      </dgm:t>
    </dgm:pt>
    <dgm:pt modelId="{3A6F7EB5-D432-4BC2-8D94-31AB6B533349}" type="sibTrans" cxnId="{40C9D94F-6629-4DC0-BFC6-91BB60E9620A}">
      <dgm:prSet/>
      <dgm:spPr/>
      <dgm:t>
        <a:bodyPr/>
        <a:lstStyle/>
        <a:p>
          <a:endParaRPr lang="en-US"/>
        </a:p>
      </dgm:t>
    </dgm:pt>
    <dgm:pt modelId="{E741B53B-8986-4CFC-9BAE-6A878CA5CF6D}" type="pres">
      <dgm:prSet presAssocID="{2DE9F1E8-ED30-4E73-8BEF-E60A0D6A7214}" presName="diagram" presStyleCnt="0">
        <dgm:presLayoutVars>
          <dgm:dir/>
          <dgm:resizeHandles val="exact"/>
        </dgm:presLayoutVars>
      </dgm:prSet>
      <dgm:spPr/>
    </dgm:pt>
    <dgm:pt modelId="{D9590238-5CF4-467C-9CD7-DDAA69B29D5C}" type="pres">
      <dgm:prSet presAssocID="{73D5D3B2-464D-4A23-8F76-D4579FB8D2A9}" presName="arrow" presStyleLbl="node1" presStyleIdx="0" presStyleCnt="2" custRadScaleRad="55928" custRadScaleInc="590">
        <dgm:presLayoutVars>
          <dgm:bulletEnabled val="1"/>
        </dgm:presLayoutVars>
      </dgm:prSet>
      <dgm:spPr/>
    </dgm:pt>
    <dgm:pt modelId="{26AB3270-9573-4B5E-8BB9-3ABD81FEB99E}" type="pres">
      <dgm:prSet presAssocID="{928D5031-F991-4708-B258-E573EAB7710F}" presName="arrow" presStyleLbl="node1" presStyleIdx="1" presStyleCnt="2" custRadScaleRad="81514" custRadScaleInc="-1202">
        <dgm:presLayoutVars>
          <dgm:bulletEnabled val="1"/>
        </dgm:presLayoutVars>
      </dgm:prSet>
      <dgm:spPr/>
    </dgm:pt>
  </dgm:ptLst>
  <dgm:cxnLst>
    <dgm:cxn modelId="{E94DD94E-93FE-46F5-87BE-30424E7ABA55}" type="presOf" srcId="{928D5031-F991-4708-B258-E573EAB7710F}" destId="{26AB3270-9573-4B5E-8BB9-3ABD81FEB99E}" srcOrd="0" destOrd="0" presId="urn:microsoft.com/office/officeart/2005/8/layout/arrow5"/>
    <dgm:cxn modelId="{40C9D94F-6629-4DC0-BFC6-91BB60E9620A}" srcId="{2DE9F1E8-ED30-4E73-8BEF-E60A0D6A7214}" destId="{928D5031-F991-4708-B258-E573EAB7710F}" srcOrd="1" destOrd="0" parTransId="{CB5B8715-F929-4AEB-98B8-876EB38A961E}" sibTransId="{3A6F7EB5-D432-4BC2-8D94-31AB6B533349}"/>
    <dgm:cxn modelId="{A5407D96-B952-4A97-8A1E-D3D01074CC81}" type="presOf" srcId="{73D5D3B2-464D-4A23-8F76-D4579FB8D2A9}" destId="{D9590238-5CF4-467C-9CD7-DDAA69B29D5C}" srcOrd="0" destOrd="0" presId="urn:microsoft.com/office/officeart/2005/8/layout/arrow5"/>
    <dgm:cxn modelId="{C3534DD3-19EA-4180-A1B7-3B76FF6D4482}" type="presOf" srcId="{2DE9F1E8-ED30-4E73-8BEF-E60A0D6A7214}" destId="{E741B53B-8986-4CFC-9BAE-6A878CA5CF6D}" srcOrd="0" destOrd="0" presId="urn:microsoft.com/office/officeart/2005/8/layout/arrow5"/>
    <dgm:cxn modelId="{1BB31DF8-F1A3-440E-B5E4-46367D787458}" srcId="{2DE9F1E8-ED30-4E73-8BEF-E60A0D6A7214}" destId="{73D5D3B2-464D-4A23-8F76-D4579FB8D2A9}" srcOrd="0" destOrd="0" parTransId="{3207F25D-719B-46BB-B4F0-FE796D1776DC}" sibTransId="{D9E1E560-A006-45A0-B451-9DCB9110528D}"/>
    <dgm:cxn modelId="{023EF45A-52D2-49E9-B35C-EAF8510862C4}" type="presParOf" srcId="{E741B53B-8986-4CFC-9BAE-6A878CA5CF6D}" destId="{D9590238-5CF4-467C-9CD7-DDAA69B29D5C}" srcOrd="0" destOrd="0" presId="urn:microsoft.com/office/officeart/2005/8/layout/arrow5"/>
    <dgm:cxn modelId="{0F1EFD45-327E-471A-AAAA-E758375E82A2}" type="presParOf" srcId="{E741B53B-8986-4CFC-9BAE-6A878CA5CF6D}" destId="{26AB3270-9573-4B5E-8BB9-3ABD81FEB99E}"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DBE8FB-C016-4B4B-BC12-101AB564A8A7}"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27DCE42D-78CB-405F-A330-CA250E2D95EA}">
      <dgm:prSet phldrT="[Text]" custT="1"/>
      <dgm:spPr/>
      <dgm:t>
        <a:bodyPr/>
        <a:lstStyle/>
        <a:p>
          <a:r>
            <a:rPr lang="en-US" sz="2400" dirty="0">
              <a:solidFill>
                <a:schemeClr val="tx1"/>
              </a:solidFill>
            </a:rPr>
            <a:t>HUMAN</a:t>
          </a:r>
        </a:p>
      </dgm:t>
    </dgm:pt>
    <dgm:pt modelId="{259548DE-9262-45D4-B655-98890F12841B}" type="parTrans" cxnId="{C410A8D0-BCCC-4BD4-80E5-B2DC9126B14F}">
      <dgm:prSet/>
      <dgm:spPr/>
      <dgm:t>
        <a:bodyPr/>
        <a:lstStyle/>
        <a:p>
          <a:endParaRPr lang="en-US"/>
        </a:p>
      </dgm:t>
    </dgm:pt>
    <dgm:pt modelId="{8A825F17-598C-4E56-8DAF-CB74A34E6ED9}" type="sibTrans" cxnId="{C410A8D0-BCCC-4BD4-80E5-B2DC9126B14F}">
      <dgm:prSet/>
      <dgm:spPr/>
      <dgm:t>
        <a:bodyPr/>
        <a:lstStyle/>
        <a:p>
          <a:endParaRPr lang="en-US"/>
        </a:p>
      </dgm:t>
    </dgm:pt>
    <dgm:pt modelId="{7CBCA4AD-155C-4A60-A379-94C0C759E16E}">
      <dgm:prSet phldrT="[Text]" custT="1"/>
      <dgm:spPr/>
      <dgm:t>
        <a:bodyPr/>
        <a:lstStyle/>
        <a:p>
          <a:r>
            <a:rPr lang="en-US" sz="2400" dirty="0">
              <a:solidFill>
                <a:schemeClr val="tx1"/>
              </a:solidFill>
            </a:rPr>
            <a:t>Spiritual</a:t>
          </a:r>
        </a:p>
      </dgm:t>
    </dgm:pt>
    <dgm:pt modelId="{832C8642-D7B5-4949-BF80-8D16A3E93388}" type="parTrans" cxnId="{6C4233BE-1A5D-4F2D-A66A-179DD0142D9E}">
      <dgm:prSet/>
      <dgm:spPr/>
      <dgm:t>
        <a:bodyPr/>
        <a:lstStyle/>
        <a:p>
          <a:endParaRPr lang="en-US"/>
        </a:p>
      </dgm:t>
    </dgm:pt>
    <dgm:pt modelId="{2752437C-BD0A-4F91-8940-89620927D382}" type="sibTrans" cxnId="{6C4233BE-1A5D-4F2D-A66A-179DD0142D9E}">
      <dgm:prSet/>
      <dgm:spPr/>
      <dgm:t>
        <a:bodyPr/>
        <a:lstStyle/>
        <a:p>
          <a:endParaRPr lang="en-US"/>
        </a:p>
      </dgm:t>
    </dgm:pt>
    <dgm:pt modelId="{426FB0A7-ACE2-498D-8F5F-3327EB61F706}">
      <dgm:prSet phldrT="[Text]"/>
      <dgm:spPr/>
      <dgm:t>
        <a:bodyPr/>
        <a:lstStyle/>
        <a:p>
          <a:endParaRPr lang="en-US" dirty="0"/>
        </a:p>
      </dgm:t>
    </dgm:pt>
    <dgm:pt modelId="{17074753-4234-46D2-AF95-1FED97A8A196}" type="parTrans" cxnId="{157AB4BB-CCE7-4AF7-ABA5-15EC58E28E99}">
      <dgm:prSet/>
      <dgm:spPr/>
      <dgm:t>
        <a:bodyPr/>
        <a:lstStyle/>
        <a:p>
          <a:endParaRPr lang="en-US"/>
        </a:p>
      </dgm:t>
    </dgm:pt>
    <dgm:pt modelId="{2472C03F-3A92-496D-8F17-C15BCE3DADE8}" type="sibTrans" cxnId="{157AB4BB-CCE7-4AF7-ABA5-15EC58E28E99}">
      <dgm:prSet/>
      <dgm:spPr/>
      <dgm:t>
        <a:bodyPr/>
        <a:lstStyle/>
        <a:p>
          <a:endParaRPr lang="en-US"/>
        </a:p>
      </dgm:t>
    </dgm:pt>
    <dgm:pt modelId="{5D0B1BA5-506D-4B13-8468-B1F34D853E54}">
      <dgm:prSet phldrT="[Text]" phldr="1"/>
      <dgm:spPr/>
      <dgm:t>
        <a:bodyPr/>
        <a:lstStyle/>
        <a:p>
          <a:endParaRPr lang="en-US" dirty="0"/>
        </a:p>
      </dgm:t>
    </dgm:pt>
    <dgm:pt modelId="{EC59CFE4-C41C-4A8B-AB05-82AA75B249C1}" type="parTrans" cxnId="{7B569288-9C9D-4826-8E66-85A004EE6AE7}">
      <dgm:prSet/>
      <dgm:spPr/>
      <dgm:t>
        <a:bodyPr/>
        <a:lstStyle/>
        <a:p>
          <a:endParaRPr lang="en-US"/>
        </a:p>
      </dgm:t>
    </dgm:pt>
    <dgm:pt modelId="{DA191650-4225-4074-B24D-E16FF29E7E43}" type="sibTrans" cxnId="{7B569288-9C9D-4826-8E66-85A004EE6AE7}">
      <dgm:prSet/>
      <dgm:spPr/>
      <dgm:t>
        <a:bodyPr/>
        <a:lstStyle/>
        <a:p>
          <a:endParaRPr lang="en-US"/>
        </a:p>
      </dgm:t>
    </dgm:pt>
    <dgm:pt modelId="{1F600DAF-C335-47C8-9038-6E854A54E69C}">
      <dgm:prSet phldrT="[Text]"/>
      <dgm:spPr/>
      <dgm:t>
        <a:bodyPr/>
        <a:lstStyle/>
        <a:p>
          <a:endParaRPr lang="en-US" dirty="0"/>
        </a:p>
      </dgm:t>
    </dgm:pt>
    <dgm:pt modelId="{D08439AA-5E6E-4C5E-8B1F-A91B8C7D3731}" type="parTrans" cxnId="{0E1D7198-B3F3-42F5-9A69-66A38F66BED5}">
      <dgm:prSet/>
      <dgm:spPr/>
      <dgm:t>
        <a:bodyPr/>
        <a:lstStyle/>
        <a:p>
          <a:endParaRPr lang="en-US"/>
        </a:p>
      </dgm:t>
    </dgm:pt>
    <dgm:pt modelId="{30F456C1-032A-46C7-8047-B1332D346360}" type="sibTrans" cxnId="{0E1D7198-B3F3-42F5-9A69-66A38F66BED5}">
      <dgm:prSet/>
      <dgm:spPr/>
      <dgm:t>
        <a:bodyPr/>
        <a:lstStyle/>
        <a:p>
          <a:endParaRPr lang="en-US"/>
        </a:p>
      </dgm:t>
    </dgm:pt>
    <dgm:pt modelId="{03807F3D-D0F2-4368-82A0-C08F1BC008C1}">
      <dgm:prSet phldrT="[Text]" phldr="1"/>
      <dgm:spPr/>
      <dgm:t>
        <a:bodyPr/>
        <a:lstStyle/>
        <a:p>
          <a:endParaRPr lang="en-US" dirty="0"/>
        </a:p>
      </dgm:t>
    </dgm:pt>
    <dgm:pt modelId="{5BE1A600-C546-46F2-8D76-21D83D57AEC4}" type="parTrans" cxnId="{C1890613-E8D2-4F18-A920-8132644309F4}">
      <dgm:prSet/>
      <dgm:spPr/>
      <dgm:t>
        <a:bodyPr/>
        <a:lstStyle/>
        <a:p>
          <a:endParaRPr lang="en-US"/>
        </a:p>
      </dgm:t>
    </dgm:pt>
    <dgm:pt modelId="{FF5EC6C5-4D07-47CD-9FFD-BED6D7AE50BC}" type="sibTrans" cxnId="{C1890613-E8D2-4F18-A920-8132644309F4}">
      <dgm:prSet/>
      <dgm:spPr/>
      <dgm:t>
        <a:bodyPr/>
        <a:lstStyle/>
        <a:p>
          <a:endParaRPr lang="en-US"/>
        </a:p>
      </dgm:t>
    </dgm:pt>
    <dgm:pt modelId="{2B1F24CB-295C-45BD-97E6-E193919D4C91}">
      <dgm:prSet phldrT="[Text]" custT="1"/>
      <dgm:spPr/>
      <dgm:t>
        <a:bodyPr/>
        <a:lstStyle/>
        <a:p>
          <a:r>
            <a:rPr lang="en-US" sz="2000" b="0" dirty="0">
              <a:solidFill>
                <a:schemeClr val="tx1"/>
              </a:solidFill>
            </a:rPr>
            <a:t>Psychological</a:t>
          </a:r>
        </a:p>
      </dgm:t>
    </dgm:pt>
    <dgm:pt modelId="{8E614E77-6895-4E6C-8891-25B0DCFF7476}" type="parTrans" cxnId="{C7C357EE-AF31-4F9F-BA71-DE8777E84FCF}">
      <dgm:prSet/>
      <dgm:spPr/>
      <dgm:t>
        <a:bodyPr/>
        <a:lstStyle/>
        <a:p>
          <a:endParaRPr lang="en-US"/>
        </a:p>
      </dgm:t>
    </dgm:pt>
    <dgm:pt modelId="{85B96453-E0EF-4B54-A07D-6239E0F352F8}" type="sibTrans" cxnId="{C7C357EE-AF31-4F9F-BA71-DE8777E84FCF}">
      <dgm:prSet/>
      <dgm:spPr/>
      <dgm:t>
        <a:bodyPr/>
        <a:lstStyle/>
        <a:p>
          <a:endParaRPr lang="en-US"/>
        </a:p>
      </dgm:t>
    </dgm:pt>
    <dgm:pt modelId="{266D09F5-1D57-4EF6-A133-D1DC48FCDDE6}">
      <dgm:prSet phldrT="[Text]" custT="1"/>
      <dgm:spPr/>
      <dgm:t>
        <a:bodyPr/>
        <a:lstStyle/>
        <a:p>
          <a:r>
            <a:rPr lang="en-US" sz="2400" dirty="0">
              <a:solidFill>
                <a:schemeClr val="tx1"/>
              </a:solidFill>
            </a:rPr>
            <a:t>Biological</a:t>
          </a:r>
        </a:p>
      </dgm:t>
    </dgm:pt>
    <dgm:pt modelId="{FD93EB8E-7050-4979-90E3-33B0E3A3CAB5}" type="parTrans" cxnId="{FAE4E823-898E-45F7-9820-B83C21BDBD4D}">
      <dgm:prSet/>
      <dgm:spPr/>
      <dgm:t>
        <a:bodyPr/>
        <a:lstStyle/>
        <a:p>
          <a:endParaRPr lang="en-US"/>
        </a:p>
      </dgm:t>
    </dgm:pt>
    <dgm:pt modelId="{1A26957E-7EC2-46F5-8E82-76B5ED678FF1}" type="sibTrans" cxnId="{FAE4E823-898E-45F7-9820-B83C21BDBD4D}">
      <dgm:prSet/>
      <dgm:spPr/>
      <dgm:t>
        <a:bodyPr/>
        <a:lstStyle/>
        <a:p>
          <a:endParaRPr lang="en-US"/>
        </a:p>
      </dgm:t>
    </dgm:pt>
    <dgm:pt modelId="{1EE4682F-08C3-4B74-BB79-913FF562F95A}">
      <dgm:prSet phldrT="[Text]" custT="1"/>
      <dgm:spPr>
        <a:solidFill>
          <a:schemeClr val="accent2">
            <a:lumMod val="40000"/>
            <a:lumOff val="60000"/>
          </a:schemeClr>
        </a:solidFill>
      </dgm:spPr>
      <dgm:t>
        <a:bodyPr/>
        <a:lstStyle/>
        <a:p>
          <a:r>
            <a:rPr lang="en-US" sz="2400" dirty="0">
              <a:solidFill>
                <a:schemeClr val="tx1"/>
              </a:solidFill>
            </a:rPr>
            <a:t>Social</a:t>
          </a:r>
        </a:p>
      </dgm:t>
    </dgm:pt>
    <dgm:pt modelId="{755F71FD-A56E-4F51-BD0A-48528ACF39D6}" type="parTrans" cxnId="{375FD5C8-F647-46FB-A512-B3DED03773A6}">
      <dgm:prSet/>
      <dgm:spPr/>
      <dgm:t>
        <a:bodyPr/>
        <a:lstStyle/>
        <a:p>
          <a:endParaRPr lang="en-US"/>
        </a:p>
      </dgm:t>
    </dgm:pt>
    <dgm:pt modelId="{7F77B3D6-7775-4A7F-A865-4037931FC7D6}" type="sibTrans" cxnId="{375FD5C8-F647-46FB-A512-B3DED03773A6}">
      <dgm:prSet/>
      <dgm:spPr/>
      <dgm:t>
        <a:bodyPr/>
        <a:lstStyle/>
        <a:p>
          <a:endParaRPr lang="en-US"/>
        </a:p>
      </dgm:t>
    </dgm:pt>
    <dgm:pt modelId="{1F133AF4-8604-4460-B069-5141F14B35AE}">
      <dgm:prSet phldrT="[Text]"/>
      <dgm:spPr/>
      <dgm:t>
        <a:bodyPr/>
        <a:lstStyle/>
        <a:p>
          <a:endParaRPr lang="en-US" dirty="0"/>
        </a:p>
      </dgm:t>
    </dgm:pt>
    <dgm:pt modelId="{C296B3AE-2D58-44C8-BA61-5FAEE848129D}" type="parTrans" cxnId="{33D19A0A-2C01-4195-8E67-66B87DDA059F}">
      <dgm:prSet/>
      <dgm:spPr/>
      <dgm:t>
        <a:bodyPr/>
        <a:lstStyle/>
        <a:p>
          <a:endParaRPr lang="en-US"/>
        </a:p>
      </dgm:t>
    </dgm:pt>
    <dgm:pt modelId="{C7B90FC5-6A28-4DD2-90C6-D4535BDAF1B9}" type="sibTrans" cxnId="{33D19A0A-2C01-4195-8E67-66B87DDA059F}">
      <dgm:prSet/>
      <dgm:spPr/>
      <dgm:t>
        <a:bodyPr/>
        <a:lstStyle/>
        <a:p>
          <a:endParaRPr lang="en-US"/>
        </a:p>
      </dgm:t>
    </dgm:pt>
    <dgm:pt modelId="{288CDE43-9289-476D-A947-6A74C93AA9C4}" type="pres">
      <dgm:prSet presAssocID="{B8DBE8FB-C016-4B4B-BC12-101AB564A8A7}" presName="Name0" presStyleCnt="0">
        <dgm:presLayoutVars>
          <dgm:chMax val="1"/>
          <dgm:dir/>
          <dgm:animLvl val="ctr"/>
          <dgm:resizeHandles val="exact"/>
        </dgm:presLayoutVars>
      </dgm:prSet>
      <dgm:spPr/>
    </dgm:pt>
    <dgm:pt modelId="{0D4CD15C-5CF6-42B1-849B-97B9E1020F06}" type="pres">
      <dgm:prSet presAssocID="{27DCE42D-78CB-405F-A330-CA250E2D95EA}" presName="centerShape" presStyleLbl="node0" presStyleIdx="0" presStyleCnt="1" custScaleX="224505" custLinFactNeighborX="-2081" custLinFactNeighborY="-433"/>
      <dgm:spPr/>
    </dgm:pt>
    <dgm:pt modelId="{D1157F88-CE9F-40AF-A701-5A931464C70F}" type="pres">
      <dgm:prSet presAssocID="{7CBCA4AD-155C-4A60-A379-94C0C759E16E}" presName="node" presStyleLbl="node1" presStyleIdx="0" presStyleCnt="4" custScaleX="225566" custScaleY="133582">
        <dgm:presLayoutVars>
          <dgm:bulletEnabled val="1"/>
        </dgm:presLayoutVars>
      </dgm:prSet>
      <dgm:spPr/>
    </dgm:pt>
    <dgm:pt modelId="{B44CBFC3-3F35-4146-931C-94620076959F}" type="pres">
      <dgm:prSet presAssocID="{7CBCA4AD-155C-4A60-A379-94C0C759E16E}" presName="dummy" presStyleCnt="0"/>
      <dgm:spPr/>
    </dgm:pt>
    <dgm:pt modelId="{64865951-B777-4A35-BB46-0F4F9FDA7FA4}" type="pres">
      <dgm:prSet presAssocID="{2752437C-BD0A-4F91-8940-89620927D382}" presName="sibTrans" presStyleLbl="sibTrans2D1" presStyleIdx="0" presStyleCnt="4" custScaleX="149832" custLinFactNeighborX="2723" custLinFactNeighborY="8736"/>
      <dgm:spPr/>
    </dgm:pt>
    <dgm:pt modelId="{DA2819BB-3A08-44E6-95EF-3D082BF1B912}" type="pres">
      <dgm:prSet presAssocID="{2B1F24CB-295C-45BD-97E6-E193919D4C91}" presName="node" presStyleLbl="node1" presStyleIdx="1" presStyleCnt="4" custScaleX="270630" custScaleY="128127" custRadScaleRad="188070" custRadScaleInc="4351">
        <dgm:presLayoutVars>
          <dgm:bulletEnabled val="1"/>
        </dgm:presLayoutVars>
      </dgm:prSet>
      <dgm:spPr/>
    </dgm:pt>
    <dgm:pt modelId="{5E89BDED-846C-48D8-A139-A143095B5BE6}" type="pres">
      <dgm:prSet presAssocID="{2B1F24CB-295C-45BD-97E6-E193919D4C91}" presName="dummy" presStyleCnt="0"/>
      <dgm:spPr/>
    </dgm:pt>
    <dgm:pt modelId="{6C66F27C-331A-4D5D-B8B5-C08E28DDE2F6}" type="pres">
      <dgm:prSet presAssocID="{85B96453-E0EF-4B54-A07D-6239E0F352F8}" presName="sibTrans" presStyleLbl="sibTrans2D1" presStyleIdx="1" presStyleCnt="4" custScaleX="152603" custScaleY="80847" custLinFactNeighborX="2263" custLinFactNeighborY="1878"/>
      <dgm:spPr/>
    </dgm:pt>
    <dgm:pt modelId="{1D62FCC6-4DB1-4882-8710-4A02BE14813E}" type="pres">
      <dgm:prSet presAssocID="{266D09F5-1D57-4EF6-A133-D1DC48FCDDE6}" presName="node" presStyleLbl="node1" presStyleIdx="2" presStyleCnt="4" custScaleX="243396" custScaleY="144795">
        <dgm:presLayoutVars>
          <dgm:bulletEnabled val="1"/>
        </dgm:presLayoutVars>
      </dgm:prSet>
      <dgm:spPr/>
    </dgm:pt>
    <dgm:pt modelId="{99A69473-C22E-47E8-B887-0FE655406DDA}" type="pres">
      <dgm:prSet presAssocID="{266D09F5-1D57-4EF6-A133-D1DC48FCDDE6}" presName="dummy" presStyleCnt="0"/>
      <dgm:spPr/>
    </dgm:pt>
    <dgm:pt modelId="{83D0C8A4-0598-4000-9007-047EFA418993}" type="pres">
      <dgm:prSet presAssocID="{1A26957E-7EC2-46F5-8E82-76B5ED678FF1}" presName="sibTrans" presStyleLbl="sibTrans2D1" presStyleIdx="2" presStyleCnt="4" custScaleX="157290" custLinFactNeighborX="-597" custLinFactNeighborY="-4197"/>
      <dgm:spPr/>
    </dgm:pt>
    <dgm:pt modelId="{DFEF3811-52D0-4ED1-B5B9-475B83C4FEB2}" type="pres">
      <dgm:prSet presAssocID="{1EE4682F-08C3-4B74-BB79-913FF562F95A}" presName="node" presStyleLbl="node1" presStyleIdx="3" presStyleCnt="4" custScaleX="229721" custScaleY="128127" custRadScaleRad="180700" custRadScaleInc="-3795">
        <dgm:presLayoutVars>
          <dgm:bulletEnabled val="1"/>
        </dgm:presLayoutVars>
      </dgm:prSet>
      <dgm:spPr/>
    </dgm:pt>
    <dgm:pt modelId="{6B78AE6B-1F16-4B44-B71B-E6E269BF8661}" type="pres">
      <dgm:prSet presAssocID="{1EE4682F-08C3-4B74-BB79-913FF562F95A}" presName="dummy" presStyleCnt="0"/>
      <dgm:spPr/>
    </dgm:pt>
    <dgm:pt modelId="{2CE388AB-0704-4535-8936-A9914A6938C7}" type="pres">
      <dgm:prSet presAssocID="{7F77B3D6-7775-4A7F-A865-4037931FC7D6}" presName="sibTrans" presStyleLbl="sibTrans2D1" presStyleIdx="3" presStyleCnt="4" custScaleX="157290" custLinFactNeighborX="697" custLinFactNeighborY="8344"/>
      <dgm:spPr/>
    </dgm:pt>
  </dgm:ptLst>
  <dgm:cxnLst>
    <dgm:cxn modelId="{33D19A0A-2C01-4195-8E67-66B87DDA059F}" srcId="{B8DBE8FB-C016-4B4B-BC12-101AB564A8A7}" destId="{1F133AF4-8604-4460-B069-5141F14B35AE}" srcOrd="1" destOrd="0" parTransId="{C296B3AE-2D58-44C8-BA61-5FAEE848129D}" sibTransId="{C7B90FC5-6A28-4DD2-90C6-D4535BDAF1B9}"/>
    <dgm:cxn modelId="{C1890613-E8D2-4F18-A920-8132644309F4}" srcId="{1F600DAF-C335-47C8-9038-6E854A54E69C}" destId="{03807F3D-D0F2-4368-82A0-C08F1BC008C1}" srcOrd="0" destOrd="0" parTransId="{5BE1A600-C546-46F2-8D76-21D83D57AEC4}" sibTransId="{FF5EC6C5-4D07-47CD-9FFD-BED6D7AE50BC}"/>
    <dgm:cxn modelId="{2A19B31A-3F25-4F88-BADC-227ED04F70D8}" type="presOf" srcId="{2752437C-BD0A-4F91-8940-89620927D382}" destId="{64865951-B777-4A35-BB46-0F4F9FDA7FA4}" srcOrd="0" destOrd="0" presId="urn:microsoft.com/office/officeart/2005/8/layout/radial6"/>
    <dgm:cxn modelId="{FAE4E823-898E-45F7-9820-B83C21BDBD4D}" srcId="{27DCE42D-78CB-405F-A330-CA250E2D95EA}" destId="{266D09F5-1D57-4EF6-A133-D1DC48FCDDE6}" srcOrd="2" destOrd="0" parTransId="{FD93EB8E-7050-4979-90E3-33B0E3A3CAB5}" sibTransId="{1A26957E-7EC2-46F5-8E82-76B5ED678FF1}"/>
    <dgm:cxn modelId="{DF8FF84D-0A4B-4270-9017-C3B0CA1D650E}" type="presOf" srcId="{7F77B3D6-7775-4A7F-A865-4037931FC7D6}" destId="{2CE388AB-0704-4535-8936-A9914A6938C7}" srcOrd="0" destOrd="0" presId="urn:microsoft.com/office/officeart/2005/8/layout/radial6"/>
    <dgm:cxn modelId="{7B569288-9C9D-4826-8E66-85A004EE6AE7}" srcId="{426FB0A7-ACE2-498D-8F5F-3327EB61F706}" destId="{5D0B1BA5-506D-4B13-8468-B1F34D853E54}" srcOrd="0" destOrd="0" parTransId="{EC59CFE4-C41C-4A8B-AB05-82AA75B249C1}" sibTransId="{DA191650-4225-4074-B24D-E16FF29E7E43}"/>
    <dgm:cxn modelId="{103E5191-636D-4ADB-A143-D9751B72143E}" type="presOf" srcId="{B8DBE8FB-C016-4B4B-BC12-101AB564A8A7}" destId="{288CDE43-9289-476D-A947-6A74C93AA9C4}" srcOrd="0" destOrd="0" presId="urn:microsoft.com/office/officeart/2005/8/layout/radial6"/>
    <dgm:cxn modelId="{0E1D7198-B3F3-42F5-9A69-66A38F66BED5}" srcId="{B8DBE8FB-C016-4B4B-BC12-101AB564A8A7}" destId="{1F600DAF-C335-47C8-9038-6E854A54E69C}" srcOrd="3" destOrd="0" parTransId="{D08439AA-5E6E-4C5E-8B1F-A91B8C7D3731}" sibTransId="{30F456C1-032A-46C7-8047-B1332D346360}"/>
    <dgm:cxn modelId="{D2B3359D-15DA-47D1-A41B-76652255CAC4}" type="presOf" srcId="{1A26957E-7EC2-46F5-8E82-76B5ED678FF1}" destId="{83D0C8A4-0598-4000-9007-047EFA418993}" srcOrd="0" destOrd="0" presId="urn:microsoft.com/office/officeart/2005/8/layout/radial6"/>
    <dgm:cxn modelId="{4DBC4DA3-4414-4043-9C0B-813833E8FB28}" type="presOf" srcId="{85B96453-E0EF-4B54-A07D-6239E0F352F8}" destId="{6C66F27C-331A-4D5D-B8B5-C08E28DDE2F6}" srcOrd="0" destOrd="0" presId="urn:microsoft.com/office/officeart/2005/8/layout/radial6"/>
    <dgm:cxn modelId="{C7B4A8A9-9879-4BF9-85FB-DC59F9F934A2}" type="presOf" srcId="{7CBCA4AD-155C-4A60-A379-94C0C759E16E}" destId="{D1157F88-CE9F-40AF-A701-5A931464C70F}" srcOrd="0" destOrd="0" presId="urn:microsoft.com/office/officeart/2005/8/layout/radial6"/>
    <dgm:cxn modelId="{300F1BAD-1287-444B-9626-3486B8EBE075}" type="presOf" srcId="{266D09F5-1D57-4EF6-A133-D1DC48FCDDE6}" destId="{1D62FCC6-4DB1-4882-8710-4A02BE14813E}" srcOrd="0" destOrd="0" presId="urn:microsoft.com/office/officeart/2005/8/layout/radial6"/>
    <dgm:cxn modelId="{157AB4BB-CCE7-4AF7-ABA5-15EC58E28E99}" srcId="{B8DBE8FB-C016-4B4B-BC12-101AB564A8A7}" destId="{426FB0A7-ACE2-498D-8F5F-3327EB61F706}" srcOrd="2" destOrd="0" parTransId="{17074753-4234-46D2-AF95-1FED97A8A196}" sibTransId="{2472C03F-3A92-496D-8F17-C15BCE3DADE8}"/>
    <dgm:cxn modelId="{6C4233BE-1A5D-4F2D-A66A-179DD0142D9E}" srcId="{27DCE42D-78CB-405F-A330-CA250E2D95EA}" destId="{7CBCA4AD-155C-4A60-A379-94C0C759E16E}" srcOrd="0" destOrd="0" parTransId="{832C8642-D7B5-4949-BF80-8D16A3E93388}" sibTransId="{2752437C-BD0A-4F91-8940-89620927D382}"/>
    <dgm:cxn modelId="{D13E53C1-22A0-40EA-B7A6-64E1F8C29FE9}" type="presOf" srcId="{1EE4682F-08C3-4B74-BB79-913FF562F95A}" destId="{DFEF3811-52D0-4ED1-B5B9-475B83C4FEB2}" srcOrd="0" destOrd="0" presId="urn:microsoft.com/office/officeart/2005/8/layout/radial6"/>
    <dgm:cxn modelId="{375FD5C8-F647-46FB-A512-B3DED03773A6}" srcId="{27DCE42D-78CB-405F-A330-CA250E2D95EA}" destId="{1EE4682F-08C3-4B74-BB79-913FF562F95A}" srcOrd="3" destOrd="0" parTransId="{755F71FD-A56E-4F51-BD0A-48528ACF39D6}" sibTransId="{7F77B3D6-7775-4A7F-A865-4037931FC7D6}"/>
    <dgm:cxn modelId="{C410A8D0-BCCC-4BD4-80E5-B2DC9126B14F}" srcId="{B8DBE8FB-C016-4B4B-BC12-101AB564A8A7}" destId="{27DCE42D-78CB-405F-A330-CA250E2D95EA}" srcOrd="0" destOrd="0" parTransId="{259548DE-9262-45D4-B655-98890F12841B}" sibTransId="{8A825F17-598C-4E56-8DAF-CB74A34E6ED9}"/>
    <dgm:cxn modelId="{AC518EE1-D50F-465F-A0F8-605EDFFEA5D2}" type="presOf" srcId="{2B1F24CB-295C-45BD-97E6-E193919D4C91}" destId="{DA2819BB-3A08-44E6-95EF-3D082BF1B912}" srcOrd="0" destOrd="0" presId="urn:microsoft.com/office/officeart/2005/8/layout/radial6"/>
    <dgm:cxn modelId="{94A578E2-E244-4E4D-9752-D04865272638}" type="presOf" srcId="{27DCE42D-78CB-405F-A330-CA250E2D95EA}" destId="{0D4CD15C-5CF6-42B1-849B-97B9E1020F06}" srcOrd="0" destOrd="0" presId="urn:microsoft.com/office/officeart/2005/8/layout/radial6"/>
    <dgm:cxn modelId="{C7C357EE-AF31-4F9F-BA71-DE8777E84FCF}" srcId="{27DCE42D-78CB-405F-A330-CA250E2D95EA}" destId="{2B1F24CB-295C-45BD-97E6-E193919D4C91}" srcOrd="1" destOrd="0" parTransId="{8E614E77-6895-4E6C-8891-25B0DCFF7476}" sibTransId="{85B96453-E0EF-4B54-A07D-6239E0F352F8}"/>
    <dgm:cxn modelId="{8155A5FD-7418-46DD-8431-C17D708058AD}" type="presParOf" srcId="{288CDE43-9289-476D-A947-6A74C93AA9C4}" destId="{0D4CD15C-5CF6-42B1-849B-97B9E1020F06}" srcOrd="0" destOrd="0" presId="urn:microsoft.com/office/officeart/2005/8/layout/radial6"/>
    <dgm:cxn modelId="{50E2EC9F-C935-442A-94BF-3F6AE884878A}" type="presParOf" srcId="{288CDE43-9289-476D-A947-6A74C93AA9C4}" destId="{D1157F88-CE9F-40AF-A701-5A931464C70F}" srcOrd="1" destOrd="0" presId="urn:microsoft.com/office/officeart/2005/8/layout/radial6"/>
    <dgm:cxn modelId="{88351976-D97B-47CC-894A-C1669D0D4D4D}" type="presParOf" srcId="{288CDE43-9289-476D-A947-6A74C93AA9C4}" destId="{B44CBFC3-3F35-4146-931C-94620076959F}" srcOrd="2" destOrd="0" presId="urn:microsoft.com/office/officeart/2005/8/layout/radial6"/>
    <dgm:cxn modelId="{BD11F674-CA07-4414-BCD8-094633B05049}" type="presParOf" srcId="{288CDE43-9289-476D-A947-6A74C93AA9C4}" destId="{64865951-B777-4A35-BB46-0F4F9FDA7FA4}" srcOrd="3" destOrd="0" presId="urn:microsoft.com/office/officeart/2005/8/layout/radial6"/>
    <dgm:cxn modelId="{60E62D03-E1DB-439F-92D6-8F27B66A3891}" type="presParOf" srcId="{288CDE43-9289-476D-A947-6A74C93AA9C4}" destId="{DA2819BB-3A08-44E6-95EF-3D082BF1B912}" srcOrd="4" destOrd="0" presId="urn:microsoft.com/office/officeart/2005/8/layout/radial6"/>
    <dgm:cxn modelId="{EA81C425-25E9-4050-B171-A41440FB9883}" type="presParOf" srcId="{288CDE43-9289-476D-A947-6A74C93AA9C4}" destId="{5E89BDED-846C-48D8-A139-A143095B5BE6}" srcOrd="5" destOrd="0" presId="urn:microsoft.com/office/officeart/2005/8/layout/radial6"/>
    <dgm:cxn modelId="{7C16804D-271D-43D1-BE2C-C7EDDBC104CA}" type="presParOf" srcId="{288CDE43-9289-476D-A947-6A74C93AA9C4}" destId="{6C66F27C-331A-4D5D-B8B5-C08E28DDE2F6}" srcOrd="6" destOrd="0" presId="urn:microsoft.com/office/officeart/2005/8/layout/radial6"/>
    <dgm:cxn modelId="{2FE73CD9-0B17-4340-A29C-5AB95E7CFD79}" type="presParOf" srcId="{288CDE43-9289-476D-A947-6A74C93AA9C4}" destId="{1D62FCC6-4DB1-4882-8710-4A02BE14813E}" srcOrd="7" destOrd="0" presId="urn:microsoft.com/office/officeart/2005/8/layout/radial6"/>
    <dgm:cxn modelId="{D28A2814-86D4-4401-92B1-0455F5CFA3F4}" type="presParOf" srcId="{288CDE43-9289-476D-A947-6A74C93AA9C4}" destId="{99A69473-C22E-47E8-B887-0FE655406DDA}" srcOrd="8" destOrd="0" presId="urn:microsoft.com/office/officeart/2005/8/layout/radial6"/>
    <dgm:cxn modelId="{8A1435C4-8E6D-48FC-A591-EA0DA1EDD035}" type="presParOf" srcId="{288CDE43-9289-476D-A947-6A74C93AA9C4}" destId="{83D0C8A4-0598-4000-9007-047EFA418993}" srcOrd="9" destOrd="0" presId="urn:microsoft.com/office/officeart/2005/8/layout/radial6"/>
    <dgm:cxn modelId="{CAE01A23-4B3E-451C-B84F-6A6566C52F7B}" type="presParOf" srcId="{288CDE43-9289-476D-A947-6A74C93AA9C4}" destId="{DFEF3811-52D0-4ED1-B5B9-475B83C4FEB2}" srcOrd="10" destOrd="0" presId="urn:microsoft.com/office/officeart/2005/8/layout/radial6"/>
    <dgm:cxn modelId="{66618DC6-6CD6-4C0A-906D-043335A30400}" type="presParOf" srcId="{288CDE43-9289-476D-A947-6A74C93AA9C4}" destId="{6B78AE6B-1F16-4B44-B71B-E6E269BF8661}" srcOrd="11" destOrd="0" presId="urn:microsoft.com/office/officeart/2005/8/layout/radial6"/>
    <dgm:cxn modelId="{FE1F4258-AFD2-46E7-8C6F-4525136D4B48}" type="presParOf" srcId="{288CDE43-9289-476D-A947-6A74C93AA9C4}" destId="{2CE388AB-0704-4535-8936-A9914A6938C7}"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E2FCB5-0589-45B8-8A7B-FBE17CE3CA38}"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5D40009E-DF51-4D56-B5CD-7B1C0DB714CB}">
      <dgm:prSet phldrT="[Text]"/>
      <dgm:spPr>
        <a:solidFill>
          <a:srgbClr val="FF0000"/>
        </a:solidFill>
      </dgm:spPr>
      <dgm:t>
        <a:bodyPr/>
        <a:lstStyle/>
        <a:p>
          <a:r>
            <a:rPr lang="en-US" dirty="0">
              <a:solidFill>
                <a:schemeClr val="bg1"/>
              </a:solidFill>
            </a:rPr>
            <a:t>782 Contaminated Touch Points</a:t>
          </a:r>
        </a:p>
      </dgm:t>
    </dgm:pt>
    <dgm:pt modelId="{D81ED062-680A-4F74-8DED-B8802D977AD2}" type="parTrans" cxnId="{1124D4E5-F2E4-475A-9BF0-C5BCDD3B42CF}">
      <dgm:prSet/>
      <dgm:spPr/>
      <dgm:t>
        <a:bodyPr/>
        <a:lstStyle/>
        <a:p>
          <a:endParaRPr lang="en-US"/>
        </a:p>
      </dgm:t>
    </dgm:pt>
    <dgm:pt modelId="{58015734-D4E9-42BC-BAF9-D91D5260B46A}" type="sibTrans" cxnId="{1124D4E5-F2E4-475A-9BF0-C5BCDD3B42CF}">
      <dgm:prSet/>
      <dgm:spPr/>
      <dgm:t>
        <a:bodyPr/>
        <a:lstStyle/>
        <a:p>
          <a:endParaRPr lang="en-US"/>
        </a:p>
      </dgm:t>
    </dgm:pt>
    <dgm:pt modelId="{358EAF26-FEB1-43F0-886E-5993433CCB46}">
      <dgm:prSet custT="1"/>
      <dgm:spPr/>
      <dgm:t>
        <a:bodyPr/>
        <a:lstStyle/>
        <a:p>
          <a:r>
            <a:rPr lang="en-US" sz="3200" dirty="0">
              <a:solidFill>
                <a:schemeClr val="bg1"/>
              </a:solidFill>
            </a:rPr>
            <a:t>227 Failed or Misplaced Glove Changes</a:t>
          </a:r>
        </a:p>
      </dgm:t>
    </dgm:pt>
    <dgm:pt modelId="{7501160D-E0B0-4305-B4D4-7E95F4091D9F}" type="parTrans" cxnId="{B0F617A3-19DE-4AF5-9253-A2492428C9C2}">
      <dgm:prSet/>
      <dgm:spPr/>
      <dgm:t>
        <a:bodyPr/>
        <a:lstStyle/>
        <a:p>
          <a:endParaRPr lang="en-US"/>
        </a:p>
      </dgm:t>
    </dgm:pt>
    <dgm:pt modelId="{1A8DA580-78D7-4C94-B59F-3D586FA8B3C8}" type="sibTrans" cxnId="{B0F617A3-19DE-4AF5-9253-A2492428C9C2}">
      <dgm:prSet/>
      <dgm:spPr/>
      <dgm:t>
        <a:bodyPr/>
        <a:lstStyle/>
        <a:p>
          <a:endParaRPr lang="en-US"/>
        </a:p>
      </dgm:t>
    </dgm:pt>
    <dgm:pt modelId="{FD1ACA14-1158-4283-9BEF-61D6A989C339}" type="pres">
      <dgm:prSet presAssocID="{2EE2FCB5-0589-45B8-8A7B-FBE17CE3CA38}" presName="Name0" presStyleCnt="0">
        <dgm:presLayoutVars>
          <dgm:chMax val="7"/>
          <dgm:resizeHandles val="exact"/>
        </dgm:presLayoutVars>
      </dgm:prSet>
      <dgm:spPr/>
    </dgm:pt>
    <dgm:pt modelId="{1F4564C2-10DE-4BCD-A658-33D62A1F437A}" type="pres">
      <dgm:prSet presAssocID="{2EE2FCB5-0589-45B8-8A7B-FBE17CE3CA38}" presName="comp1" presStyleCnt="0"/>
      <dgm:spPr/>
    </dgm:pt>
    <dgm:pt modelId="{B10CB1B3-C589-420D-9C3D-288FDC982DAB}" type="pres">
      <dgm:prSet presAssocID="{2EE2FCB5-0589-45B8-8A7B-FBE17CE3CA38}" presName="circle1" presStyleLbl="node1" presStyleIdx="0" presStyleCnt="2" custScaleX="134286" custLinFactNeighborX="22610" custLinFactNeighborY="-1362"/>
      <dgm:spPr/>
    </dgm:pt>
    <dgm:pt modelId="{D787F017-0308-41CA-898E-6828BBA94B72}" type="pres">
      <dgm:prSet presAssocID="{2EE2FCB5-0589-45B8-8A7B-FBE17CE3CA38}" presName="c1text" presStyleLbl="node1" presStyleIdx="0" presStyleCnt="2">
        <dgm:presLayoutVars>
          <dgm:bulletEnabled val="1"/>
        </dgm:presLayoutVars>
      </dgm:prSet>
      <dgm:spPr/>
    </dgm:pt>
    <dgm:pt modelId="{F30640DE-F3C7-4D42-894A-39BDB0DB7A03}" type="pres">
      <dgm:prSet presAssocID="{2EE2FCB5-0589-45B8-8A7B-FBE17CE3CA38}" presName="comp2" presStyleCnt="0"/>
      <dgm:spPr/>
    </dgm:pt>
    <dgm:pt modelId="{DCF48046-3854-4202-99F1-B9CDE77B57EA}" type="pres">
      <dgm:prSet presAssocID="{2EE2FCB5-0589-45B8-8A7B-FBE17CE3CA38}" presName="circle2" presStyleLbl="node1" presStyleIdx="1" presStyleCnt="2" custScaleX="147077" custScaleY="77500" custLinFactNeighborX="9722" custLinFactNeighborY="8750"/>
      <dgm:spPr/>
    </dgm:pt>
    <dgm:pt modelId="{E38AACFD-CB32-4EA5-82A6-4142737119C7}" type="pres">
      <dgm:prSet presAssocID="{2EE2FCB5-0589-45B8-8A7B-FBE17CE3CA38}" presName="c2text" presStyleLbl="node1" presStyleIdx="1" presStyleCnt="2">
        <dgm:presLayoutVars>
          <dgm:bulletEnabled val="1"/>
        </dgm:presLayoutVars>
      </dgm:prSet>
      <dgm:spPr/>
    </dgm:pt>
  </dgm:ptLst>
  <dgm:cxnLst>
    <dgm:cxn modelId="{B112B207-393F-4116-AD7A-74FF19C1FC1D}" type="presOf" srcId="{5D40009E-DF51-4D56-B5CD-7B1C0DB714CB}" destId="{DCF48046-3854-4202-99F1-B9CDE77B57EA}" srcOrd="0" destOrd="0" presId="urn:microsoft.com/office/officeart/2005/8/layout/venn2"/>
    <dgm:cxn modelId="{5D57C93F-E238-498D-B523-4F6D7BD360E8}" type="presOf" srcId="{2EE2FCB5-0589-45B8-8A7B-FBE17CE3CA38}" destId="{FD1ACA14-1158-4283-9BEF-61D6A989C339}" srcOrd="0" destOrd="0" presId="urn:microsoft.com/office/officeart/2005/8/layout/venn2"/>
    <dgm:cxn modelId="{11B35A9D-B75D-4BFD-B676-C7E4867EFFF4}" type="presOf" srcId="{5D40009E-DF51-4D56-B5CD-7B1C0DB714CB}" destId="{E38AACFD-CB32-4EA5-82A6-4142737119C7}" srcOrd="1" destOrd="0" presId="urn:microsoft.com/office/officeart/2005/8/layout/venn2"/>
    <dgm:cxn modelId="{B0F617A3-19DE-4AF5-9253-A2492428C9C2}" srcId="{2EE2FCB5-0589-45B8-8A7B-FBE17CE3CA38}" destId="{358EAF26-FEB1-43F0-886E-5993433CCB46}" srcOrd="0" destOrd="0" parTransId="{7501160D-E0B0-4305-B4D4-7E95F4091D9F}" sibTransId="{1A8DA580-78D7-4C94-B59F-3D586FA8B3C8}"/>
    <dgm:cxn modelId="{6AE353AE-9D1B-44C0-BF2E-53A70FF9EF0D}" type="presOf" srcId="{358EAF26-FEB1-43F0-886E-5993433CCB46}" destId="{B10CB1B3-C589-420D-9C3D-288FDC982DAB}" srcOrd="0" destOrd="0" presId="urn:microsoft.com/office/officeart/2005/8/layout/venn2"/>
    <dgm:cxn modelId="{F12965B1-2138-4188-908E-96912BF1702E}" type="presOf" srcId="{358EAF26-FEB1-43F0-886E-5993433CCB46}" destId="{D787F017-0308-41CA-898E-6828BBA94B72}" srcOrd="1" destOrd="0" presId="urn:microsoft.com/office/officeart/2005/8/layout/venn2"/>
    <dgm:cxn modelId="{1124D4E5-F2E4-475A-9BF0-C5BCDD3B42CF}" srcId="{2EE2FCB5-0589-45B8-8A7B-FBE17CE3CA38}" destId="{5D40009E-DF51-4D56-B5CD-7B1C0DB714CB}" srcOrd="1" destOrd="0" parTransId="{D81ED062-680A-4F74-8DED-B8802D977AD2}" sibTransId="{58015734-D4E9-42BC-BAF9-D91D5260B46A}"/>
    <dgm:cxn modelId="{4F8C58C2-834A-465F-B89C-3476858DB7ED}" type="presParOf" srcId="{FD1ACA14-1158-4283-9BEF-61D6A989C339}" destId="{1F4564C2-10DE-4BCD-A658-33D62A1F437A}" srcOrd="0" destOrd="0" presId="urn:microsoft.com/office/officeart/2005/8/layout/venn2"/>
    <dgm:cxn modelId="{6C4C3600-7505-4050-A2CE-F5E51552F8DA}" type="presParOf" srcId="{1F4564C2-10DE-4BCD-A658-33D62A1F437A}" destId="{B10CB1B3-C589-420D-9C3D-288FDC982DAB}" srcOrd="0" destOrd="0" presId="urn:microsoft.com/office/officeart/2005/8/layout/venn2"/>
    <dgm:cxn modelId="{85827A6B-27C0-488D-9682-DC167BA2C4FE}" type="presParOf" srcId="{1F4564C2-10DE-4BCD-A658-33D62A1F437A}" destId="{D787F017-0308-41CA-898E-6828BBA94B72}" srcOrd="1" destOrd="0" presId="urn:microsoft.com/office/officeart/2005/8/layout/venn2"/>
    <dgm:cxn modelId="{BAFE8007-D853-43B5-B255-1BE031F00F24}" type="presParOf" srcId="{FD1ACA14-1158-4283-9BEF-61D6A989C339}" destId="{F30640DE-F3C7-4D42-894A-39BDB0DB7A03}" srcOrd="1" destOrd="0" presId="urn:microsoft.com/office/officeart/2005/8/layout/venn2"/>
    <dgm:cxn modelId="{1C27B644-9606-4788-8FCD-F6E8B4476867}" type="presParOf" srcId="{F30640DE-F3C7-4D42-894A-39BDB0DB7A03}" destId="{DCF48046-3854-4202-99F1-B9CDE77B57EA}" srcOrd="0" destOrd="0" presId="urn:microsoft.com/office/officeart/2005/8/layout/venn2"/>
    <dgm:cxn modelId="{5F69C2C3-B086-485D-8654-1DC0C2F4763A}" type="presParOf" srcId="{F30640DE-F3C7-4D42-894A-39BDB0DB7A03}" destId="{E38AACFD-CB32-4EA5-82A6-4142737119C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EAB4D0-C029-473E-867A-3D5226B17AAD}" type="doc">
      <dgm:prSet loTypeId="urn:microsoft.com/office/officeart/2005/8/layout/arrow4" loCatId="relationship" qsTypeId="urn:microsoft.com/office/officeart/2005/8/quickstyle/simple1" qsCatId="simple" csTypeId="urn:microsoft.com/office/officeart/2005/8/colors/accent2_2" csCatId="accent2" phldr="1"/>
      <dgm:spPr/>
      <dgm:t>
        <a:bodyPr/>
        <a:lstStyle/>
        <a:p>
          <a:endParaRPr lang="en-US"/>
        </a:p>
      </dgm:t>
    </dgm:pt>
    <dgm:pt modelId="{BCD3D0C4-6018-46EA-AC7C-A6410D686164}">
      <dgm:prSet phldrT="[Text]"/>
      <dgm:spPr/>
      <dgm:t>
        <a:bodyPr/>
        <a:lstStyle/>
        <a:p>
          <a:r>
            <a:rPr lang="en-US" dirty="0"/>
            <a:t>“</a:t>
          </a:r>
          <a:r>
            <a:rPr lang="en-US" dirty="0">
              <a:latin typeface="Times New Roman" pitchFamily="18" charset="0"/>
              <a:cs typeface="Times New Roman" pitchFamily="18" charset="0"/>
            </a:rPr>
            <a:t>Housekeeping’s Job”</a:t>
          </a:r>
        </a:p>
      </dgm:t>
    </dgm:pt>
    <dgm:pt modelId="{8B07EA2D-5A37-492D-8861-3C4276D7DA0D}" type="parTrans" cxnId="{D7B2F98B-04CC-43EB-9899-6F316F9450E6}">
      <dgm:prSet/>
      <dgm:spPr/>
      <dgm:t>
        <a:bodyPr/>
        <a:lstStyle/>
        <a:p>
          <a:endParaRPr lang="en-US"/>
        </a:p>
      </dgm:t>
    </dgm:pt>
    <dgm:pt modelId="{F67DC2E0-A3C8-463D-9281-D9A79D915265}" type="sibTrans" cxnId="{D7B2F98B-04CC-43EB-9899-6F316F9450E6}">
      <dgm:prSet/>
      <dgm:spPr/>
      <dgm:t>
        <a:bodyPr/>
        <a:lstStyle/>
        <a:p>
          <a:endParaRPr lang="en-US"/>
        </a:p>
      </dgm:t>
    </dgm:pt>
    <dgm:pt modelId="{63206759-E560-4B40-B413-0DE0AE9CEB91}">
      <dgm:prSet phldrT="[Text]"/>
      <dgm:spPr/>
      <dgm:t>
        <a:bodyPr/>
        <a:lstStyle/>
        <a:p>
          <a:r>
            <a:rPr lang="en-US" dirty="0">
              <a:latin typeface="Times New Roman" pitchFamily="18" charset="0"/>
              <a:cs typeface="Times New Roman" pitchFamily="18" charset="0"/>
            </a:rPr>
            <a:t>“Nursing’s Job”</a:t>
          </a:r>
        </a:p>
      </dgm:t>
    </dgm:pt>
    <dgm:pt modelId="{CD6EC9ED-BB61-4A5F-9BA3-5A420969DF78}" type="parTrans" cxnId="{5AF3B8BF-C305-4A80-80C2-3124C863E58F}">
      <dgm:prSet/>
      <dgm:spPr/>
      <dgm:t>
        <a:bodyPr/>
        <a:lstStyle/>
        <a:p>
          <a:endParaRPr lang="en-US"/>
        </a:p>
      </dgm:t>
    </dgm:pt>
    <dgm:pt modelId="{628C3D66-0E93-4D9A-85F1-CA32BF23AF74}" type="sibTrans" cxnId="{5AF3B8BF-C305-4A80-80C2-3124C863E58F}">
      <dgm:prSet/>
      <dgm:spPr/>
      <dgm:t>
        <a:bodyPr/>
        <a:lstStyle/>
        <a:p>
          <a:endParaRPr lang="en-US"/>
        </a:p>
      </dgm:t>
    </dgm:pt>
    <dgm:pt modelId="{7D4DA4D2-83E6-40F1-A127-F24DDFD1C2B6}" type="pres">
      <dgm:prSet presAssocID="{63EAB4D0-C029-473E-867A-3D5226B17AAD}" presName="compositeShape" presStyleCnt="0">
        <dgm:presLayoutVars>
          <dgm:chMax val="2"/>
          <dgm:dir/>
          <dgm:resizeHandles val="exact"/>
        </dgm:presLayoutVars>
      </dgm:prSet>
      <dgm:spPr/>
    </dgm:pt>
    <dgm:pt modelId="{3095A232-0D19-4E21-9FF1-CD8161F2FAE8}" type="pres">
      <dgm:prSet presAssocID="{BCD3D0C4-6018-46EA-AC7C-A6410D686164}" presName="upArrow" presStyleLbl="node1" presStyleIdx="0" presStyleCnt="2"/>
      <dgm:spPr/>
    </dgm:pt>
    <dgm:pt modelId="{DD68CADF-4697-4972-B3C1-EF34977E99CD}" type="pres">
      <dgm:prSet presAssocID="{BCD3D0C4-6018-46EA-AC7C-A6410D686164}" presName="upArrowText" presStyleLbl="revTx" presStyleIdx="0" presStyleCnt="2">
        <dgm:presLayoutVars>
          <dgm:chMax val="0"/>
          <dgm:bulletEnabled val="1"/>
        </dgm:presLayoutVars>
      </dgm:prSet>
      <dgm:spPr/>
    </dgm:pt>
    <dgm:pt modelId="{DB3E1EE0-90B7-459C-A674-96FF872ACD04}" type="pres">
      <dgm:prSet presAssocID="{63206759-E560-4B40-B413-0DE0AE9CEB91}" presName="downArrow" presStyleLbl="node1" presStyleIdx="1" presStyleCnt="2"/>
      <dgm:spPr/>
    </dgm:pt>
    <dgm:pt modelId="{F0477C33-6C60-40C1-AB3B-C88211CB00D2}" type="pres">
      <dgm:prSet presAssocID="{63206759-E560-4B40-B413-0DE0AE9CEB91}" presName="downArrowText" presStyleLbl="revTx" presStyleIdx="1" presStyleCnt="2">
        <dgm:presLayoutVars>
          <dgm:chMax val="0"/>
          <dgm:bulletEnabled val="1"/>
        </dgm:presLayoutVars>
      </dgm:prSet>
      <dgm:spPr/>
    </dgm:pt>
  </dgm:ptLst>
  <dgm:cxnLst>
    <dgm:cxn modelId="{2211F63A-721C-4BFA-8994-DD7C8289F812}" type="presOf" srcId="{BCD3D0C4-6018-46EA-AC7C-A6410D686164}" destId="{DD68CADF-4697-4972-B3C1-EF34977E99CD}" srcOrd="0" destOrd="0" presId="urn:microsoft.com/office/officeart/2005/8/layout/arrow4"/>
    <dgm:cxn modelId="{D7B2F98B-04CC-43EB-9899-6F316F9450E6}" srcId="{63EAB4D0-C029-473E-867A-3D5226B17AAD}" destId="{BCD3D0C4-6018-46EA-AC7C-A6410D686164}" srcOrd="0" destOrd="0" parTransId="{8B07EA2D-5A37-492D-8861-3C4276D7DA0D}" sibTransId="{F67DC2E0-A3C8-463D-9281-D9A79D915265}"/>
    <dgm:cxn modelId="{5AF3B8BF-C305-4A80-80C2-3124C863E58F}" srcId="{63EAB4D0-C029-473E-867A-3D5226B17AAD}" destId="{63206759-E560-4B40-B413-0DE0AE9CEB91}" srcOrd="1" destOrd="0" parTransId="{CD6EC9ED-BB61-4A5F-9BA3-5A420969DF78}" sibTransId="{628C3D66-0E93-4D9A-85F1-CA32BF23AF74}"/>
    <dgm:cxn modelId="{891C1CD1-1DD4-40D3-A75B-0A5CB408E1CA}" type="presOf" srcId="{63206759-E560-4B40-B413-0DE0AE9CEB91}" destId="{F0477C33-6C60-40C1-AB3B-C88211CB00D2}" srcOrd="0" destOrd="0" presId="urn:microsoft.com/office/officeart/2005/8/layout/arrow4"/>
    <dgm:cxn modelId="{323107D7-922E-44DE-8EFD-13D0677B49C8}" type="presOf" srcId="{63EAB4D0-C029-473E-867A-3D5226B17AAD}" destId="{7D4DA4D2-83E6-40F1-A127-F24DDFD1C2B6}" srcOrd="0" destOrd="0" presId="urn:microsoft.com/office/officeart/2005/8/layout/arrow4"/>
    <dgm:cxn modelId="{5A2E73F5-1FBC-4680-B7E0-C3F99AAB28DC}" type="presParOf" srcId="{7D4DA4D2-83E6-40F1-A127-F24DDFD1C2B6}" destId="{3095A232-0D19-4E21-9FF1-CD8161F2FAE8}" srcOrd="0" destOrd="0" presId="urn:microsoft.com/office/officeart/2005/8/layout/arrow4"/>
    <dgm:cxn modelId="{8DFCB720-5414-4065-AB8B-1776DBBBCEE1}" type="presParOf" srcId="{7D4DA4D2-83E6-40F1-A127-F24DDFD1C2B6}" destId="{DD68CADF-4697-4972-B3C1-EF34977E99CD}" srcOrd="1" destOrd="0" presId="urn:microsoft.com/office/officeart/2005/8/layout/arrow4"/>
    <dgm:cxn modelId="{B355DD8B-4E68-4201-AC9D-01B05C423609}" type="presParOf" srcId="{7D4DA4D2-83E6-40F1-A127-F24DDFD1C2B6}" destId="{DB3E1EE0-90B7-459C-A674-96FF872ACD04}" srcOrd="2" destOrd="0" presId="urn:microsoft.com/office/officeart/2005/8/layout/arrow4"/>
    <dgm:cxn modelId="{B82D775B-1F5B-4E7B-9196-9C68B8684CFD}" type="presParOf" srcId="{7D4DA4D2-83E6-40F1-A127-F24DDFD1C2B6}" destId="{F0477C33-6C60-40C1-AB3B-C88211CB00D2}"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027F05-1322-4797-A781-B1F35C40DEFB}" type="doc">
      <dgm:prSet loTypeId="urn:microsoft.com/office/officeart/2005/8/layout/venn1" loCatId="relationship" qsTypeId="urn:microsoft.com/office/officeart/2005/8/quickstyle/3d1" qsCatId="3D" csTypeId="urn:microsoft.com/office/officeart/2005/8/colors/colorful4" csCatId="colorful" phldr="1"/>
      <dgm:spPr/>
    </dgm:pt>
    <dgm:pt modelId="{B1D93AB2-4BCF-4462-8435-BE6E7832974D}">
      <dgm:prSet phldrT="[Text]"/>
      <dgm:spPr/>
      <dgm:t>
        <a:bodyPr/>
        <a:lstStyle/>
        <a:p>
          <a:r>
            <a:rPr lang="en-US" dirty="0"/>
            <a:t>Public Health</a:t>
          </a:r>
        </a:p>
      </dgm:t>
    </dgm:pt>
    <dgm:pt modelId="{537AE191-12E8-4C13-83B8-D3EE78AE2D80}" type="parTrans" cxnId="{7DF58239-7BCB-4421-83B0-2AFC11F7D52B}">
      <dgm:prSet/>
      <dgm:spPr/>
      <dgm:t>
        <a:bodyPr/>
        <a:lstStyle/>
        <a:p>
          <a:endParaRPr lang="en-US"/>
        </a:p>
      </dgm:t>
    </dgm:pt>
    <dgm:pt modelId="{1BFB6459-0A54-49FC-BA6B-D9F9CBDFC757}" type="sibTrans" cxnId="{7DF58239-7BCB-4421-83B0-2AFC11F7D52B}">
      <dgm:prSet/>
      <dgm:spPr/>
      <dgm:t>
        <a:bodyPr/>
        <a:lstStyle/>
        <a:p>
          <a:endParaRPr lang="en-US"/>
        </a:p>
      </dgm:t>
    </dgm:pt>
    <dgm:pt modelId="{6C44D1D1-8B86-46AD-889C-8F922B477DDA}">
      <dgm:prSet phldrT="[Text]"/>
      <dgm:spPr/>
      <dgm:t>
        <a:bodyPr/>
        <a:lstStyle/>
        <a:p>
          <a:r>
            <a:rPr lang="en-US" dirty="0"/>
            <a:t>Long Term Care</a:t>
          </a:r>
        </a:p>
      </dgm:t>
    </dgm:pt>
    <dgm:pt modelId="{DC975755-42A2-4DD6-B080-D0CBB93C8802}" type="parTrans" cxnId="{12F0E01A-9E26-40FE-938C-B9111E739DC7}">
      <dgm:prSet/>
      <dgm:spPr/>
      <dgm:t>
        <a:bodyPr/>
        <a:lstStyle/>
        <a:p>
          <a:endParaRPr lang="en-US"/>
        </a:p>
      </dgm:t>
    </dgm:pt>
    <dgm:pt modelId="{50A17E42-0D26-4550-A873-3C59317F0620}" type="sibTrans" cxnId="{12F0E01A-9E26-40FE-938C-B9111E739DC7}">
      <dgm:prSet/>
      <dgm:spPr/>
      <dgm:t>
        <a:bodyPr/>
        <a:lstStyle/>
        <a:p>
          <a:endParaRPr lang="en-US"/>
        </a:p>
      </dgm:t>
    </dgm:pt>
    <dgm:pt modelId="{58B396E9-508C-4C57-B612-08B501D286E1}">
      <dgm:prSet phldrT="[Text]"/>
      <dgm:spPr/>
      <dgm:t>
        <a:bodyPr/>
        <a:lstStyle/>
        <a:p>
          <a:r>
            <a:rPr lang="en-US" dirty="0"/>
            <a:t>Acute Care</a:t>
          </a:r>
        </a:p>
      </dgm:t>
    </dgm:pt>
    <dgm:pt modelId="{A8F9A14C-7879-489E-A3E2-2CE4AAA3BF00}" type="parTrans" cxnId="{286963A8-7894-4052-B983-500E24BCE0A2}">
      <dgm:prSet/>
      <dgm:spPr/>
      <dgm:t>
        <a:bodyPr/>
        <a:lstStyle/>
        <a:p>
          <a:endParaRPr lang="en-US"/>
        </a:p>
      </dgm:t>
    </dgm:pt>
    <dgm:pt modelId="{4B7A6184-03DA-4692-BC8D-F77FDE5074DC}" type="sibTrans" cxnId="{286963A8-7894-4052-B983-500E24BCE0A2}">
      <dgm:prSet/>
      <dgm:spPr/>
      <dgm:t>
        <a:bodyPr/>
        <a:lstStyle/>
        <a:p>
          <a:endParaRPr lang="en-US"/>
        </a:p>
      </dgm:t>
    </dgm:pt>
    <dgm:pt modelId="{2BD63ECF-2ECA-450D-9664-56DE56857AD7}" type="pres">
      <dgm:prSet presAssocID="{DC027F05-1322-4797-A781-B1F35C40DEFB}" presName="compositeShape" presStyleCnt="0">
        <dgm:presLayoutVars>
          <dgm:chMax val="7"/>
          <dgm:dir/>
          <dgm:resizeHandles val="exact"/>
        </dgm:presLayoutVars>
      </dgm:prSet>
      <dgm:spPr/>
    </dgm:pt>
    <dgm:pt modelId="{FC67346E-D5CA-4075-9CE7-B5E2D8B25582}" type="pres">
      <dgm:prSet presAssocID="{B1D93AB2-4BCF-4462-8435-BE6E7832974D}" presName="circ1" presStyleLbl="vennNode1" presStyleIdx="0" presStyleCnt="3"/>
      <dgm:spPr/>
    </dgm:pt>
    <dgm:pt modelId="{25A2817B-81E3-404F-973C-DD97EDD43062}" type="pres">
      <dgm:prSet presAssocID="{B1D93AB2-4BCF-4462-8435-BE6E7832974D}" presName="circ1Tx" presStyleLbl="revTx" presStyleIdx="0" presStyleCnt="0">
        <dgm:presLayoutVars>
          <dgm:chMax val="0"/>
          <dgm:chPref val="0"/>
          <dgm:bulletEnabled val="1"/>
        </dgm:presLayoutVars>
      </dgm:prSet>
      <dgm:spPr/>
    </dgm:pt>
    <dgm:pt modelId="{EA797BA8-D5B5-43D0-8752-334F1C835CB4}" type="pres">
      <dgm:prSet presAssocID="{6C44D1D1-8B86-46AD-889C-8F922B477DDA}" presName="circ2" presStyleLbl="vennNode1" presStyleIdx="1" presStyleCnt="3"/>
      <dgm:spPr/>
    </dgm:pt>
    <dgm:pt modelId="{32C79516-D7A0-44A7-A074-8CC732B88FC3}" type="pres">
      <dgm:prSet presAssocID="{6C44D1D1-8B86-46AD-889C-8F922B477DDA}" presName="circ2Tx" presStyleLbl="revTx" presStyleIdx="0" presStyleCnt="0">
        <dgm:presLayoutVars>
          <dgm:chMax val="0"/>
          <dgm:chPref val="0"/>
          <dgm:bulletEnabled val="1"/>
        </dgm:presLayoutVars>
      </dgm:prSet>
      <dgm:spPr/>
    </dgm:pt>
    <dgm:pt modelId="{204D0344-B843-4CD1-AF8A-FFA5693177BD}" type="pres">
      <dgm:prSet presAssocID="{58B396E9-508C-4C57-B612-08B501D286E1}" presName="circ3" presStyleLbl="vennNode1" presStyleIdx="2" presStyleCnt="3"/>
      <dgm:spPr/>
    </dgm:pt>
    <dgm:pt modelId="{321AFBDF-9945-457D-8B08-6D3CEF69D2E0}" type="pres">
      <dgm:prSet presAssocID="{58B396E9-508C-4C57-B612-08B501D286E1}" presName="circ3Tx" presStyleLbl="revTx" presStyleIdx="0" presStyleCnt="0">
        <dgm:presLayoutVars>
          <dgm:chMax val="0"/>
          <dgm:chPref val="0"/>
          <dgm:bulletEnabled val="1"/>
        </dgm:presLayoutVars>
      </dgm:prSet>
      <dgm:spPr/>
    </dgm:pt>
  </dgm:ptLst>
  <dgm:cxnLst>
    <dgm:cxn modelId="{68258A1A-09CC-4B47-844A-DBC461AC9D0B}" type="presOf" srcId="{DC027F05-1322-4797-A781-B1F35C40DEFB}" destId="{2BD63ECF-2ECA-450D-9664-56DE56857AD7}" srcOrd="0" destOrd="0" presId="urn:microsoft.com/office/officeart/2005/8/layout/venn1"/>
    <dgm:cxn modelId="{12F0E01A-9E26-40FE-938C-B9111E739DC7}" srcId="{DC027F05-1322-4797-A781-B1F35C40DEFB}" destId="{6C44D1D1-8B86-46AD-889C-8F922B477DDA}" srcOrd="1" destOrd="0" parTransId="{DC975755-42A2-4DD6-B080-D0CBB93C8802}" sibTransId="{50A17E42-0D26-4550-A873-3C59317F0620}"/>
    <dgm:cxn modelId="{034F1735-4EA4-43E1-9835-D36683D05815}" type="presOf" srcId="{58B396E9-508C-4C57-B612-08B501D286E1}" destId="{204D0344-B843-4CD1-AF8A-FFA5693177BD}" srcOrd="0" destOrd="0" presId="urn:microsoft.com/office/officeart/2005/8/layout/venn1"/>
    <dgm:cxn modelId="{7DF58239-7BCB-4421-83B0-2AFC11F7D52B}" srcId="{DC027F05-1322-4797-A781-B1F35C40DEFB}" destId="{B1D93AB2-4BCF-4462-8435-BE6E7832974D}" srcOrd="0" destOrd="0" parTransId="{537AE191-12E8-4C13-83B8-D3EE78AE2D80}" sibTransId="{1BFB6459-0A54-49FC-BA6B-D9F9CBDFC757}"/>
    <dgm:cxn modelId="{FF38CD9B-6E00-4EEF-A7C7-6369046F7FF0}" type="presOf" srcId="{B1D93AB2-4BCF-4462-8435-BE6E7832974D}" destId="{25A2817B-81E3-404F-973C-DD97EDD43062}" srcOrd="1" destOrd="0" presId="urn:microsoft.com/office/officeart/2005/8/layout/venn1"/>
    <dgm:cxn modelId="{286963A8-7894-4052-B983-500E24BCE0A2}" srcId="{DC027F05-1322-4797-A781-B1F35C40DEFB}" destId="{58B396E9-508C-4C57-B612-08B501D286E1}" srcOrd="2" destOrd="0" parTransId="{A8F9A14C-7879-489E-A3E2-2CE4AAA3BF00}" sibTransId="{4B7A6184-03DA-4692-BC8D-F77FDE5074DC}"/>
    <dgm:cxn modelId="{E921E6E3-3974-47EC-B74F-0FE8104F85E1}" type="presOf" srcId="{58B396E9-508C-4C57-B612-08B501D286E1}" destId="{321AFBDF-9945-457D-8B08-6D3CEF69D2E0}" srcOrd="1" destOrd="0" presId="urn:microsoft.com/office/officeart/2005/8/layout/venn1"/>
    <dgm:cxn modelId="{4B3965EB-A877-4BF9-8687-49425FA303ED}" type="presOf" srcId="{6C44D1D1-8B86-46AD-889C-8F922B477DDA}" destId="{EA797BA8-D5B5-43D0-8752-334F1C835CB4}" srcOrd="0" destOrd="0" presId="urn:microsoft.com/office/officeart/2005/8/layout/venn1"/>
    <dgm:cxn modelId="{A9DC23EC-A2EC-409B-8C40-F9365FE36347}" type="presOf" srcId="{B1D93AB2-4BCF-4462-8435-BE6E7832974D}" destId="{FC67346E-D5CA-4075-9CE7-B5E2D8B25582}" srcOrd="0" destOrd="0" presId="urn:microsoft.com/office/officeart/2005/8/layout/venn1"/>
    <dgm:cxn modelId="{6A454AF9-93FB-497E-A6BC-1CAEDC3E9B54}" type="presOf" srcId="{6C44D1D1-8B86-46AD-889C-8F922B477DDA}" destId="{32C79516-D7A0-44A7-A074-8CC732B88FC3}" srcOrd="1" destOrd="0" presId="urn:microsoft.com/office/officeart/2005/8/layout/venn1"/>
    <dgm:cxn modelId="{8082A24A-ACB2-468B-B4F3-3E80F7117ED1}" type="presParOf" srcId="{2BD63ECF-2ECA-450D-9664-56DE56857AD7}" destId="{FC67346E-D5CA-4075-9CE7-B5E2D8B25582}" srcOrd="0" destOrd="0" presId="urn:microsoft.com/office/officeart/2005/8/layout/venn1"/>
    <dgm:cxn modelId="{9A81C7CD-165A-4C27-9CCC-6C00D6CC0E13}" type="presParOf" srcId="{2BD63ECF-2ECA-450D-9664-56DE56857AD7}" destId="{25A2817B-81E3-404F-973C-DD97EDD43062}" srcOrd="1" destOrd="0" presId="urn:microsoft.com/office/officeart/2005/8/layout/venn1"/>
    <dgm:cxn modelId="{264ABCF2-39B5-4AB3-B1C0-120FE2C6478E}" type="presParOf" srcId="{2BD63ECF-2ECA-450D-9664-56DE56857AD7}" destId="{EA797BA8-D5B5-43D0-8752-334F1C835CB4}" srcOrd="2" destOrd="0" presId="urn:microsoft.com/office/officeart/2005/8/layout/venn1"/>
    <dgm:cxn modelId="{436033A3-B287-4CD6-9FA7-D364C8C57359}" type="presParOf" srcId="{2BD63ECF-2ECA-450D-9664-56DE56857AD7}" destId="{32C79516-D7A0-44A7-A074-8CC732B88FC3}" srcOrd="3" destOrd="0" presId="urn:microsoft.com/office/officeart/2005/8/layout/venn1"/>
    <dgm:cxn modelId="{7237151F-4CB3-44BC-B21F-A9DB963FB494}" type="presParOf" srcId="{2BD63ECF-2ECA-450D-9664-56DE56857AD7}" destId="{204D0344-B843-4CD1-AF8A-FFA5693177BD}" srcOrd="4" destOrd="0" presId="urn:microsoft.com/office/officeart/2005/8/layout/venn1"/>
    <dgm:cxn modelId="{7CE1E5FE-7E3B-420C-98D2-09263068A979}" type="presParOf" srcId="{2BD63ECF-2ECA-450D-9664-56DE56857AD7}" destId="{321AFBDF-9945-457D-8B08-6D3CEF69D2E0}"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D4FD1-D56B-404F-A66B-FCE22327A7C4}">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087BBF-C1B2-42E3-8D46-85D2EB57D3FD}">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FD03DF-BAC1-4F6D-8292-E73E69D76D94}">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Describe the necessary components of an Assisted Living Infection Prevention and Control Program</a:t>
          </a:r>
        </a:p>
      </dsp:txBody>
      <dsp:txXfrm>
        <a:off x="1435590" y="531"/>
        <a:ext cx="9080009" cy="1242935"/>
      </dsp:txXfrm>
    </dsp:sp>
    <dsp:sp modelId="{FEB8936D-586B-4687-8BFA-79182C1F9500}">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2DBEB2-DF42-4E85-A411-87879CBE8C83}">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209F0-7BF1-43C7-93A0-F88E34BA59B6}">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Identify community infection prevention threats as well as public health resources for Assisted Living</a:t>
          </a:r>
        </a:p>
      </dsp:txBody>
      <dsp:txXfrm>
        <a:off x="1435590" y="1554201"/>
        <a:ext cx="9080009" cy="1242935"/>
      </dsp:txXfrm>
    </dsp:sp>
    <dsp:sp modelId="{3F28C423-03C7-4C98-A4B3-36F3A4CD11E9}">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E53915-A714-480C-9B54-68F3478C6BB7}">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3EB98-70B3-48B6-960F-3B9D33746DB0}">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Design and interdisciplinary Infection Prevention and Control program to improved resident safety</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C0414-7627-4DE9-AAB3-49F553D41478}">
      <dsp:nvSpPr>
        <dsp:cNvPr id="0" name=""/>
        <dsp:cNvSpPr/>
      </dsp:nvSpPr>
      <dsp:spPr>
        <a:xfrm>
          <a:off x="8991518" y="3111672"/>
          <a:ext cx="1602194" cy="457913"/>
        </a:xfrm>
        <a:custGeom>
          <a:avLst/>
          <a:gdLst/>
          <a:ahLst/>
          <a:cxnLst/>
          <a:rect l="0" t="0" r="0" b="0"/>
          <a:pathLst>
            <a:path>
              <a:moveTo>
                <a:pt x="0" y="0"/>
              </a:moveTo>
              <a:lnTo>
                <a:pt x="0" y="300116"/>
              </a:lnTo>
              <a:lnTo>
                <a:pt x="1602194" y="300116"/>
              </a:lnTo>
              <a:lnTo>
                <a:pt x="1602194" y="457913"/>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941679-96F9-4DE5-AC79-870D2FFB4391}">
      <dsp:nvSpPr>
        <dsp:cNvPr id="0" name=""/>
        <dsp:cNvSpPr/>
      </dsp:nvSpPr>
      <dsp:spPr>
        <a:xfrm>
          <a:off x="8530931" y="3111672"/>
          <a:ext cx="460586" cy="413371"/>
        </a:xfrm>
        <a:custGeom>
          <a:avLst/>
          <a:gdLst/>
          <a:ahLst/>
          <a:cxnLst/>
          <a:rect l="0" t="0" r="0" b="0"/>
          <a:pathLst>
            <a:path>
              <a:moveTo>
                <a:pt x="460586" y="0"/>
              </a:moveTo>
              <a:lnTo>
                <a:pt x="460586" y="255575"/>
              </a:lnTo>
              <a:lnTo>
                <a:pt x="0" y="255575"/>
              </a:lnTo>
              <a:lnTo>
                <a:pt x="0" y="413371"/>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5DD503-8DD5-491B-A90C-581EC396B8F3}">
      <dsp:nvSpPr>
        <dsp:cNvPr id="0" name=""/>
        <dsp:cNvSpPr/>
      </dsp:nvSpPr>
      <dsp:spPr>
        <a:xfrm>
          <a:off x="6429961" y="3111672"/>
          <a:ext cx="2561556" cy="457913"/>
        </a:xfrm>
        <a:custGeom>
          <a:avLst/>
          <a:gdLst/>
          <a:ahLst/>
          <a:cxnLst/>
          <a:rect l="0" t="0" r="0" b="0"/>
          <a:pathLst>
            <a:path>
              <a:moveTo>
                <a:pt x="2561556" y="0"/>
              </a:moveTo>
              <a:lnTo>
                <a:pt x="2561556" y="300116"/>
              </a:lnTo>
              <a:lnTo>
                <a:pt x="0" y="300116"/>
              </a:lnTo>
              <a:lnTo>
                <a:pt x="0" y="457913"/>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79DB96-784B-45FF-822B-3ED524F5D744}">
      <dsp:nvSpPr>
        <dsp:cNvPr id="0" name=""/>
        <dsp:cNvSpPr/>
      </dsp:nvSpPr>
      <dsp:spPr>
        <a:xfrm>
          <a:off x="5204831" y="1497173"/>
          <a:ext cx="3786686" cy="532870"/>
        </a:xfrm>
        <a:custGeom>
          <a:avLst/>
          <a:gdLst/>
          <a:ahLst/>
          <a:cxnLst/>
          <a:rect l="0" t="0" r="0" b="0"/>
          <a:pathLst>
            <a:path>
              <a:moveTo>
                <a:pt x="0" y="0"/>
              </a:moveTo>
              <a:lnTo>
                <a:pt x="0" y="375073"/>
              </a:lnTo>
              <a:lnTo>
                <a:pt x="3786686" y="375073"/>
              </a:lnTo>
              <a:lnTo>
                <a:pt x="3786686" y="53287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7EDC2-59CA-40E2-A7D8-51DD0419BEE0}">
      <dsp:nvSpPr>
        <dsp:cNvPr id="0" name=""/>
        <dsp:cNvSpPr/>
      </dsp:nvSpPr>
      <dsp:spPr>
        <a:xfrm>
          <a:off x="5204831" y="1497173"/>
          <a:ext cx="1314155" cy="498788"/>
        </a:xfrm>
        <a:custGeom>
          <a:avLst/>
          <a:gdLst/>
          <a:ahLst/>
          <a:cxnLst/>
          <a:rect l="0" t="0" r="0" b="0"/>
          <a:pathLst>
            <a:path>
              <a:moveTo>
                <a:pt x="0" y="0"/>
              </a:moveTo>
              <a:lnTo>
                <a:pt x="0" y="340991"/>
              </a:lnTo>
              <a:lnTo>
                <a:pt x="1314155" y="340991"/>
              </a:lnTo>
              <a:lnTo>
                <a:pt x="1314155" y="498788"/>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CB069E-2D5C-450F-A3DC-3EF53A96FBCA}">
      <dsp:nvSpPr>
        <dsp:cNvPr id="0" name=""/>
        <dsp:cNvSpPr/>
      </dsp:nvSpPr>
      <dsp:spPr>
        <a:xfrm>
          <a:off x="4347199" y="1497173"/>
          <a:ext cx="857631" cy="538765"/>
        </a:xfrm>
        <a:custGeom>
          <a:avLst/>
          <a:gdLst/>
          <a:ahLst/>
          <a:cxnLst/>
          <a:rect l="0" t="0" r="0" b="0"/>
          <a:pathLst>
            <a:path>
              <a:moveTo>
                <a:pt x="857631" y="0"/>
              </a:moveTo>
              <a:lnTo>
                <a:pt x="857631" y="380968"/>
              </a:lnTo>
              <a:lnTo>
                <a:pt x="0" y="380968"/>
              </a:lnTo>
              <a:lnTo>
                <a:pt x="0" y="538765"/>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77B33B-2382-4071-A007-93E927554B4F}">
      <dsp:nvSpPr>
        <dsp:cNvPr id="0" name=""/>
        <dsp:cNvSpPr/>
      </dsp:nvSpPr>
      <dsp:spPr>
        <a:xfrm>
          <a:off x="1831446" y="3082490"/>
          <a:ext cx="667614" cy="445615"/>
        </a:xfrm>
        <a:custGeom>
          <a:avLst/>
          <a:gdLst/>
          <a:ahLst/>
          <a:cxnLst/>
          <a:rect l="0" t="0" r="0" b="0"/>
          <a:pathLst>
            <a:path>
              <a:moveTo>
                <a:pt x="0" y="0"/>
              </a:moveTo>
              <a:lnTo>
                <a:pt x="0" y="287818"/>
              </a:lnTo>
              <a:lnTo>
                <a:pt x="667614" y="287818"/>
              </a:lnTo>
              <a:lnTo>
                <a:pt x="667614" y="445615"/>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0E8486-0F84-4559-B908-E98C6604E110}">
      <dsp:nvSpPr>
        <dsp:cNvPr id="0" name=""/>
        <dsp:cNvSpPr/>
      </dsp:nvSpPr>
      <dsp:spPr>
        <a:xfrm>
          <a:off x="662414" y="3082490"/>
          <a:ext cx="1169031" cy="498669"/>
        </a:xfrm>
        <a:custGeom>
          <a:avLst/>
          <a:gdLst/>
          <a:ahLst/>
          <a:cxnLst/>
          <a:rect l="0" t="0" r="0" b="0"/>
          <a:pathLst>
            <a:path>
              <a:moveTo>
                <a:pt x="1169031" y="0"/>
              </a:moveTo>
              <a:lnTo>
                <a:pt x="1169031" y="340872"/>
              </a:lnTo>
              <a:lnTo>
                <a:pt x="0" y="340872"/>
              </a:lnTo>
              <a:lnTo>
                <a:pt x="0" y="498669"/>
              </a:lnTo>
            </a:path>
          </a:pathLst>
        </a:custGeom>
        <a:no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531982-07CD-46D6-ADBA-514206F48565}">
      <dsp:nvSpPr>
        <dsp:cNvPr id="0" name=""/>
        <dsp:cNvSpPr/>
      </dsp:nvSpPr>
      <dsp:spPr>
        <a:xfrm>
          <a:off x="1831446" y="1497173"/>
          <a:ext cx="3373385" cy="503687"/>
        </a:xfrm>
        <a:custGeom>
          <a:avLst/>
          <a:gdLst/>
          <a:ahLst/>
          <a:cxnLst/>
          <a:rect l="0" t="0" r="0" b="0"/>
          <a:pathLst>
            <a:path>
              <a:moveTo>
                <a:pt x="3373385" y="0"/>
              </a:moveTo>
              <a:lnTo>
                <a:pt x="3373385" y="345891"/>
              </a:lnTo>
              <a:lnTo>
                <a:pt x="0" y="345891"/>
              </a:lnTo>
              <a:lnTo>
                <a:pt x="0" y="503687"/>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454218-8D2D-41F0-AF00-A88803716383}">
      <dsp:nvSpPr>
        <dsp:cNvPr id="0" name=""/>
        <dsp:cNvSpPr/>
      </dsp:nvSpPr>
      <dsp:spPr>
        <a:xfrm>
          <a:off x="4353154" y="415544"/>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927908-7929-4145-BC1C-4A895D142FAB}">
      <dsp:nvSpPr>
        <dsp:cNvPr id="0" name=""/>
        <dsp:cNvSpPr/>
      </dsp:nvSpPr>
      <dsp:spPr>
        <a:xfrm>
          <a:off x="4542416" y="595342"/>
          <a:ext cx="1703352" cy="1081629"/>
        </a:xfrm>
        <a:prstGeom prst="roundRect">
          <a:avLst>
            <a:gd name="adj" fmla="val 10000"/>
          </a:avLst>
        </a:prstGeom>
        <a:solidFill>
          <a:schemeClr val="accent1">
            <a:lumMod val="40000"/>
            <a:lumOff val="6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Long Term-Care</a:t>
          </a:r>
        </a:p>
      </dsp:txBody>
      <dsp:txXfrm>
        <a:off x="4574096" y="627022"/>
        <a:ext cx="1639992" cy="1018269"/>
      </dsp:txXfrm>
    </dsp:sp>
    <dsp:sp modelId="{A9D6675E-BB1C-4E85-88DA-DB3BF747E043}">
      <dsp:nvSpPr>
        <dsp:cNvPr id="0" name=""/>
        <dsp:cNvSpPr/>
      </dsp:nvSpPr>
      <dsp:spPr>
        <a:xfrm>
          <a:off x="979769" y="2000861"/>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260109-6A61-482F-A1C6-1AB3134CD71F}">
      <dsp:nvSpPr>
        <dsp:cNvPr id="0" name=""/>
        <dsp:cNvSpPr/>
      </dsp:nvSpPr>
      <dsp:spPr>
        <a:xfrm>
          <a:off x="1169031" y="2180659"/>
          <a:ext cx="1703352" cy="1081629"/>
        </a:xfrm>
        <a:prstGeom prst="roundRect">
          <a:avLst>
            <a:gd name="adj" fmla="val 10000"/>
          </a:avLst>
        </a:prstGeom>
        <a:solidFill>
          <a:schemeClr val="accent6">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Assisted </a:t>
          </a:r>
          <a:r>
            <a:rPr lang="en-US" sz="2200" b="1" kern="1200" dirty="0" err="1"/>
            <a:t>Living</a:t>
          </a:r>
          <a:r>
            <a:rPr lang="en-US" sz="2200" b="1" kern="1200" baseline="30000" dirty="0" err="1"/>
            <a:t>t</a:t>
          </a:r>
          <a:endParaRPr lang="en-US" sz="2200" b="1" kern="1200" dirty="0"/>
        </a:p>
      </dsp:txBody>
      <dsp:txXfrm>
        <a:off x="1200711" y="2212339"/>
        <a:ext cx="1639992" cy="1018269"/>
      </dsp:txXfrm>
    </dsp:sp>
    <dsp:sp modelId="{9BAE118E-6A4B-4E41-B6EC-3522952BFABB}">
      <dsp:nvSpPr>
        <dsp:cNvPr id="0" name=""/>
        <dsp:cNvSpPr/>
      </dsp:nvSpPr>
      <dsp:spPr>
        <a:xfrm>
          <a:off x="-189261" y="3581159"/>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261A07-5006-4892-9774-DC978245649E}">
      <dsp:nvSpPr>
        <dsp:cNvPr id="0" name=""/>
        <dsp:cNvSpPr/>
      </dsp:nvSpPr>
      <dsp:spPr>
        <a:xfrm>
          <a:off x="0" y="3760957"/>
          <a:ext cx="1703352" cy="1081629"/>
        </a:xfrm>
        <a:prstGeom prst="roundRect">
          <a:avLst>
            <a:gd name="adj" fmla="val 10000"/>
          </a:avLst>
        </a:prstGeom>
        <a:solidFill>
          <a:schemeClr val="accent6">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err="1"/>
            <a:t>Hospice</a:t>
          </a:r>
          <a:r>
            <a:rPr lang="en-US" sz="2200" b="1" kern="1200" baseline="30000" dirty="0" err="1"/>
            <a:t>t</a:t>
          </a:r>
          <a:endParaRPr lang="en-US" sz="2200" b="1" kern="1200" dirty="0"/>
        </a:p>
      </dsp:txBody>
      <dsp:txXfrm>
        <a:off x="31680" y="3792637"/>
        <a:ext cx="1639992" cy="1018269"/>
      </dsp:txXfrm>
    </dsp:sp>
    <dsp:sp modelId="{E077F016-E59E-4A4A-BD3F-B8438305FFDE}">
      <dsp:nvSpPr>
        <dsp:cNvPr id="0" name=""/>
        <dsp:cNvSpPr/>
      </dsp:nvSpPr>
      <dsp:spPr>
        <a:xfrm>
          <a:off x="1647383" y="3528105"/>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02356-AC8A-4595-AAC3-A98FC12853C6}">
      <dsp:nvSpPr>
        <dsp:cNvPr id="0" name=""/>
        <dsp:cNvSpPr/>
      </dsp:nvSpPr>
      <dsp:spPr>
        <a:xfrm>
          <a:off x="1836645" y="3707904"/>
          <a:ext cx="1703352" cy="1081629"/>
        </a:xfrm>
        <a:prstGeom prst="roundRect">
          <a:avLst>
            <a:gd name="adj" fmla="val 10000"/>
          </a:avLst>
        </a:prstGeom>
        <a:solidFill>
          <a:schemeClr val="accent6">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Memory </a:t>
          </a:r>
          <a:r>
            <a:rPr lang="en-US" sz="2200" b="1" kern="1200" dirty="0" err="1"/>
            <a:t>Support</a:t>
          </a:r>
          <a:r>
            <a:rPr lang="en-US" sz="2200" b="1" kern="1200" baseline="30000" dirty="0" err="1"/>
            <a:t>t</a:t>
          </a:r>
          <a:endParaRPr lang="en-US" sz="2200" b="1" kern="1200" dirty="0"/>
        </a:p>
      </dsp:txBody>
      <dsp:txXfrm>
        <a:off x="1868325" y="3739584"/>
        <a:ext cx="1639992" cy="1018269"/>
      </dsp:txXfrm>
    </dsp:sp>
    <dsp:sp modelId="{3CAC3CFA-7C75-4478-A5A0-B4395485CADF}">
      <dsp:nvSpPr>
        <dsp:cNvPr id="0" name=""/>
        <dsp:cNvSpPr/>
      </dsp:nvSpPr>
      <dsp:spPr>
        <a:xfrm>
          <a:off x="3495523" y="2035938"/>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8C48CB-2C3B-4F5E-9356-3946E34517DF}">
      <dsp:nvSpPr>
        <dsp:cNvPr id="0" name=""/>
        <dsp:cNvSpPr/>
      </dsp:nvSpPr>
      <dsp:spPr>
        <a:xfrm>
          <a:off x="3684784" y="2215736"/>
          <a:ext cx="1703352" cy="1081629"/>
        </a:xfrm>
        <a:prstGeom prst="roundRect">
          <a:avLst>
            <a:gd name="adj" fmla="val 10000"/>
          </a:avLst>
        </a:prstGeom>
        <a:solidFill>
          <a:schemeClr val="bg2">
            <a:lumMod val="9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baseline="30000" dirty="0"/>
            <a:t>Pediatric LTC*</a:t>
          </a:r>
        </a:p>
      </dsp:txBody>
      <dsp:txXfrm>
        <a:off x="3716464" y="2247416"/>
        <a:ext cx="1639992" cy="1018269"/>
      </dsp:txXfrm>
    </dsp:sp>
    <dsp:sp modelId="{9D67DD12-83A4-4C55-A510-F0EEAEFCDB7D}">
      <dsp:nvSpPr>
        <dsp:cNvPr id="0" name=""/>
        <dsp:cNvSpPr/>
      </dsp:nvSpPr>
      <dsp:spPr>
        <a:xfrm>
          <a:off x="5483118" y="1995961"/>
          <a:ext cx="2071736"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D9CA39-D50A-45D0-BA2A-0891BB3E2A85}">
      <dsp:nvSpPr>
        <dsp:cNvPr id="0" name=""/>
        <dsp:cNvSpPr/>
      </dsp:nvSpPr>
      <dsp:spPr>
        <a:xfrm>
          <a:off x="5672379" y="2175759"/>
          <a:ext cx="2071736" cy="1081629"/>
        </a:xfrm>
        <a:prstGeom prst="roundRect">
          <a:avLst>
            <a:gd name="adj" fmla="val 10000"/>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 Developmental Disabilities</a:t>
          </a:r>
          <a:r>
            <a:rPr lang="en-US" sz="2000" b="1" kern="1200" baseline="30000" dirty="0"/>
            <a:t>*</a:t>
          </a:r>
          <a:endParaRPr lang="en-US" sz="2000" b="1" kern="1200" dirty="0"/>
        </a:p>
      </dsp:txBody>
      <dsp:txXfrm>
        <a:off x="5704059" y="2207439"/>
        <a:ext cx="2008376" cy="1018269"/>
      </dsp:txXfrm>
    </dsp:sp>
    <dsp:sp modelId="{03E852CE-8EAE-46E2-850D-B78DE52E7383}">
      <dsp:nvSpPr>
        <dsp:cNvPr id="0" name=""/>
        <dsp:cNvSpPr/>
      </dsp:nvSpPr>
      <dsp:spPr>
        <a:xfrm>
          <a:off x="8139841" y="2030043"/>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B45028-8051-465C-A573-DE60050CCE7E}">
      <dsp:nvSpPr>
        <dsp:cNvPr id="0" name=""/>
        <dsp:cNvSpPr/>
      </dsp:nvSpPr>
      <dsp:spPr>
        <a:xfrm>
          <a:off x="8329103" y="2209842"/>
          <a:ext cx="1703352" cy="1081629"/>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Skilled Nursing</a:t>
          </a:r>
          <a:r>
            <a:rPr lang="en-US" sz="2400" b="1" kern="1200" baseline="30000" dirty="0"/>
            <a:t>*</a:t>
          </a:r>
          <a:endParaRPr lang="en-US" sz="2400" b="1" kern="1200" dirty="0"/>
        </a:p>
      </dsp:txBody>
      <dsp:txXfrm>
        <a:off x="8360783" y="2241522"/>
        <a:ext cx="1639992" cy="1018269"/>
      </dsp:txXfrm>
    </dsp:sp>
    <dsp:sp modelId="{63806574-DDD4-4691-8039-4FCF2013600A}">
      <dsp:nvSpPr>
        <dsp:cNvPr id="0" name=""/>
        <dsp:cNvSpPr/>
      </dsp:nvSpPr>
      <dsp:spPr>
        <a:xfrm>
          <a:off x="5578284" y="3569586"/>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A31D2A-D3A4-4CE2-AA35-E93C653C9340}">
      <dsp:nvSpPr>
        <dsp:cNvPr id="0" name=""/>
        <dsp:cNvSpPr/>
      </dsp:nvSpPr>
      <dsp:spPr>
        <a:xfrm>
          <a:off x="5767546" y="3749384"/>
          <a:ext cx="1703352" cy="1081629"/>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Ventilator and Dialysis</a:t>
          </a:r>
          <a:r>
            <a:rPr lang="en-US" sz="2200" b="1" kern="1200" baseline="30000" dirty="0"/>
            <a:t>*</a:t>
          </a:r>
          <a:endParaRPr lang="en-US" sz="2200" b="1" kern="1200" dirty="0"/>
        </a:p>
      </dsp:txBody>
      <dsp:txXfrm>
        <a:off x="5799226" y="3781064"/>
        <a:ext cx="1639992" cy="1018269"/>
      </dsp:txXfrm>
    </dsp:sp>
    <dsp:sp modelId="{A21C1740-81CA-4CDF-9375-41443BAB5E0D}">
      <dsp:nvSpPr>
        <dsp:cNvPr id="0" name=""/>
        <dsp:cNvSpPr/>
      </dsp:nvSpPr>
      <dsp:spPr>
        <a:xfrm>
          <a:off x="7679255" y="3525044"/>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24FCCB-1171-4777-9ACF-03AC92895BD4}">
      <dsp:nvSpPr>
        <dsp:cNvPr id="0" name=""/>
        <dsp:cNvSpPr/>
      </dsp:nvSpPr>
      <dsp:spPr>
        <a:xfrm>
          <a:off x="7868516" y="3704843"/>
          <a:ext cx="1703352" cy="1081629"/>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Post Acute Care</a:t>
          </a:r>
          <a:r>
            <a:rPr lang="en-US" sz="2200" b="1" kern="1200" baseline="30000" dirty="0"/>
            <a:t>*</a:t>
          </a:r>
          <a:endParaRPr lang="en-US" sz="2200" b="1" kern="1200" dirty="0"/>
        </a:p>
      </dsp:txBody>
      <dsp:txXfrm>
        <a:off x="7900196" y="3736523"/>
        <a:ext cx="1639992" cy="1018269"/>
      </dsp:txXfrm>
    </dsp:sp>
    <dsp:sp modelId="{B64D2439-B88D-43C5-BA78-B5B0AD9B5AD6}">
      <dsp:nvSpPr>
        <dsp:cNvPr id="0" name=""/>
        <dsp:cNvSpPr/>
      </dsp:nvSpPr>
      <dsp:spPr>
        <a:xfrm>
          <a:off x="9742036" y="3569586"/>
          <a:ext cx="1703352" cy="108162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E93AB-031A-41EA-9452-26E100AD1AEF}">
      <dsp:nvSpPr>
        <dsp:cNvPr id="0" name=""/>
        <dsp:cNvSpPr/>
      </dsp:nvSpPr>
      <dsp:spPr>
        <a:xfrm>
          <a:off x="9931297" y="3749384"/>
          <a:ext cx="1703352" cy="1081629"/>
        </a:xfrm>
        <a:prstGeom prst="roundRect">
          <a:avLst>
            <a:gd name="adj" fmla="val 10000"/>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Long Term Residential</a:t>
          </a:r>
          <a:r>
            <a:rPr lang="en-US" sz="2200" b="1" kern="1200" baseline="30000" dirty="0"/>
            <a:t>*</a:t>
          </a:r>
          <a:endParaRPr lang="en-US" sz="2200" b="1" kern="1200" dirty="0"/>
        </a:p>
      </dsp:txBody>
      <dsp:txXfrm>
        <a:off x="9962977" y="3781064"/>
        <a:ext cx="1639992" cy="1018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90238-5CF4-467C-9CD7-DDAA69B29D5C}">
      <dsp:nvSpPr>
        <dsp:cNvPr id="0" name=""/>
        <dsp:cNvSpPr/>
      </dsp:nvSpPr>
      <dsp:spPr>
        <a:xfrm rot="16200000">
          <a:off x="1323449" y="0"/>
          <a:ext cx="3617465" cy="3617465"/>
        </a:xfrm>
        <a:prstGeom prst="downArrow">
          <a:avLst>
            <a:gd name="adj1" fmla="val 50000"/>
            <a:gd name="adj2" fmla="val 35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Risk</a:t>
          </a:r>
        </a:p>
      </dsp:txBody>
      <dsp:txXfrm rot="5400000">
        <a:off x="1323449" y="904366"/>
        <a:ext cx="2984409" cy="1808733"/>
      </dsp:txXfrm>
    </dsp:sp>
    <dsp:sp modelId="{26AB3270-9573-4B5E-8BB9-3ABD81FEB99E}">
      <dsp:nvSpPr>
        <dsp:cNvPr id="0" name=""/>
        <dsp:cNvSpPr/>
      </dsp:nvSpPr>
      <dsp:spPr>
        <a:xfrm rot="5400000">
          <a:off x="5447196" y="0"/>
          <a:ext cx="3617465" cy="3617465"/>
        </a:xfrm>
        <a:prstGeom prst="downArrow">
          <a:avLst>
            <a:gd name="adj1" fmla="val 50000"/>
            <a:gd name="adj2" fmla="val 35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Person Centered Care</a:t>
          </a:r>
        </a:p>
      </dsp:txBody>
      <dsp:txXfrm rot="-5400000">
        <a:off x="6080252" y="904366"/>
        <a:ext cx="2984409" cy="1808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388AB-0704-4535-8936-A9914A6938C7}">
      <dsp:nvSpPr>
        <dsp:cNvPr id="0" name=""/>
        <dsp:cNvSpPr/>
      </dsp:nvSpPr>
      <dsp:spPr>
        <a:xfrm>
          <a:off x="152401" y="-76208"/>
          <a:ext cx="4414934" cy="2806875"/>
        </a:xfrm>
        <a:prstGeom prst="blockArc">
          <a:avLst>
            <a:gd name="adj1" fmla="val 9010239"/>
            <a:gd name="adj2" fmla="val 19810239"/>
            <a:gd name="adj3" fmla="val 4455"/>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3D0C8A4-0598-4000-9007-047EFA418993}">
      <dsp:nvSpPr>
        <dsp:cNvPr id="0" name=""/>
        <dsp:cNvSpPr/>
      </dsp:nvSpPr>
      <dsp:spPr>
        <a:xfrm>
          <a:off x="152389" y="914389"/>
          <a:ext cx="4342864" cy="2761055"/>
        </a:xfrm>
        <a:prstGeom prst="blockArc">
          <a:avLst>
            <a:gd name="adj1" fmla="val 1685169"/>
            <a:gd name="adj2" fmla="val 12485169"/>
            <a:gd name="adj3" fmla="val 4529"/>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6F27C-331A-4D5D-B8B5-C08E28DDE2F6}">
      <dsp:nvSpPr>
        <dsp:cNvPr id="0" name=""/>
        <dsp:cNvSpPr/>
      </dsp:nvSpPr>
      <dsp:spPr>
        <a:xfrm>
          <a:off x="2664761" y="1319598"/>
          <a:ext cx="4338198" cy="2298318"/>
        </a:xfrm>
        <a:prstGeom prst="blockArc">
          <a:avLst>
            <a:gd name="adj1" fmla="val 19981245"/>
            <a:gd name="adj2" fmla="val 9181245"/>
            <a:gd name="adj3" fmla="val 4399"/>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865951-B777-4A35-BB46-0F4F9FDA7FA4}">
      <dsp:nvSpPr>
        <dsp:cNvPr id="0" name=""/>
        <dsp:cNvSpPr/>
      </dsp:nvSpPr>
      <dsp:spPr>
        <a:xfrm>
          <a:off x="2678953" y="-97332"/>
          <a:ext cx="4338853" cy="2895812"/>
        </a:xfrm>
        <a:prstGeom prst="blockArc">
          <a:avLst>
            <a:gd name="adj1" fmla="val 12540872"/>
            <a:gd name="adj2" fmla="val 1740872"/>
            <a:gd name="adj3" fmla="val 431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4CD15C-5CF6-42B1-849B-97B9E1020F06}">
      <dsp:nvSpPr>
        <dsp:cNvPr id="0" name=""/>
        <dsp:cNvSpPr/>
      </dsp:nvSpPr>
      <dsp:spPr>
        <a:xfrm>
          <a:off x="2083152" y="1096508"/>
          <a:ext cx="2785362" cy="124066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HUMAN</a:t>
          </a:r>
        </a:p>
      </dsp:txBody>
      <dsp:txXfrm>
        <a:off x="2491059" y="1278200"/>
        <a:ext cx="1969548" cy="877284"/>
      </dsp:txXfrm>
    </dsp:sp>
    <dsp:sp modelId="{D1157F88-CE9F-40AF-A701-5A931464C70F}">
      <dsp:nvSpPr>
        <dsp:cNvPr id="0" name=""/>
        <dsp:cNvSpPr/>
      </dsp:nvSpPr>
      <dsp:spPr>
        <a:xfrm>
          <a:off x="2551195" y="-169578"/>
          <a:ext cx="1958968" cy="11601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Spiritual</a:t>
          </a:r>
        </a:p>
      </dsp:txBody>
      <dsp:txXfrm>
        <a:off x="2838079" y="317"/>
        <a:ext cx="1385200" cy="820326"/>
      </dsp:txXfrm>
    </dsp:sp>
    <dsp:sp modelId="{DA2819BB-3A08-44E6-95EF-3D082BF1B912}">
      <dsp:nvSpPr>
        <dsp:cNvPr id="0" name=""/>
        <dsp:cNvSpPr/>
      </dsp:nvSpPr>
      <dsp:spPr>
        <a:xfrm>
          <a:off x="4833208" y="1228339"/>
          <a:ext cx="2350334" cy="1112741"/>
        </a:xfrm>
        <a:prstGeom prst="ellips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solidFill>
            </a:rPr>
            <a:t>Psychological</a:t>
          </a:r>
        </a:p>
      </dsp:txBody>
      <dsp:txXfrm>
        <a:off x="5177406" y="1391296"/>
        <a:ext cx="1661938" cy="786827"/>
      </dsp:txXfrm>
    </dsp:sp>
    <dsp:sp modelId="{1D62FCC6-4DB1-4882-8710-4A02BE14813E}">
      <dsp:nvSpPr>
        <dsp:cNvPr id="0" name=""/>
        <dsp:cNvSpPr/>
      </dsp:nvSpPr>
      <dsp:spPr>
        <a:xfrm>
          <a:off x="2473771" y="2417280"/>
          <a:ext cx="2113816" cy="1257498"/>
        </a:xfrm>
        <a:prstGeom prst="ellips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Biological</a:t>
          </a:r>
        </a:p>
      </dsp:txBody>
      <dsp:txXfrm>
        <a:off x="2783332" y="2601436"/>
        <a:ext cx="1494694" cy="889186"/>
      </dsp:txXfrm>
    </dsp:sp>
    <dsp:sp modelId="{DFEF3811-52D0-4ED1-B5B9-475B83C4FEB2}">
      <dsp:nvSpPr>
        <dsp:cNvPr id="0" name=""/>
        <dsp:cNvSpPr/>
      </dsp:nvSpPr>
      <dsp:spPr>
        <a:xfrm>
          <a:off x="152403" y="1219196"/>
          <a:ext cx="1995053" cy="1112741"/>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Social</a:t>
          </a:r>
        </a:p>
      </dsp:txBody>
      <dsp:txXfrm>
        <a:off x="444572" y="1382153"/>
        <a:ext cx="1410715" cy="7868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0CB1B3-C589-420D-9C3D-288FDC982DAB}">
      <dsp:nvSpPr>
        <dsp:cNvPr id="0" name=""/>
        <dsp:cNvSpPr/>
      </dsp:nvSpPr>
      <dsp:spPr>
        <a:xfrm>
          <a:off x="759076" y="0"/>
          <a:ext cx="7162815" cy="533400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227 Failed or Misplaced Glove Changes</a:t>
          </a:r>
        </a:p>
      </dsp:txBody>
      <dsp:txXfrm>
        <a:off x="2460245" y="400050"/>
        <a:ext cx="3760478" cy="906780"/>
      </dsp:txXfrm>
    </dsp:sp>
    <dsp:sp modelId="{DCF48046-3854-4202-99F1-B9CDE77B57EA}">
      <dsp:nvSpPr>
        <dsp:cNvPr id="0" name=""/>
        <dsp:cNvSpPr/>
      </dsp:nvSpPr>
      <dsp:spPr>
        <a:xfrm>
          <a:off x="1407966" y="2133599"/>
          <a:ext cx="5883815" cy="3100387"/>
        </a:xfrm>
        <a:prstGeom prst="ellips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solidFill>
                <a:schemeClr val="bg1"/>
              </a:solidFill>
            </a:rPr>
            <a:t>782 Contaminated Touch Points</a:t>
          </a:r>
        </a:p>
      </dsp:txBody>
      <dsp:txXfrm>
        <a:off x="2269631" y="2908696"/>
        <a:ext cx="4160485" cy="1550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5A232-0D19-4E21-9FF1-CD8161F2FAE8}">
      <dsp:nvSpPr>
        <dsp:cNvPr id="0" name=""/>
        <dsp:cNvSpPr/>
      </dsp:nvSpPr>
      <dsp:spPr>
        <a:xfrm>
          <a:off x="461502" y="0"/>
          <a:ext cx="2784856" cy="2088642"/>
        </a:xfrm>
        <a:prstGeom prst="up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8CADF-4697-4972-B3C1-EF34977E99CD}">
      <dsp:nvSpPr>
        <dsp:cNvPr id="0" name=""/>
        <dsp:cNvSpPr/>
      </dsp:nvSpPr>
      <dsp:spPr>
        <a:xfrm>
          <a:off x="3329904" y="0"/>
          <a:ext cx="5888736" cy="20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0" rIns="412496" bIns="412496" numCol="1" spcCol="1270" anchor="ctr" anchorCtr="0">
          <a:noAutofit/>
        </a:bodyPr>
        <a:lstStyle/>
        <a:p>
          <a:pPr marL="0" lvl="0" indent="0" algn="l" defTabSz="2578100">
            <a:lnSpc>
              <a:spcPct val="90000"/>
            </a:lnSpc>
            <a:spcBef>
              <a:spcPct val="0"/>
            </a:spcBef>
            <a:spcAft>
              <a:spcPct val="35000"/>
            </a:spcAft>
            <a:buNone/>
          </a:pPr>
          <a:r>
            <a:rPr lang="en-US" sz="5800" kern="1200" dirty="0"/>
            <a:t>“</a:t>
          </a:r>
          <a:r>
            <a:rPr lang="en-US" sz="5800" kern="1200" dirty="0">
              <a:latin typeface="Times New Roman" pitchFamily="18" charset="0"/>
              <a:cs typeface="Times New Roman" pitchFamily="18" charset="0"/>
            </a:rPr>
            <a:t>Housekeeping’s Job”</a:t>
          </a:r>
        </a:p>
      </dsp:txBody>
      <dsp:txXfrm>
        <a:off x="3329904" y="0"/>
        <a:ext cx="5888736" cy="2088642"/>
      </dsp:txXfrm>
    </dsp:sp>
    <dsp:sp modelId="{DB3E1EE0-90B7-459C-A674-96FF872ACD04}">
      <dsp:nvSpPr>
        <dsp:cNvPr id="0" name=""/>
        <dsp:cNvSpPr/>
      </dsp:nvSpPr>
      <dsp:spPr>
        <a:xfrm>
          <a:off x="1296959" y="2262695"/>
          <a:ext cx="2784856" cy="2088642"/>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77C33-6C60-40C1-AB3B-C88211CB00D2}">
      <dsp:nvSpPr>
        <dsp:cNvPr id="0" name=""/>
        <dsp:cNvSpPr/>
      </dsp:nvSpPr>
      <dsp:spPr>
        <a:xfrm>
          <a:off x="4165361" y="2262695"/>
          <a:ext cx="5888736" cy="20886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496" tIns="0" rIns="412496" bIns="412496" numCol="1" spcCol="1270" anchor="ctr" anchorCtr="0">
          <a:noAutofit/>
        </a:bodyPr>
        <a:lstStyle/>
        <a:p>
          <a:pPr marL="0" lvl="0" indent="0" algn="l" defTabSz="2578100">
            <a:lnSpc>
              <a:spcPct val="90000"/>
            </a:lnSpc>
            <a:spcBef>
              <a:spcPct val="0"/>
            </a:spcBef>
            <a:spcAft>
              <a:spcPct val="35000"/>
            </a:spcAft>
            <a:buNone/>
          </a:pPr>
          <a:r>
            <a:rPr lang="en-US" sz="5800" kern="1200" dirty="0">
              <a:latin typeface="Times New Roman" pitchFamily="18" charset="0"/>
              <a:cs typeface="Times New Roman" pitchFamily="18" charset="0"/>
            </a:rPr>
            <a:t>“Nursing’s Job”</a:t>
          </a:r>
        </a:p>
      </dsp:txBody>
      <dsp:txXfrm>
        <a:off x="4165361" y="2262695"/>
        <a:ext cx="5888736" cy="20886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7346E-D5CA-4075-9CE7-B5E2D8B25582}">
      <dsp:nvSpPr>
        <dsp:cNvPr id="0" name=""/>
        <dsp:cNvSpPr/>
      </dsp:nvSpPr>
      <dsp:spPr>
        <a:xfrm>
          <a:off x="4263241" y="63829"/>
          <a:ext cx="3063834" cy="3063834"/>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Public Health</a:t>
          </a:r>
        </a:p>
      </dsp:txBody>
      <dsp:txXfrm>
        <a:off x="4671753" y="600000"/>
        <a:ext cx="2246811" cy="1378725"/>
      </dsp:txXfrm>
    </dsp:sp>
    <dsp:sp modelId="{EA797BA8-D5B5-43D0-8752-334F1C835CB4}">
      <dsp:nvSpPr>
        <dsp:cNvPr id="0" name=""/>
        <dsp:cNvSpPr/>
      </dsp:nvSpPr>
      <dsp:spPr>
        <a:xfrm>
          <a:off x="5368775" y="1978726"/>
          <a:ext cx="3063834" cy="3063834"/>
        </a:xfrm>
        <a:prstGeom prst="ellipse">
          <a:avLst/>
        </a:prstGeom>
        <a:solidFill>
          <a:schemeClr val="accent4">
            <a:alpha val="50000"/>
            <a:hueOff val="4900445"/>
            <a:satOff val="-20388"/>
            <a:lumOff val="4804"/>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Long Term Care</a:t>
          </a:r>
        </a:p>
      </dsp:txBody>
      <dsp:txXfrm>
        <a:off x="6305798" y="2770216"/>
        <a:ext cx="1838300" cy="1685108"/>
      </dsp:txXfrm>
    </dsp:sp>
    <dsp:sp modelId="{204D0344-B843-4CD1-AF8A-FFA5693177BD}">
      <dsp:nvSpPr>
        <dsp:cNvPr id="0" name=""/>
        <dsp:cNvSpPr/>
      </dsp:nvSpPr>
      <dsp:spPr>
        <a:xfrm>
          <a:off x="3157708" y="1978726"/>
          <a:ext cx="3063834" cy="3063834"/>
        </a:xfrm>
        <a:prstGeom prst="ellipse">
          <a:avLst/>
        </a:prstGeom>
        <a:solidFill>
          <a:schemeClr val="accent4">
            <a:alpha val="50000"/>
            <a:hueOff val="9800891"/>
            <a:satOff val="-40777"/>
            <a:lumOff val="960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en-US" sz="4000" kern="1200" dirty="0"/>
            <a:t>Acute Care</a:t>
          </a:r>
        </a:p>
      </dsp:txBody>
      <dsp:txXfrm>
        <a:off x="3446219" y="2770216"/>
        <a:ext cx="1838300" cy="168510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BB436-E04A-4ED8-8FCE-7151025D1CE3}"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ED0404-70C3-4399-B4C6-80F9D2F4DC0D}" type="slidenum">
              <a:rPr lang="en-US" smtClean="0"/>
              <a:t>‹#›</a:t>
            </a:fld>
            <a:endParaRPr lang="en-US"/>
          </a:p>
        </p:txBody>
      </p:sp>
    </p:spTree>
    <p:extLst>
      <p:ext uri="{BB962C8B-B14F-4D97-AF65-F5344CB8AC3E}">
        <p14:creationId xmlns:p14="http://schemas.microsoft.com/office/powerpoint/2010/main" val="68780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defines </a:t>
            </a:r>
          </a:p>
        </p:txBody>
      </p:sp>
      <p:sp>
        <p:nvSpPr>
          <p:cNvPr id="4" name="Slide Number Placeholder 3"/>
          <p:cNvSpPr>
            <a:spLocks noGrp="1"/>
          </p:cNvSpPr>
          <p:nvPr>
            <p:ph type="sldNum" sz="quarter" idx="5"/>
          </p:nvPr>
        </p:nvSpPr>
        <p:spPr/>
        <p:txBody>
          <a:bodyPr/>
          <a:lstStyle/>
          <a:p>
            <a:fld id="{9AA79A3C-D63F-4315-B998-4852FF9B8B59}" type="slidenum">
              <a:rPr lang="en-US" smtClean="0"/>
              <a:t>3</a:t>
            </a:fld>
            <a:endParaRPr lang="en-US"/>
          </a:p>
        </p:txBody>
      </p:sp>
    </p:spTree>
    <p:extLst>
      <p:ext uri="{BB962C8B-B14F-4D97-AF65-F5344CB8AC3E}">
        <p14:creationId xmlns:p14="http://schemas.microsoft.com/office/powerpoint/2010/main" val="1322842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79A3C-D63F-4315-B998-4852FF9B8B59}" type="slidenum">
              <a:rPr lang="en-US" smtClean="0"/>
              <a:t>21</a:t>
            </a:fld>
            <a:endParaRPr lang="en-US"/>
          </a:p>
        </p:txBody>
      </p:sp>
    </p:spTree>
    <p:extLst>
      <p:ext uri="{BB962C8B-B14F-4D97-AF65-F5344CB8AC3E}">
        <p14:creationId xmlns:p14="http://schemas.microsoft.com/office/powerpoint/2010/main" val="94455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90790F-8AE6-4E43-853A-1A77D500DFEE}" type="slidenum">
              <a:rPr lang="en-US" smtClean="0"/>
              <a:pPr fontAlgn="base">
                <a:spcBef>
                  <a:spcPct val="0"/>
                </a:spcBef>
                <a:spcAft>
                  <a:spcPct val="0"/>
                </a:spcAft>
                <a:defRPr/>
              </a:pPr>
              <a:t>22</a:t>
            </a:fld>
            <a:endParaRPr lang="en-US"/>
          </a:p>
        </p:txBody>
      </p:sp>
      <p:sp>
        <p:nvSpPr>
          <p:cNvPr id="71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“No use fussing over something you can’t do anything about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8D88B9-246B-4218-822E-566D11150B9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974222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Image Placeholder 1"/>
          <p:cNvSpPr>
            <a:spLocks noGrp="1" noRot="1" noChangeAspect="1" noTextEdit="1"/>
          </p:cNvSpPr>
          <p:nvPr>
            <p:ph type="sldImg"/>
          </p:nvPr>
        </p:nvSpPr>
        <p:spPr bwMode="auto">
          <a:noFill/>
          <a:ln>
            <a:solidFill>
              <a:srgbClr val="000000"/>
            </a:solidFill>
            <a:miter lim="800000"/>
            <a:headEnd/>
            <a:tailEnd/>
          </a:ln>
        </p:spPr>
      </p:sp>
      <p:sp>
        <p:nvSpPr>
          <p:cNvPr id="613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28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FAEB23-6B64-4D9C-91CD-EDD6794E7296}" type="slidenum">
              <a:rPr lang="en-US" smtClean="0"/>
              <a:pPr fontAlgn="base">
                <a:spcBef>
                  <a:spcPct val="0"/>
                </a:spcBef>
                <a:spcAft>
                  <a:spcPct val="0"/>
                </a:spcAft>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Slide Image Placeholder 1"/>
          <p:cNvSpPr>
            <a:spLocks noGrp="1" noRot="1" noChangeAspect="1" noTextEdit="1"/>
          </p:cNvSpPr>
          <p:nvPr>
            <p:ph type="sldImg"/>
          </p:nvPr>
        </p:nvSpPr>
        <p:spPr bwMode="auto">
          <a:noFill/>
          <a:ln>
            <a:solidFill>
              <a:srgbClr val="000000"/>
            </a:solidFill>
            <a:miter lim="800000"/>
            <a:headEnd/>
            <a:tailEnd/>
          </a:ln>
        </p:spPr>
      </p:sp>
      <p:sp>
        <p:nvSpPr>
          <p:cNvPr id="65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1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BBC911-9241-405F-A14B-1C254CBAFB95}" type="slidenum">
              <a:rPr lang="en-US" smtClean="0"/>
              <a:pPr fontAlgn="base">
                <a:spcBef>
                  <a:spcPct val="0"/>
                </a:spcBef>
                <a:spcAft>
                  <a:spcPct val="0"/>
                </a:spcAft>
                <a:defRPr/>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defTabSz="470962">
              <a:defRPr/>
            </a:pPr>
            <a:fld id="{98343729-7D3F-4EC3-BD31-DD9976A3C0D9}" type="slidenum">
              <a:rPr lang="en-US">
                <a:solidFill>
                  <a:prstClr val="black"/>
                </a:solidFill>
                <a:latin typeface="Calibri" panose="020F0502020204030204"/>
              </a:rPr>
              <a:pPr defTabSz="470962">
                <a:defRPr/>
              </a:pPr>
              <a:t>28</a:t>
            </a:fld>
            <a:endParaRPr lang="en-US">
              <a:solidFill>
                <a:prstClr val="black"/>
              </a:solidFill>
              <a:latin typeface="Calibri" panose="020F0502020204030204"/>
            </a:endParaRPr>
          </a:p>
        </p:txBody>
      </p:sp>
      <p:sp>
        <p:nvSpPr>
          <p:cNvPr id="134147" name="Rectangle 2"/>
          <p:cNvSpPr>
            <a:spLocks noGrp="1" noRot="1" noChangeAspect="1" noChangeArrowheads="1" noTextEdit="1"/>
          </p:cNvSpPr>
          <p:nvPr>
            <p:ph type="sldImg"/>
          </p:nvPr>
        </p:nvSpPr>
        <p:spPr>
          <a:xfrm>
            <a:off x="785813" y="1204913"/>
            <a:ext cx="5780087" cy="3251200"/>
          </a:xfrm>
          <a:ln/>
        </p:spPr>
      </p:sp>
      <p:sp>
        <p:nvSpPr>
          <p:cNvPr id="134148" name="Rectangle 3"/>
          <p:cNvSpPr>
            <a:spLocks noGrp="1" noChangeArrowheads="1"/>
          </p:cNvSpPr>
          <p:nvPr>
            <p:ph type="body" idx="1"/>
          </p:nvPr>
        </p:nvSpPr>
        <p:spPr>
          <a:noFill/>
          <a:ln/>
        </p:spPr>
        <p:txBody>
          <a:bodyPr/>
          <a:lstStyle/>
          <a:p>
            <a:pPr eaLnBrk="1" hangingPunct="1"/>
            <a:r>
              <a:rPr lang="en-US" dirty="0"/>
              <a:t> </a:t>
            </a:r>
            <a:endParaRPr lang="en-US" baseline="0" dirty="0"/>
          </a:p>
          <a:p>
            <a:pPr eaLnBrk="1" hangingPunct="1"/>
            <a:endParaRPr lang="en-US" dirty="0"/>
          </a:p>
          <a:p>
            <a:pPr eaLnBrk="1" hangingPunct="1"/>
            <a:r>
              <a:rPr lang="en-US" baseline="0" dirty="0"/>
              <a:t> </a:t>
            </a:r>
          </a:p>
          <a:p>
            <a:pPr eaLnBrk="1" hangingPunct="1"/>
            <a:endParaRPr lang="en-US" dirty="0"/>
          </a:p>
          <a:p>
            <a:pPr eaLnBrk="1" hangingPunct="1"/>
            <a:r>
              <a:rPr lang="en-US" dirty="0"/>
              <a:t>If a person comes to work sick,  they make their co-workers and other residents ill.  </a:t>
            </a:r>
          </a:p>
          <a:p>
            <a:pPr eaLnBrk="1" hangingPunct="1"/>
            <a:endParaRPr lang="en-US" dirty="0"/>
          </a:p>
          <a:p>
            <a:pPr eaLnBrk="1" hangingPunct="1"/>
            <a:r>
              <a:rPr lang="en-US" dirty="0"/>
              <a:t>It is a policy of the Lutheran Home that everyone be healthy and free of infectious disease.  It is also a state and federal regulation. </a:t>
            </a:r>
          </a:p>
          <a:p>
            <a:pPr eaLnBrk="1" hangingPunct="1"/>
            <a:endParaRPr lang="en-US" dirty="0"/>
          </a:p>
          <a:p>
            <a:pPr eaLnBrk="1" hangingPunct="1"/>
            <a:r>
              <a:rPr lang="en-US" dirty="0"/>
              <a:t>When the person that spread the germs comes back,  everyone is working harder and working with less help</a:t>
            </a:r>
          </a:p>
          <a:p>
            <a:pPr eaLnBrk="1" hangingPunct="1"/>
            <a:endParaRPr lang="en-US" dirty="0"/>
          </a:p>
          <a:p>
            <a:pPr eaLnBrk="1" hangingPunct="1"/>
            <a:r>
              <a:rPr lang="en-US" dirty="0"/>
              <a:t>Staying home should also be a standard precaution that everyone should take to help prevent the spread of illness</a:t>
            </a:r>
          </a:p>
        </p:txBody>
      </p:sp>
      <p:sp>
        <p:nvSpPr>
          <p:cNvPr id="5" name="Footer Placeholder 4"/>
          <p:cNvSpPr>
            <a:spLocks noGrp="1"/>
          </p:cNvSpPr>
          <p:nvPr>
            <p:ph type="ftr" sz="quarter" idx="4"/>
          </p:nvPr>
        </p:nvSpPr>
        <p:spPr/>
        <p:txBody>
          <a:bodyPr/>
          <a:lstStyle/>
          <a:p>
            <a:pPr defTabSz="470962">
              <a:defRPr/>
            </a:pPr>
            <a:r>
              <a:rPr lang="en-US">
                <a:solidFill>
                  <a:prstClr val="black"/>
                </a:solidFill>
                <a:latin typeface="Calibri" panose="020F0502020204030204"/>
              </a:rPr>
              <a:t>(C) 2010  Burdsall_Lutheran Life Communities</a:t>
            </a:r>
          </a:p>
        </p:txBody>
      </p:sp>
    </p:spTree>
    <p:extLst>
      <p:ext uri="{BB962C8B-B14F-4D97-AF65-F5344CB8AC3E}">
        <p14:creationId xmlns:p14="http://schemas.microsoft.com/office/powerpoint/2010/main" val="3959629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Slide Image Placeholder 1"/>
          <p:cNvSpPr>
            <a:spLocks noGrp="1" noRot="1" noChangeAspect="1" noTextEdit="1"/>
          </p:cNvSpPr>
          <p:nvPr>
            <p:ph type="sldImg"/>
          </p:nvPr>
        </p:nvSpPr>
        <p:spPr bwMode="auto">
          <a:noFill/>
          <a:ln>
            <a:solidFill>
              <a:srgbClr val="000000"/>
            </a:solidFill>
            <a:miter lim="800000"/>
            <a:headEnd/>
            <a:tailEnd/>
          </a:ln>
        </p:spPr>
      </p:sp>
      <p:sp>
        <p:nvSpPr>
          <p:cNvPr id="67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85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F9B27E-CBF2-440A-BD4B-384E97AF262C}" type="slidenum">
              <a:rPr lang="en-US" smtClean="0"/>
              <a:pPr fontAlgn="base">
                <a:spcBef>
                  <a:spcPct val="0"/>
                </a:spcBef>
                <a:spcAft>
                  <a:spcPct val="0"/>
                </a:spcAft>
                <a:defRPr/>
              </a:pPr>
              <a:t>29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Sana S Ahmed, Kasey E Diebold, Jacob M Brandvold, Saadeh S </a:t>
            </a:r>
            <a:r>
              <a:rPr lang="en-US" dirty="0" err="1"/>
              <a:t>Ewaidah</a:t>
            </a:r>
            <a:r>
              <a:rPr lang="en-US" dirty="0"/>
              <a:t>, Stephanie Black, Abimbola </a:t>
            </a:r>
            <a:r>
              <a:rPr lang="en-US" dirty="0" err="1"/>
              <a:t>Ogundimu</a:t>
            </a:r>
            <a:r>
              <a:rPr lang="en-US" dirty="0"/>
              <a:t>, </a:t>
            </a:r>
            <a:r>
              <a:rPr lang="en-US" dirty="0" err="1"/>
              <a:t>Zhongya</a:t>
            </a:r>
            <a:r>
              <a:rPr lang="en-US" dirty="0"/>
              <a:t> Li, </a:t>
            </a:r>
            <a:r>
              <a:rPr lang="en-US" dirty="0" err="1"/>
              <a:t>Nimalie</a:t>
            </a:r>
            <a:r>
              <a:rPr lang="en-US" dirty="0"/>
              <a:t> D Stone, Chris A Van </a:t>
            </a:r>
            <a:r>
              <a:rPr lang="en-US" dirty="0" err="1"/>
              <a:t>Beneden</a:t>
            </a:r>
            <a:r>
              <a:rPr lang="en-US" dirty="0"/>
              <a:t>, The Role of Wound Care in 2 Group A Streptococcal Outbreaks in a Chicago Skilled Nursing Facility, 2015‒2016, Open Forum Infectious Diseases, Volume 5, Issue 7, July 2018, ofy145, https://doi.org/10.1093/ofid/ofy145</a:t>
            </a:r>
          </a:p>
          <a:p>
            <a:endParaRPr lang="en-US" dirty="0"/>
          </a:p>
        </p:txBody>
      </p:sp>
      <p:sp>
        <p:nvSpPr>
          <p:cNvPr id="4" name="Slide Number Placeholder 3"/>
          <p:cNvSpPr>
            <a:spLocks noGrp="1"/>
          </p:cNvSpPr>
          <p:nvPr>
            <p:ph type="sldNum" sz="quarter" idx="5"/>
          </p:nvPr>
        </p:nvSpPr>
        <p:spPr/>
        <p:txBody>
          <a:bodyPr/>
          <a:lstStyle/>
          <a:p>
            <a:fld id="{9AA79A3C-D63F-4315-B998-4852FF9B8B59}" type="slidenum">
              <a:rPr lang="en-US" smtClean="0"/>
              <a:t>31</a:t>
            </a:fld>
            <a:endParaRPr lang="en-US"/>
          </a:p>
        </p:txBody>
      </p:sp>
    </p:spTree>
    <p:extLst>
      <p:ext uri="{BB962C8B-B14F-4D97-AF65-F5344CB8AC3E}">
        <p14:creationId xmlns:p14="http://schemas.microsoft.com/office/powerpoint/2010/main" val="1810961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Slide Image Placeholder 1"/>
          <p:cNvSpPr>
            <a:spLocks noGrp="1" noRot="1" noChangeAspect="1" noTextEdit="1"/>
          </p:cNvSpPr>
          <p:nvPr>
            <p:ph type="sldImg"/>
          </p:nvPr>
        </p:nvSpPr>
        <p:spPr bwMode="auto">
          <a:noFill/>
          <a:ln>
            <a:solidFill>
              <a:srgbClr val="000000"/>
            </a:solidFill>
            <a:miter lim="800000"/>
            <a:headEnd/>
            <a:tailEnd/>
          </a:ln>
        </p:spPr>
      </p:sp>
      <p:sp>
        <p:nvSpPr>
          <p:cNvPr id="896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0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5FD3EA-02B3-455A-B294-69B1504AB280}" type="slidenum">
              <a:rPr lang="en-US" smtClean="0"/>
              <a:pPr fontAlgn="base">
                <a:spcBef>
                  <a:spcPct val="0"/>
                </a:spcBef>
                <a:spcAft>
                  <a:spcPct val="0"/>
                </a:spcAft>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8" name="Slide Image Placeholder 1"/>
          <p:cNvSpPr>
            <a:spLocks noGrp="1" noRot="1" noChangeAspect="1" noTextEdit="1"/>
          </p:cNvSpPr>
          <p:nvPr>
            <p:ph type="sldImg"/>
          </p:nvPr>
        </p:nvSpPr>
        <p:spPr bwMode="auto">
          <a:noFill/>
          <a:ln>
            <a:solidFill>
              <a:srgbClr val="000000"/>
            </a:solidFill>
            <a:miter lim="800000"/>
            <a:headEnd/>
            <a:tailEnd/>
          </a:ln>
        </p:spPr>
      </p:sp>
      <p:sp>
        <p:nvSpPr>
          <p:cNvPr id="1063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Slide Number Placeholder 3"/>
          <p:cNvSpPr>
            <a:spLocks noGrp="1"/>
          </p:cNvSpPr>
          <p:nvPr>
            <p:ph type="sldNum" sz="quarter" idx="5"/>
          </p:nvPr>
        </p:nvSpPr>
        <p:spPr/>
        <p:txBody>
          <a:bodyPr/>
          <a:lstStyle/>
          <a:p>
            <a:pPr>
              <a:defRPr/>
            </a:pPr>
            <a:fld id="{9577B94B-7685-470B-A67D-2C4D75467D6A}"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A6C0DC7B-593D-400C-B561-278A503095B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72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Slide Image Placeholder 1"/>
          <p:cNvSpPr>
            <a:spLocks noGrp="1" noRot="1" noChangeAspect="1" noTextEdit="1"/>
          </p:cNvSpPr>
          <p:nvPr>
            <p:ph type="sldImg"/>
          </p:nvPr>
        </p:nvSpPr>
        <p:spPr bwMode="auto">
          <a:noFill/>
          <a:ln>
            <a:solidFill>
              <a:srgbClr val="000000"/>
            </a:solidFill>
            <a:miter lim="800000"/>
            <a:headEnd/>
            <a:tailEnd/>
          </a:ln>
        </p:spPr>
      </p:sp>
      <p:sp>
        <p:nvSpPr>
          <p:cNvPr id="985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t>Is this true???    Lets look at some of the research</a:t>
            </a:r>
          </a:p>
        </p:txBody>
      </p:sp>
      <p:sp>
        <p:nvSpPr>
          <p:cNvPr id="4" name="Date Placeholder 3"/>
          <p:cNvSpPr>
            <a:spLocks noGrp="1"/>
          </p:cNvSpPr>
          <p:nvPr>
            <p:ph type="dt" sz="quarter" idx="1"/>
          </p:nvPr>
        </p:nvSpPr>
        <p:spPr/>
        <p:txBody>
          <a:bodyPr/>
          <a:lstStyle/>
          <a:p>
            <a:pPr>
              <a:defRPr/>
            </a:pPr>
            <a:fld id="{70382331-BCC8-43F7-9D88-4FD3931D137B}" type="datetime1">
              <a:rPr lang="en-US" smtClean="0"/>
              <a:pPr>
                <a:defRPr/>
              </a:pPr>
              <a:t>9/21/2023</a:t>
            </a:fld>
            <a:endParaRPr lang="en-US"/>
          </a:p>
        </p:txBody>
      </p:sp>
      <p:sp>
        <p:nvSpPr>
          <p:cNvPr id="5" name="Slide Number Placeholder 4"/>
          <p:cNvSpPr>
            <a:spLocks noGrp="1"/>
          </p:cNvSpPr>
          <p:nvPr>
            <p:ph type="sldNum" sz="quarter" idx="5"/>
          </p:nvPr>
        </p:nvSpPr>
        <p:spPr/>
        <p:txBody>
          <a:bodyPr/>
          <a:lstStyle/>
          <a:p>
            <a:pPr>
              <a:defRPr/>
            </a:pPr>
            <a:fld id="{F262EBFF-922F-4459-8C7B-C4662411CD9B}"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p:cNvSpPr>
            <a:spLocks noGrp="1" noRot="1" noChangeAspect="1" noTextEdit="1"/>
          </p:cNvSpPr>
          <p:nvPr>
            <p:ph type="sldImg"/>
          </p:nvPr>
        </p:nvSpPr>
        <p:spPr bwMode="auto">
          <a:noFill/>
          <a:ln>
            <a:solidFill>
              <a:srgbClr val="000000"/>
            </a:solidFill>
            <a:miter lim="800000"/>
            <a:headEnd/>
            <a:tailEnd/>
          </a:ln>
        </p:spPr>
      </p:sp>
      <p:sp>
        <p:nvSpPr>
          <p:cNvPr id="618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2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907156-C217-42F4-87E2-0D89E29730AA}" type="slidenum">
              <a:rPr lang="en-US" smtClean="0"/>
              <a:pPr fontAlgn="base">
                <a:spcBef>
                  <a:spcPct val="0"/>
                </a:spcBef>
                <a:spcAft>
                  <a:spcPct val="0"/>
                </a:spcAft>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bwMode="auto">
          <a:noFill/>
          <a:ln>
            <a:solidFill>
              <a:srgbClr val="000000"/>
            </a:solidFill>
            <a:miter lim="800000"/>
            <a:headEnd/>
            <a:tailEnd/>
          </a:ln>
        </p:spPr>
      </p:sp>
      <p:sp>
        <p:nvSpPr>
          <p:cNvPr id="619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3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3D4487-A1F4-4EE1-98CE-9EF8DF5084A6}" type="slidenum">
              <a:rPr lang="en-US" smtClean="0"/>
              <a:pPr fontAlgn="base">
                <a:spcBef>
                  <a:spcPct val="0"/>
                </a:spcBef>
                <a:spcAft>
                  <a:spcPct val="0"/>
                </a:spcAft>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74E2F5-0FE5-4142-8ABD-EC513118F5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601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90A3C0-C583-42AC-A4D5-B00A2A5541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655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0C0B4-AD75-4EE0-A8A5-3562AD846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233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204913"/>
            <a:ext cx="5781675" cy="3252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7DF0C0B4-AD75-4EE0-A8A5-3562AD846B6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2710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0C0B4-AD75-4EE0-A8A5-3562AD846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4">
            <a:extLst>
              <a:ext uri="{FF2B5EF4-FFF2-40B4-BE49-F238E27FC236}">
                <a16:creationId xmlns:a16="http://schemas.microsoft.com/office/drawing/2014/main" id="{89705684-86B7-42FF-ABCF-9F3AAD51192F}"/>
              </a:ext>
            </a:extLst>
          </p:cNvPr>
          <p:cNvSpPr txBox="1">
            <a:spLocks noGrp="1"/>
          </p:cNvSpPr>
          <p:nvPr>
            <p:ph type="body" idx="1"/>
          </p:nvPr>
        </p:nvSpPr>
        <p:spPr>
          <a:xfrm>
            <a:off x="710248" y="4518204"/>
            <a:ext cx="5681980" cy="218259"/>
          </a:xfrm>
          <a:prstGeom prst="rect">
            <a:avLst/>
          </a:prstGeom>
          <a:noFill/>
        </p:spPr>
        <p:txBody>
          <a:bodyPr wrap="square" rtlCol="0">
            <a:spAutoFit/>
          </a:bodyPr>
          <a:lstStyle/>
          <a:p>
            <a:r>
              <a:rPr lang="en-US" sz="800" dirty="0"/>
              <a:t>Rutala, W. A., &amp; Weber, D. J. (2014). Selection of the ideal disinfectant. Infection Control &amp; Hospital Epidemiology, 35(7), 855-865.</a:t>
            </a:r>
          </a:p>
        </p:txBody>
      </p:sp>
    </p:spTree>
    <p:extLst>
      <p:ext uri="{BB962C8B-B14F-4D97-AF65-F5344CB8AC3E}">
        <p14:creationId xmlns:p14="http://schemas.microsoft.com/office/powerpoint/2010/main" val="3554248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always easy to know the three R’s of using a cleaner disinfectant correctly. This is a CDC Project Firstline pictograph that clearly describes how to read a disinfectant label.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4135B-1D95-4067-9D1D-DFC02E32C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208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75147B-4093-4940-96F1-8F26EAE6DB0F}" type="slidenum">
              <a:rPr lang="en-US" smtClean="0"/>
              <a:pPr fontAlgn="base">
                <a:spcBef>
                  <a:spcPct val="0"/>
                </a:spcBef>
                <a:spcAft>
                  <a:spcPct val="0"/>
                </a:spcAft>
                <a:defRPr/>
              </a:pPr>
              <a:t>53</a:t>
            </a:fld>
            <a:endParaRPr lang="en-US"/>
          </a:p>
        </p:txBody>
      </p:sp>
      <p:sp>
        <p:nvSpPr>
          <p:cNvPr id="641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1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We all deal with food.  It is important to remember these tips when handling food prepared for our residents, clients and patients. </a:t>
            </a:r>
          </a:p>
          <a:p>
            <a:pPr eaLnBrk="1" hangingPunct="1">
              <a:spcBef>
                <a:spcPct val="0"/>
              </a:spcBef>
            </a:pPr>
            <a:r>
              <a:rPr lang="en-US"/>
              <a:t>It is important that all staff involved in direct resident contact maintain fingernails that are clean, neat, and trimmed.  </a:t>
            </a:r>
          </a:p>
          <a:p>
            <a:pPr eaLnBrk="1" hangingPunct="1">
              <a:spcBef>
                <a:spcPct val="0"/>
              </a:spcBef>
            </a:pPr>
            <a:r>
              <a:rPr lang="en-US"/>
              <a:t>dietary staff wear hair restraints (e.g., hairnet, hat, and/or beard restraint) to prevent their hair from contacting exposed food.  </a:t>
            </a:r>
          </a:p>
          <a:p>
            <a:pPr eaLnBrk="1" hangingPunct="1">
              <a:spcBef>
                <a:spcPct val="0"/>
              </a:spcBef>
            </a:pPr>
            <a:r>
              <a:rPr lang="en-US"/>
              <a:t>dietary staff keep jewelry to a minimum   remove hand jewelry when handling food. These recommendations apply even when the use of gloves is employed</a:t>
            </a:r>
          </a:p>
        </p:txBody>
      </p:sp>
      <p:sp>
        <p:nvSpPr>
          <p:cNvPr id="454661" name="Footer Placeholder 4"/>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a:t>(C) 2010  Burdsall_Lutheran Life Communities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a:t>
            </a:r>
          </a:p>
          <a:p>
            <a:r>
              <a:rPr lang="en-US" dirty="0"/>
              <a:t>Screening of all who enter the rehearsal space</a:t>
            </a:r>
          </a:p>
          <a:p>
            <a:r>
              <a:rPr lang="en-US" dirty="0"/>
              <a:t>Testing of unvaccinated  and symptomatic persons</a:t>
            </a:r>
          </a:p>
          <a:p>
            <a:r>
              <a:rPr lang="en-US" dirty="0"/>
              <a:t>Hand hygiene (use of alcohol-based hand rub is preferred)</a:t>
            </a:r>
          </a:p>
          <a:p>
            <a:r>
              <a:rPr lang="en-US" dirty="0"/>
              <a:t>Face covering or mask (covering mouth and nose)</a:t>
            </a:r>
          </a:p>
          <a:p>
            <a:r>
              <a:rPr lang="en-US" dirty="0"/>
              <a:t>Physical distancing at least six feet between persons for unvaccinated persons</a:t>
            </a:r>
          </a:p>
          <a:p>
            <a:r>
              <a:rPr lang="en-US" dirty="0"/>
              <a:t>Instructional signage </a:t>
            </a:r>
          </a:p>
          <a:p>
            <a:r>
              <a:rPr lang="en-US" dirty="0"/>
              <a:t>Cleaning and disinfecting </a:t>
            </a:r>
          </a:p>
          <a:p>
            <a:r>
              <a:rPr lang="en-US" dirty="0"/>
              <a:t>Effective cohorting </a:t>
            </a:r>
          </a:p>
        </p:txBody>
      </p:sp>
      <p:sp>
        <p:nvSpPr>
          <p:cNvPr id="4" name="Slide Number Placeholder 3"/>
          <p:cNvSpPr>
            <a:spLocks noGrp="1"/>
          </p:cNvSpPr>
          <p:nvPr>
            <p:ph type="sldNum" sz="quarter" idx="5"/>
          </p:nvPr>
        </p:nvSpPr>
        <p:spPr/>
        <p:txBody>
          <a:bodyPr/>
          <a:lstStyle/>
          <a:p>
            <a:pPr defTabSz="999480">
              <a:defRPr/>
            </a:pPr>
            <a:fld id="{16FC4507-724A-4697-AA73-259F7A133ABC}" type="slidenum">
              <a:rPr lang="en-US">
                <a:solidFill>
                  <a:prstClr val="black"/>
                </a:solidFill>
                <a:latin typeface="Calibri" panose="020F0502020204030204"/>
              </a:rPr>
              <a:pPr defTabSz="999480">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481744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Vaccination</a:t>
            </a:r>
          </a:p>
          <a:p>
            <a:r>
              <a:rPr lang="en-US" dirty="0"/>
              <a:t>Screening of all who enter the rehearsal space</a:t>
            </a:r>
          </a:p>
          <a:p>
            <a:r>
              <a:rPr lang="en-US" dirty="0"/>
              <a:t>Testing of unvaccinated  and symptomatic persons</a:t>
            </a:r>
          </a:p>
          <a:p>
            <a:r>
              <a:rPr lang="en-US" dirty="0"/>
              <a:t>Hand hygiene (use of alcohol-based hand rub is preferred)</a:t>
            </a:r>
          </a:p>
          <a:p>
            <a:r>
              <a:rPr lang="en-US" dirty="0"/>
              <a:t>Face covering or mask (covering mouth and nose)</a:t>
            </a:r>
          </a:p>
          <a:p>
            <a:r>
              <a:rPr lang="en-US" dirty="0"/>
              <a:t>Physical distancing at least six feet between persons for unvaccinated persons</a:t>
            </a:r>
          </a:p>
          <a:p>
            <a:r>
              <a:rPr lang="en-US" dirty="0"/>
              <a:t>Instructional signage </a:t>
            </a:r>
          </a:p>
          <a:p>
            <a:r>
              <a:rPr lang="en-US" dirty="0"/>
              <a:t>Cleaning and disinfecting </a:t>
            </a:r>
          </a:p>
          <a:p>
            <a:r>
              <a:rPr lang="en-US" dirty="0"/>
              <a:t>Effective cohorting </a:t>
            </a:r>
          </a:p>
        </p:txBody>
      </p:sp>
      <p:sp>
        <p:nvSpPr>
          <p:cNvPr id="4" name="Slide Number Placeholder 3"/>
          <p:cNvSpPr>
            <a:spLocks noGrp="1"/>
          </p:cNvSpPr>
          <p:nvPr>
            <p:ph type="sldNum" sz="quarter" idx="5"/>
          </p:nvPr>
        </p:nvSpPr>
        <p:spPr/>
        <p:txBody>
          <a:bodyPr/>
          <a:lstStyle/>
          <a:p>
            <a:pPr marL="0" marR="0" lvl="0" indent="0" algn="r" defTabSz="999480" rtl="0" eaLnBrk="1" fontAlgn="auto" latinLnBrk="0" hangingPunct="1">
              <a:lnSpc>
                <a:spcPct val="100000"/>
              </a:lnSpc>
              <a:spcBef>
                <a:spcPts val="0"/>
              </a:spcBef>
              <a:spcAft>
                <a:spcPts val="0"/>
              </a:spcAft>
              <a:buClrTx/>
              <a:buSzTx/>
              <a:buFontTx/>
              <a:buNone/>
              <a:tabLst/>
              <a:defRPr/>
            </a:pPr>
            <a:fld id="{16FC4507-724A-4697-AA73-259F7A133AB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948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582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FA90CB-44A8-4934-901C-4A733AEE7E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185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89404-4029-40F6-BDA2-A9B59F364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7300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Efficacy of Portable Air Cleaners and Masking for Reducing Indoor Exposure to Simulated Exhaled SARS-CoV-2 Aerosols — United States, 2021</a:t>
            </a:r>
          </a:p>
          <a:p>
            <a:endParaRPr lang="en-US" dirty="0"/>
          </a:p>
          <a:p>
            <a:r>
              <a:rPr lang="en-US" dirty="0"/>
              <a:t>Weekly / July 9, 2021 / 70(27);972–976</a:t>
            </a:r>
          </a:p>
          <a:p>
            <a:endParaRPr lang="en-US" dirty="0"/>
          </a:p>
          <a:p>
            <a:r>
              <a:rPr lang="en-US" dirty="0"/>
              <a:t>On July 2, 2021, this report was posted online as an MMWR Early Release.</a:t>
            </a:r>
          </a:p>
          <a:p>
            <a:endParaRPr lang="en-US" dirty="0"/>
          </a:p>
          <a:p>
            <a:r>
              <a:rPr lang="en-US" dirty="0"/>
              <a:t>William G. Lindsley, PhD1; Raymond C. </a:t>
            </a:r>
            <a:r>
              <a:rPr lang="en-US" dirty="0" err="1"/>
              <a:t>Derk</a:t>
            </a:r>
            <a:r>
              <a:rPr lang="en-US" dirty="0"/>
              <a:t>, MS1; Jayme P. Coyle, PhD1; Stephen B. Martin Jr., PhD2; Kenneth R. Mead, PhD3; Francoise M. </a:t>
            </a:r>
            <a:r>
              <a:rPr lang="en-US" dirty="0" err="1"/>
              <a:t>Blachere</a:t>
            </a:r>
            <a:r>
              <a:rPr lang="en-US" dirty="0"/>
              <a:t>, MS1; Donald H. </a:t>
            </a:r>
            <a:r>
              <a:rPr lang="en-US" dirty="0" err="1"/>
              <a:t>Beezhold</a:t>
            </a:r>
            <a:r>
              <a:rPr lang="en-US" dirty="0"/>
              <a:t>, PhD1; John T. Brooks, MD4; Theresa Boots, MS1; John D. </a:t>
            </a:r>
            <a:r>
              <a:rPr lang="en-US" dirty="0" err="1"/>
              <a:t>Noti</a:t>
            </a:r>
            <a:r>
              <a:rPr lang="en-US" dirty="0"/>
              <a:t>, PhD1 (View author affiliations)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89404-4029-40F6-BDA2-A9B59F364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75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Kanamori, H., Weber, D. J., &amp; Rutala, W. A. (2016). Healthcare outbreaks associated with a water reservoir and infection prevention strategies. Clinical Infectious Diseases, 62(11), 1423-1435.Kanamori, H., Weber, D. J., &amp; Rutala, W. A. (2016). Healthcare outbreaks associated with a water reservoir and infection prevention strategies. Clinical Infectious Diseases, 62(11), 1423-1435. Hospital water may serve as a reservoir of healthcare-associated pathogens, and contaminated water can lead to outbreaks and severe</a:t>
            </a:r>
          </a:p>
          <a:p>
            <a:endParaRPr lang="en-US" dirty="0"/>
          </a:p>
          <a:p>
            <a:r>
              <a:rPr lang="en-US" dirty="0"/>
              <a:t>infections. The clinical features of waterborne outbreaks and infections as well as prevention strategies and control measures are reviewed. The common waterborne pathogens were bacteria, including Legionella and other gram-negative bacteria, and nontuberculous mycobacteria, although fungi and viruses were occasionally described. These pathogens caused a variety of infections, including bacteremia and invasive and disseminated diseases, particularly among immunocompromised hosts and critically ill adults as well as neonates. Waterborne outbreaks occurred in healthcare settings with emergence of new reported reservoirs, including electronic faucets (Pseudomonas aeruginosa and Legionella), decorative water wall fountains (Legionella), and heater-cooler devices used in cardiac surgery (Mycobacterium chimaera). Advanced molecular techniques are useful for achieving a better understanding of reservoirs and transmission pathways of waterborne pathogens. Developing prevention strategies based on water reservoirs provides a practical approach for healthcare personnel. Keywords. waterborne outbreaks; healthcare-associated infections; water; outbreaks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0C0B4-AD75-4EE0-A8A5-3562AD846B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077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A79A3C-D63F-4315-B998-4852FF9B8B59}" type="slidenum">
              <a:rPr lang="en-US" smtClean="0"/>
              <a:t>69</a:t>
            </a:fld>
            <a:endParaRPr lang="en-US"/>
          </a:p>
        </p:txBody>
      </p:sp>
    </p:spTree>
    <p:extLst>
      <p:ext uri="{BB962C8B-B14F-4D97-AF65-F5344CB8AC3E}">
        <p14:creationId xmlns:p14="http://schemas.microsoft.com/office/powerpoint/2010/main" val="3062564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lide Image Placeholder 1"/>
          <p:cNvSpPr>
            <a:spLocks noGrp="1" noRot="1" noChangeAspect="1" noTextEdit="1"/>
          </p:cNvSpPr>
          <p:nvPr>
            <p:ph type="sldImg"/>
          </p:nvPr>
        </p:nvSpPr>
        <p:spPr bwMode="auto">
          <a:noFill/>
          <a:ln>
            <a:solidFill>
              <a:srgbClr val="000000"/>
            </a:solidFill>
            <a:miter lim="800000"/>
            <a:headEnd/>
            <a:tailEnd/>
          </a:ln>
        </p:spPr>
      </p:sp>
      <p:sp>
        <p:nvSpPr>
          <p:cNvPr id="616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1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64845A-46DA-47DB-956D-D29BFC7A9ABB}" type="slidenum">
              <a:rPr lang="en-US" smtClean="0"/>
              <a:pPr fontAlgn="base">
                <a:spcBef>
                  <a:spcPct val="0"/>
                </a:spcBef>
                <a:spcAft>
                  <a:spcPct val="0"/>
                </a:spcAft>
                <a:defRPr/>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734FFD-4202-4697-B245-F8B8C66AE751}" type="slidenum">
              <a:rPr lang="en-US" smtClean="0"/>
              <a:pPr fontAlgn="base">
                <a:spcBef>
                  <a:spcPct val="0"/>
                </a:spcBef>
                <a:spcAft>
                  <a:spcPct val="0"/>
                </a:spcAft>
                <a:defRPr/>
              </a:pPr>
              <a:t>14</a:t>
            </a:fld>
            <a:endParaRPr lang="en-US"/>
          </a:p>
        </p:txBody>
      </p:sp>
      <p:sp>
        <p:nvSpPr>
          <p:cNvPr id="877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7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Slide Image Placeholder 1"/>
          <p:cNvSpPr>
            <a:spLocks noGrp="1" noRot="1" noChangeAspect="1" noTextEdit="1"/>
          </p:cNvSpPr>
          <p:nvPr>
            <p:ph type="sldImg"/>
          </p:nvPr>
        </p:nvSpPr>
        <p:spPr bwMode="auto">
          <a:noFill/>
          <a:ln>
            <a:solidFill>
              <a:srgbClr val="000000"/>
            </a:solidFill>
            <a:miter lim="800000"/>
            <a:headEnd/>
            <a:tailEnd/>
          </a:ln>
        </p:spPr>
      </p:sp>
      <p:sp>
        <p:nvSpPr>
          <p:cNvPr id="842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5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E8F44E-A64C-4D30-A71B-5F462A76FC06}" type="slidenum">
              <a:rPr lang="en-US" smtClean="0"/>
              <a:pPr fontAlgn="base">
                <a:spcBef>
                  <a:spcPct val="0"/>
                </a:spcBef>
                <a:spcAft>
                  <a:spcPct val="0"/>
                </a:spcAft>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Slide Image Placeholder 1"/>
          <p:cNvSpPr>
            <a:spLocks noGrp="1" noRot="1" noChangeAspect="1" noTextEdit="1"/>
          </p:cNvSpPr>
          <p:nvPr>
            <p:ph type="sldImg"/>
          </p:nvPr>
        </p:nvSpPr>
        <p:spPr bwMode="auto">
          <a:noFill/>
          <a:ln>
            <a:solidFill>
              <a:srgbClr val="000000"/>
            </a:solidFill>
            <a:miter lim="800000"/>
            <a:headEnd/>
            <a:tailEnd/>
          </a:ln>
        </p:spPr>
      </p:sp>
      <p:sp>
        <p:nvSpPr>
          <p:cNvPr id="888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70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55CD78-CE87-4AB3-9EB6-6994E269A788}" type="slidenum">
              <a:rPr lang="en-US" smtClean="0"/>
              <a:pPr fontAlgn="base">
                <a:spcBef>
                  <a:spcPct val="0"/>
                </a:spcBef>
                <a:spcAft>
                  <a:spcPct val="0"/>
                </a:spcAft>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recall that we have discussed the Occupational Safety and Health Administration or OSHA Hierarchy of Controls before in relation to both engineering controls and PPE use. The approach that OSHA presents is that of an inverted pyramid where the most effective methods for controlling a hazard are at the top and the least effective are at the bottom. With all the focus on the use of personal protective equipment or PPE, it may seem surprising that PPE use is considered the least effective control. </a:t>
            </a:r>
          </a:p>
          <a:p>
            <a:endParaRPr lang="en-US" dirty="0"/>
          </a:p>
          <a:p>
            <a:r>
              <a:rPr lang="en-US" dirty="0"/>
              <a:t>While the respiratory protection program is the last line of defense, that should not minimize the importance of the program. The intent of the regulatory requirement is to create a safe environment.</a:t>
            </a:r>
          </a:p>
          <a:p>
            <a:r>
              <a:rPr lang="en-US" dirty="0"/>
              <a:t>While this guidance focuses on protecting workers from</a:t>
            </a:r>
          </a:p>
          <a:p>
            <a:r>
              <a:rPr lang="en-US" dirty="0"/>
              <a:t>occupational exposure to SARS-CoV-2 (the virus that causes</a:t>
            </a:r>
          </a:p>
          <a:p>
            <a:r>
              <a:rPr lang="en-US" dirty="0"/>
              <a:t>COVID-19 disease) by the use of respirators, primary reliance</a:t>
            </a:r>
          </a:p>
          <a:p>
            <a:r>
              <a:rPr lang="en-US" dirty="0"/>
              <a:t>on engineering and administrative controls for controlling</a:t>
            </a:r>
          </a:p>
          <a:p>
            <a:r>
              <a:rPr lang="en-US" dirty="0"/>
              <a:t>exposure is consistent with good industrial hygiene practice and</a:t>
            </a:r>
          </a:p>
          <a:p>
            <a:r>
              <a:rPr lang="en-US" dirty="0"/>
              <a:t>with OSHA’s traditional adherence to a “hierarchy of controls.”1</a:t>
            </a:r>
          </a:p>
          <a:p>
            <a:r>
              <a:rPr lang="en-US" dirty="0"/>
              <a:t>Under this hierarchy, engineering and administrative controls are</a:t>
            </a:r>
          </a:p>
          <a:p>
            <a:r>
              <a:rPr lang="en-US" dirty="0"/>
              <a:t>preferred to personal protective equipment (PPE). Therefore,</a:t>
            </a:r>
          </a:p>
          <a:p>
            <a:r>
              <a:rPr lang="en-US" dirty="0"/>
              <a:t>employers should always reassess their engineering controls</a:t>
            </a:r>
          </a:p>
          <a:p>
            <a:r>
              <a:rPr lang="en-US" dirty="0"/>
              <a:t>(e.g., ventilation) and administrative controls (e.g., hand hygiene,</a:t>
            </a:r>
          </a:p>
          <a:p>
            <a:r>
              <a:rPr lang="en-US" dirty="0"/>
              <a:t>physical distancing, cleaning/disinfection of surfaces ) to identify</a:t>
            </a:r>
          </a:p>
          <a:p>
            <a:r>
              <a:rPr lang="en-US" dirty="0"/>
              <a:t>any changes they can make to avoid over-reliance on respirators</a:t>
            </a:r>
          </a:p>
          <a:p>
            <a:r>
              <a:rPr lang="en-US" dirty="0"/>
              <a:t>and other PPE (see CDC’s COVID-19 webpage on Nursing Homes</a:t>
            </a:r>
          </a:p>
          <a:p>
            <a:r>
              <a:rPr lang="en-US" dirty="0"/>
              <a:t>and Long-Term Care Facilities). This is especially vital considering</a:t>
            </a:r>
          </a:p>
          <a:p>
            <a:r>
              <a:rPr lang="en-US" dirty="0"/>
              <a:t>the current supply chain demand for N95 filtering facepiece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7A3814-8629-4BA1-967C-34AA367A1A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46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One nursing textbook instructed nurses to observe the older patient for “dangers of mental changes and guard against injury or accident by the use of side rails and careful observation.” (Brunner, Emerson, Ferguson, &amp; Suddarth. (1964, p. 342) </a:t>
            </a:r>
          </a:p>
          <a:p>
            <a:r>
              <a:rPr lang="en-US" dirty="0"/>
              <a:t> “Careful observation” was a critical component.  Research showed side rails increased the risk of severe injury (</a:t>
            </a:r>
            <a:r>
              <a:rPr lang="en-US" dirty="0" err="1"/>
              <a:t>Capezuti</a:t>
            </a:r>
            <a:r>
              <a:rPr lang="en-US" dirty="0"/>
              <a:t>,   </a:t>
            </a:r>
            <a:r>
              <a:rPr lang="en-US" dirty="0" err="1"/>
              <a:t>Strumpf</a:t>
            </a:r>
            <a:r>
              <a:rPr lang="en-US" dirty="0"/>
              <a:t>, Evans, </a:t>
            </a:r>
            <a:r>
              <a:rPr lang="en-US" dirty="0" err="1"/>
              <a:t>Grisso</a:t>
            </a:r>
            <a:r>
              <a:rPr lang="en-US" dirty="0"/>
              <a:t>,  &amp; </a:t>
            </a:r>
            <a:r>
              <a:rPr lang="en-US" dirty="0" err="1"/>
              <a:t>Maislin</a:t>
            </a:r>
            <a:r>
              <a:rPr lang="en-US" dirty="0"/>
              <a:t>, 1998)</a:t>
            </a:r>
          </a:p>
          <a:p>
            <a:r>
              <a:rPr lang="en-US" dirty="0"/>
              <a:t>Comprehensive Person-Centered Care Planning (§483.21) *New Section* We are requiring facilities to develop and implement a baseline care plan for each</a:t>
            </a:r>
          </a:p>
          <a:p>
            <a:r>
              <a:rPr lang="en-US" dirty="0"/>
              <a:t>resident, within 48 hours of their admission, which includes the instructions needed to provide effective and person-centered care that meets professional standards of quality care.  We are adding a nurse aide and a member of the food and nutrition services staff to the required members of the interdisciplinary team that develops the comprehensive care plan. We are requiring that facilities develop and implement a discharge planning process that focuses on the resident’s discharge goals and prepares residents to be active partners in post-discharge care, in effective transitions, and in the reduction of factors leading to preventable re-admissions. We are also implementing the discharge planning requirements mandated by The Improving Medicare Post-Acute Care Transformation Act of 2014 (IMPACT Act) by revising, or adding where appropriate, discharge planning requirements for LTC facilities. Quality of care (§483.24) We are requiring that each resident receive and the facility provide the necessary care and services to attain or maintain the highest practicable physical, mental, and psychosocial well-being, consistent with the resident’s comprehensive assessment and plan of care.</a:t>
            </a:r>
          </a:p>
          <a:p>
            <a:r>
              <a:rPr lang="en-US" dirty="0"/>
              <a:t>Quality of Life (§483.25) Based on the comprehensive assessment of a resident, we are requiring facilities to ensure that residents receive treatment and care in accordance with professional standards of practice, the comprehensive person-centered care plan, and the residents’ choices.</a:t>
            </a:r>
          </a:p>
          <a:p>
            <a:r>
              <a:rPr lang="en-US" dirty="0"/>
              <a:t>Physician services (§483.30)  We are allowing attending physicians to delegate dietary orders to qualified dietitians or</a:t>
            </a:r>
          </a:p>
          <a:p>
            <a:r>
              <a:rPr lang="en-US" dirty="0"/>
              <a:t>other clinically qualified nutrition professionals and therapy orders to therapists. Nursing services (§483.35) We are adding a competency requirement for determining the sufficiency of nursing staff, based on a facility assessment, which includes but is not limited to the number of residents, resident acuity, range of diagnoses, and the content of individual care plans (p.10)</a:t>
            </a:r>
          </a:p>
        </p:txBody>
      </p:sp>
      <p:sp>
        <p:nvSpPr>
          <p:cNvPr id="4" name="Slide Number Placeholder 3"/>
          <p:cNvSpPr>
            <a:spLocks noGrp="1"/>
          </p:cNvSpPr>
          <p:nvPr>
            <p:ph type="sldNum" sz="quarter" idx="10"/>
          </p:nvPr>
        </p:nvSpPr>
        <p:spPr/>
        <p:txBody>
          <a:bodyPr/>
          <a:lstStyle/>
          <a:p>
            <a:pPr defTabSz="970275">
              <a:defRPr/>
            </a:pPr>
            <a:fld id="{5F46CDF5-ECB4-D74E-A678-581C78F347AB}" type="slidenum">
              <a:rPr lang="en-US">
                <a:solidFill>
                  <a:prstClr val="black"/>
                </a:solidFill>
                <a:latin typeface="Calibri" panose="020F0502020204030204"/>
              </a:rPr>
              <a:pPr defTabSz="970275">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606117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7E95-9A2B-3961-ACF1-772057C035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04F1B9-2A7A-C8DE-21E3-3471F236E2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F2E85F-8DAC-14D7-0484-60717F05C871}"/>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10055928-9E0C-3D45-8127-4426533BB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C811DB-E50A-FAF5-35C2-AB2418145E3A}"/>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1499318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09251-E0A6-F783-2F14-30A8FB176F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7F122F-4922-AA1C-DDE0-6E3497223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1EB68F-B93E-0360-15DB-7FD3E61C92BF}"/>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54A8D397-E90B-0F24-B0AE-0C815A43B2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B14C3-72AA-C4CB-72CE-EC80844AA2EA}"/>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168359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5D0CF1-5A10-20E8-47EE-16FB3B413C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226D43-E484-4141-202A-A8B3CADAD6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ECBBC-06C0-6B99-ACCD-D4CD8163154E}"/>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213A42DE-4E21-B228-880B-5ACCD9D8F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39500-4BB6-E620-4C46-FA6323CF2FC6}"/>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39403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914400" y="2130430"/>
            <a:ext cx="10363200" cy="1470025"/>
          </a:xfrm>
          <a:prstGeom prst="rect">
            <a:avLst/>
          </a:prstGeom>
        </p:spPr>
        <p:txBody>
          <a:bodyPr/>
          <a:lstStyle>
            <a:lvl1pPr>
              <a:defRPr sz="2400">
                <a:latin typeface="Trajan Pro"/>
                <a:ea typeface="Trajan Pro"/>
                <a:cs typeface="Trajan Pro"/>
                <a:sym typeface="Trajan Pro"/>
              </a:defRPr>
            </a:lvl1pPr>
          </a:lstStyle>
          <a:p>
            <a:r>
              <a:rPr dirty="0"/>
              <a:t>Title Text</a:t>
            </a:r>
          </a:p>
        </p:txBody>
      </p:sp>
      <p:sp>
        <p:nvSpPr>
          <p:cNvPr id="13"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342900" algn="ctr">
              <a:buSzTx/>
              <a:buFontTx/>
              <a:buNone/>
              <a:defRPr>
                <a:solidFill>
                  <a:srgbClr val="888888"/>
                </a:solidFill>
              </a:defRPr>
            </a:lvl2pPr>
            <a:lvl3pPr marL="0" indent="685800" algn="ctr">
              <a:buSzTx/>
              <a:buFontTx/>
              <a:buNone/>
              <a:defRPr>
                <a:solidFill>
                  <a:srgbClr val="888888"/>
                </a:solidFill>
              </a:defRPr>
            </a:lvl3pPr>
            <a:lvl4pPr marL="0" indent="1028700" algn="ctr">
              <a:buSzTx/>
              <a:buFontTx/>
              <a:buNone/>
              <a:defRPr>
                <a:solidFill>
                  <a:srgbClr val="888888"/>
                </a:solidFill>
              </a:defRPr>
            </a:lvl4pPr>
            <a:lvl5pPr marL="0" indent="1371600" algn="ctr">
              <a:buSzTx/>
              <a:buFontTx/>
              <a:buNone/>
              <a:defRPr>
                <a:solidFill>
                  <a:srgbClr val="888888"/>
                </a:solidFil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 name="Rectangle 7"/>
          <p:cNvSpPr/>
          <p:nvPr/>
        </p:nvSpPr>
        <p:spPr>
          <a:xfrm>
            <a:off x="9144000" y="6019800"/>
            <a:ext cx="2540000" cy="838200"/>
          </a:xfrm>
          <a:prstGeom prst="rect">
            <a:avLst/>
          </a:prstGeom>
          <a:solidFill>
            <a:srgbClr val="FFFFFF"/>
          </a:solidFill>
          <a:ln w="12700">
            <a:miter lim="400000"/>
          </a:ln>
        </p:spPr>
        <p:txBody>
          <a:bodyPr lIns="34289" rIns="34289" anchor="ctr"/>
          <a:lstStyle/>
          <a:p>
            <a:pPr algn="ctr">
              <a:defRPr>
                <a:solidFill>
                  <a:srgbClr val="FFFFFF"/>
                </a:solidFill>
              </a:defRPr>
            </a:pPr>
            <a:endParaRPr sz="1350" dirty="0"/>
          </a:p>
        </p:txBody>
      </p:sp>
      <p:pic>
        <p:nvPicPr>
          <p:cNvPr id="15" name="Picture 9" descr="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0496" y="457200"/>
            <a:ext cx="6851009" cy="1524004"/>
          </a:xfrm>
          <a:prstGeom prst="rect">
            <a:avLst/>
          </a:prstGeom>
          <a:ln w="12700">
            <a:miter lim="400000"/>
          </a:ln>
        </p:spPr>
      </p:pic>
      <p:sp>
        <p:nvSpPr>
          <p:cNvPr id="16" name="Slide Number"/>
          <p:cNvSpPr txBox="1">
            <a:spLocks noGrp="1"/>
          </p:cNvSpPr>
          <p:nvPr>
            <p:ph type="sldNum" sz="quarter" idx="2"/>
          </p:nvPr>
        </p:nvSpPr>
        <p:spPr>
          <a:xfrm>
            <a:off x="11570508" y="6438900"/>
            <a:ext cx="226983" cy="230832"/>
          </a:xfrm>
          <a:prstGeom prst="rect">
            <a:avLst/>
          </a:prstGeom>
        </p:spPr>
        <p:txBody>
          <a:bodyPr/>
          <a:lstStyle/>
          <a:p>
            <a:fld id="{86CB4B4D-7CA3-9044-876B-883B54F8677D}" type="slidenum">
              <a:t>‹#›</a:t>
            </a:fld>
            <a:endParaRPr dirty="0"/>
          </a:p>
        </p:txBody>
      </p:sp>
      <p:sp>
        <p:nvSpPr>
          <p:cNvPr id="2" name="Footer Placeholder 1">
            <a:extLst>
              <a:ext uri="{FF2B5EF4-FFF2-40B4-BE49-F238E27FC236}">
                <a16:creationId xmlns:a16="http://schemas.microsoft.com/office/drawing/2014/main" id="{DC21B83F-E718-4864-B21B-B474CECE4E64}"/>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5825035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21458-DB89-4401-BC85-348F6DA672B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7FF37E6-2156-4460-A7C6-B2F1EA645C06}"/>
              </a:ext>
            </a:extLst>
          </p:cNvPr>
          <p:cNvSpPr>
            <a:spLocks noGrp="1"/>
          </p:cNvSpPr>
          <p:nvPr>
            <p:ph type="sldNum" sz="quarter" idx="10"/>
          </p:nvPr>
        </p:nvSpPr>
        <p:spPr>
          <a:xfrm>
            <a:off x="11621308" y="6423500"/>
            <a:ext cx="226983" cy="230832"/>
          </a:xfrm>
        </p:spPr>
        <p:txBody>
          <a:bodyPr/>
          <a:lstStyle/>
          <a:p>
            <a:fld id="{86CB4B4D-7CA3-9044-876B-883B54F8677D}" type="slidenum">
              <a:rPr lang="en-US" smtClean="0"/>
              <a:t>‹#›</a:t>
            </a:fld>
            <a:endParaRPr lang="en-US" dirty="0"/>
          </a:p>
        </p:txBody>
      </p:sp>
      <p:sp>
        <p:nvSpPr>
          <p:cNvPr id="5" name="Content Placeholder 4">
            <a:extLst>
              <a:ext uri="{FF2B5EF4-FFF2-40B4-BE49-F238E27FC236}">
                <a16:creationId xmlns:a16="http://schemas.microsoft.com/office/drawing/2014/main" id="{1AF19AB1-246C-49CB-B5B0-06B4D5B72FE1}"/>
              </a:ext>
            </a:extLst>
          </p:cNvPr>
          <p:cNvSpPr>
            <a:spLocks noGrp="1"/>
          </p:cNvSpPr>
          <p:nvPr>
            <p:ph sz="quarter" idx="11"/>
          </p:nvPr>
        </p:nvSpPr>
        <p:spPr>
          <a:xfrm>
            <a:off x="4572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3161E0E8-71C5-4E1A-89D1-77FCDDF3513B}"/>
              </a:ext>
            </a:extLst>
          </p:cNvPr>
          <p:cNvSpPr>
            <a:spLocks noGrp="1"/>
          </p:cNvSpPr>
          <p:nvPr>
            <p:ph sz="quarter" idx="12"/>
          </p:nvPr>
        </p:nvSpPr>
        <p:spPr>
          <a:xfrm>
            <a:off x="6248400" y="1640125"/>
            <a:ext cx="5486400" cy="436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234818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Body Level One…"/>
          <p:cNvSpPr txBox="1">
            <a:spLocks noGrp="1"/>
          </p:cNvSpPr>
          <p:nvPr>
            <p:ph type="body" idx="1"/>
          </p:nvPr>
        </p:nvSpPr>
        <p:spPr>
          <a:prstGeom prst="rect">
            <a:avLst/>
          </a:prstGeom>
        </p:spPr>
        <p:txBody>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 name="Slide Number"/>
          <p:cNvSpPr txBox="1">
            <a:spLocks noGrp="1"/>
          </p:cNvSpPr>
          <p:nvPr>
            <p:ph type="sldNum" sz="quarter" idx="2"/>
          </p:nvPr>
        </p:nvSpPr>
        <p:spPr>
          <a:xfrm>
            <a:off x="11582400" y="6432209"/>
            <a:ext cx="226983" cy="230832"/>
          </a:xfrm>
          <a:prstGeom prst="rect">
            <a:avLst/>
          </a:prstGeom>
        </p:spPr>
        <p:txBody>
          <a:bodyPr/>
          <a:lstStyle/>
          <a:p>
            <a:fld id="{86CB4B4D-7CA3-9044-876B-883B54F8677D}" type="slidenum">
              <a:t>‹#›</a:t>
            </a:fld>
            <a:endParaRPr dirty="0"/>
          </a:p>
        </p:txBody>
      </p:sp>
      <p:sp>
        <p:nvSpPr>
          <p:cNvPr id="2" name="Title 1">
            <a:extLst>
              <a:ext uri="{FF2B5EF4-FFF2-40B4-BE49-F238E27FC236}">
                <a16:creationId xmlns:a16="http://schemas.microsoft.com/office/drawing/2014/main" id="{34435C57-4BA8-447C-AC13-BD31671D85B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45301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80" name="Picture 8" descr="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567" y="6166096"/>
            <a:ext cx="2117236" cy="463304"/>
          </a:xfrm>
          <a:prstGeom prst="rect">
            <a:avLst/>
          </a:prstGeom>
          <a:ln w="12700">
            <a:miter lim="400000"/>
          </a:ln>
        </p:spPr>
      </p:pic>
      <p:sp>
        <p:nvSpPr>
          <p:cNvPr id="81" name="Title Text"/>
          <p:cNvSpPr txBox="1">
            <a:spLocks noGrp="1"/>
          </p:cNvSpPr>
          <p:nvPr>
            <p:ph type="title"/>
          </p:nvPr>
        </p:nvSpPr>
        <p:spPr>
          <a:xfrm>
            <a:off x="609600" y="273050"/>
            <a:ext cx="4011085" cy="1162050"/>
          </a:xfrm>
          <a:prstGeom prst="rect">
            <a:avLst/>
          </a:prstGeom>
        </p:spPr>
        <p:txBody>
          <a:bodyPr anchor="b"/>
          <a:lstStyle>
            <a:lvl1pPr algn="l">
              <a:defRPr sz="1500">
                <a:solidFill>
                  <a:srgbClr val="1F497D"/>
                </a:solidFill>
              </a:defRPr>
            </a:lvl1pPr>
          </a:lstStyle>
          <a:p>
            <a:r>
              <a:t>Title Text</a:t>
            </a:r>
          </a:p>
        </p:txBody>
      </p:sp>
      <p:sp>
        <p:nvSpPr>
          <p:cNvPr id="82" name="Body Level One…"/>
          <p:cNvSpPr txBox="1">
            <a:spLocks noGrp="1"/>
          </p:cNvSpPr>
          <p:nvPr>
            <p:ph type="body" idx="1"/>
          </p:nvPr>
        </p:nvSpPr>
        <p:spPr>
          <a:xfrm>
            <a:off x="4766733" y="273055"/>
            <a:ext cx="6815667" cy="5853113"/>
          </a:xfrm>
          <a:prstGeom prst="rect">
            <a:avLst/>
          </a:prstGeom>
        </p:spPr>
        <p:txBody>
          <a:bodyPr/>
          <a:lstStyle>
            <a:lvl1pPr>
              <a:spcBef>
                <a:spcPts val="525"/>
              </a:spcBef>
              <a:defRPr sz="2400"/>
            </a:lvl1pPr>
            <a:lvl2pPr marL="587828" indent="-244928">
              <a:spcBef>
                <a:spcPts val="525"/>
              </a:spcBef>
              <a:defRPr sz="2400"/>
            </a:lvl2pPr>
            <a:lvl3pPr marL="914400" indent="-228600">
              <a:spcBef>
                <a:spcPts val="525"/>
              </a:spcBef>
              <a:defRPr sz="2400"/>
            </a:lvl3pPr>
            <a:lvl4pPr marL="1303020" indent="-274320">
              <a:spcBef>
                <a:spcPts val="525"/>
              </a:spcBef>
              <a:defRPr sz="2400"/>
            </a:lvl4pPr>
            <a:lvl5pPr marL="1645920" indent="-274320">
              <a:spcBef>
                <a:spcPts val="525"/>
              </a:spcBef>
              <a:defRPr sz="2400"/>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half" idx="13"/>
          </p:nvPr>
        </p:nvSpPr>
        <p:spPr>
          <a:xfrm>
            <a:off x="609602" y="1435103"/>
            <a:ext cx="4011087" cy="4691063"/>
          </a:xfrm>
          <a:prstGeom prst="rect">
            <a:avLst/>
          </a:prstGeom>
        </p:spPr>
        <p:txBody>
          <a:bodyPr/>
          <a:lstStyle>
            <a:lvl1pPr marL="0" indent="0">
              <a:spcBef>
                <a:spcPts val="300"/>
              </a:spcBef>
              <a:buSzTx/>
              <a:buFontTx/>
              <a:buNone/>
              <a:defRPr sz="1400"/>
            </a:lvl1pPr>
          </a:lstStyle>
          <a:p>
            <a:pPr marL="0" indent="0">
              <a:spcBef>
                <a:spcPts val="300"/>
              </a:spcBef>
              <a:buSzTx/>
              <a:buFontTx/>
              <a:buNone/>
              <a:defRPr sz="1400"/>
            </a:pPr>
            <a:endParaRPr/>
          </a:p>
        </p:txBody>
      </p:sp>
      <p:sp>
        <p:nvSpPr>
          <p:cNvPr id="84" name="Slide Number"/>
          <p:cNvSpPr txBox="1">
            <a:spLocks noGrp="1"/>
          </p:cNvSpPr>
          <p:nvPr>
            <p:ph type="sldNum" sz="quarter" idx="2"/>
          </p:nvPr>
        </p:nvSpPr>
        <p:spPr>
          <a:xfrm>
            <a:off x="11480803" y="6398568"/>
            <a:ext cx="226983" cy="23083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1391890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0C24-58D1-0333-4166-4798732E72C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99EA642-29BA-3401-EB4D-C1C83CCEA7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99658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C2DE-2B5C-A848-2277-4A08B22E4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DCF1D-017B-C4D5-06AD-5AD736BCB8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3DC7D-E173-8A79-91A1-ADAA8335D78E}"/>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5" name="Footer Placeholder 4">
            <a:extLst>
              <a:ext uri="{FF2B5EF4-FFF2-40B4-BE49-F238E27FC236}">
                <a16:creationId xmlns:a16="http://schemas.microsoft.com/office/drawing/2014/main" id="{D5774010-5E45-5A25-DBCA-7BE4093603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81FEB7-CE0C-8876-789E-A4B58A5A1EE0}"/>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195904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FDFA-6B2A-2509-235D-B020798CF2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AC255D-B1D4-7BAC-A438-E917F4338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340E46-8273-E0BA-F68A-325A6EF63B9A}"/>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5" name="Footer Placeholder 4">
            <a:extLst>
              <a:ext uri="{FF2B5EF4-FFF2-40B4-BE49-F238E27FC236}">
                <a16:creationId xmlns:a16="http://schemas.microsoft.com/office/drawing/2014/main" id="{75981C4A-3342-AC42-0004-AE6E8CAB6F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C85B7F-02CA-4E1F-291A-DF035161DC55}"/>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2832885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6BE7-D6FA-491F-65CF-BF3ADFD92E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451016-5F13-EC0C-EA51-63BD29E89F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234CE-393D-5203-DD94-16CF155A2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1E3640-5884-3BAE-B2B8-2F150017B197}"/>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6" name="Footer Placeholder 5">
            <a:extLst>
              <a:ext uri="{FF2B5EF4-FFF2-40B4-BE49-F238E27FC236}">
                <a16:creationId xmlns:a16="http://schemas.microsoft.com/office/drawing/2014/main" id="{0A9367AE-7DEE-F360-463E-C13872978A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5A54DB6-2E0A-0DF9-8379-1A1FACAA5E60}"/>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224588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68EA-14DC-7D5C-035D-D7FB6EA14A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F7EB6A-71B0-5C5E-A705-164D35817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08B0E-3BDA-78A3-EB65-DAD983EA9B43}"/>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36ACD2F0-19D1-2F72-8A1C-9CB4A0550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412D4-ED2D-7AF2-1B14-5A716E63DC3D}"/>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1234607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F2C4-FD4F-8A09-73CF-7367EDF68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F5233A-D370-4AA1-045D-548D9F4EE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0C49-E2F4-5FD0-686A-255D70F5A5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451844-1D9F-24D7-2C27-A6D72A12F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12AA6-C186-C146-4357-DCAD58CCE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B86F66-F52C-A573-A7B1-0DACB0E2C060}"/>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8" name="Footer Placeholder 7">
            <a:extLst>
              <a:ext uri="{FF2B5EF4-FFF2-40B4-BE49-F238E27FC236}">
                <a16:creationId xmlns:a16="http://schemas.microsoft.com/office/drawing/2014/main" id="{422AAB0F-94B2-497A-D717-C0EC8A8468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ADE2815-685F-F7C2-9EDB-606AB816EE9E}"/>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991854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9D99-2664-CA91-493C-DB0DBEA4E0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859B5-AAE7-E581-D396-DE74554179EB}"/>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4" name="Footer Placeholder 3">
            <a:extLst>
              <a:ext uri="{FF2B5EF4-FFF2-40B4-BE49-F238E27FC236}">
                <a16:creationId xmlns:a16="http://schemas.microsoft.com/office/drawing/2014/main" id="{83FEAA0F-0DDF-79E9-95F2-D521D7DF34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927E2C-48A3-C28A-44B7-40609946D1FA}"/>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165035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00E178-75A5-8B60-DA6D-7DDA97B4974A}"/>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3" name="Footer Placeholder 2">
            <a:extLst>
              <a:ext uri="{FF2B5EF4-FFF2-40B4-BE49-F238E27FC236}">
                <a16:creationId xmlns:a16="http://schemas.microsoft.com/office/drawing/2014/main" id="{34EC0182-DF1C-1CE7-B0B3-30F1E3A05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C6B9230-7BA8-5678-0822-9635A5BF59D8}"/>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9352820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3741-D940-0476-F8FD-D5478ACAF2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E3AB61-1209-4F7E-012F-B529BB1AFB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2018F5-0A58-350F-26F6-FD6AE3E3C0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B96777-F67A-4949-20B2-718B6204653F}"/>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6" name="Footer Placeholder 5">
            <a:extLst>
              <a:ext uri="{FF2B5EF4-FFF2-40B4-BE49-F238E27FC236}">
                <a16:creationId xmlns:a16="http://schemas.microsoft.com/office/drawing/2014/main" id="{724FC8E0-642A-C73B-CF70-69649B871A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2AF1FD-BE2C-4D32-7E34-FED8578147B6}"/>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1904934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7715-837C-D6BC-B31D-C61D57D01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CBF30-F8F4-88A6-BDE3-4045661DC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2E5884-4BA7-40F3-B40C-C43701410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062B2-FD7D-251C-3699-B272834F4810}"/>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6" name="Footer Placeholder 5">
            <a:extLst>
              <a:ext uri="{FF2B5EF4-FFF2-40B4-BE49-F238E27FC236}">
                <a16:creationId xmlns:a16="http://schemas.microsoft.com/office/drawing/2014/main" id="{14C5B42E-4F71-F8FE-C9F6-B7444E38A7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368A46-F773-C35E-7A8A-EB785111376D}"/>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435941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6764-F29E-C004-6F6B-E92A3E14D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7E064D-63A4-D8BA-1073-AE30981B6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B56D4-D89D-4840-E2A3-5ECB334B97ED}"/>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5" name="Footer Placeholder 4">
            <a:extLst>
              <a:ext uri="{FF2B5EF4-FFF2-40B4-BE49-F238E27FC236}">
                <a16:creationId xmlns:a16="http://schemas.microsoft.com/office/drawing/2014/main" id="{7B0B9C27-3167-EF18-B030-AD6D3FCEB5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FA3BB-6093-34B7-5DEC-F7DFF72B626B}"/>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181132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0BDAD-47A3-BEE4-BC49-24DB9FECB8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B24D3A-7925-BF1B-B2AA-8A4630DFD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D814FF-3ACC-26D7-8A1E-41C9F49B4C12}"/>
              </a:ext>
            </a:extLst>
          </p:cNvPr>
          <p:cNvSpPr>
            <a:spLocks noGrp="1"/>
          </p:cNvSpPr>
          <p:nvPr>
            <p:ph type="dt" sz="half" idx="10"/>
          </p:nvPr>
        </p:nvSpPr>
        <p:spPr>
          <a:xfrm>
            <a:off x="838200" y="6356350"/>
            <a:ext cx="2743200" cy="365125"/>
          </a:xfrm>
          <a:prstGeom prst="rect">
            <a:avLst/>
          </a:prstGeom>
        </p:spPr>
        <p:txBody>
          <a:bodyPr/>
          <a:lstStyle/>
          <a:p>
            <a:fld id="{47D448E6-B90D-4427-B07B-093995029037}" type="datetimeFigureOut">
              <a:rPr lang="en-US" smtClean="0"/>
              <a:t>9/21/2023</a:t>
            </a:fld>
            <a:endParaRPr lang="en-US"/>
          </a:p>
        </p:txBody>
      </p:sp>
      <p:sp>
        <p:nvSpPr>
          <p:cNvPr id="5" name="Footer Placeholder 4">
            <a:extLst>
              <a:ext uri="{FF2B5EF4-FFF2-40B4-BE49-F238E27FC236}">
                <a16:creationId xmlns:a16="http://schemas.microsoft.com/office/drawing/2014/main" id="{461F9591-C6DC-6874-2A50-A8475D6BB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C00DBA-F858-B788-0952-33970A110851}"/>
              </a:ext>
            </a:extLst>
          </p:cNvPr>
          <p:cNvSpPr>
            <a:spLocks noGrp="1"/>
          </p:cNvSpPr>
          <p:nvPr>
            <p:ph type="sldNum" sz="quarter" idx="12"/>
          </p:nvPr>
        </p:nvSpPr>
        <p:spPr>
          <a:xfrm>
            <a:off x="8610600" y="6356350"/>
            <a:ext cx="2743200" cy="365125"/>
          </a:xfrm>
          <a:prstGeom prst="rect">
            <a:avLst/>
          </a:prstGeom>
        </p:spPr>
        <p:txBody>
          <a:bodyPr/>
          <a:lstStyle/>
          <a:p>
            <a:fld id="{DAF42236-B00C-4605-B15A-1B417DFACA43}" type="slidenum">
              <a:rPr lang="en-US" smtClean="0"/>
              <a:t>‹#›</a:t>
            </a:fld>
            <a:endParaRPr lang="en-US"/>
          </a:p>
        </p:txBody>
      </p:sp>
    </p:spTree>
    <p:extLst>
      <p:ext uri="{BB962C8B-B14F-4D97-AF65-F5344CB8AC3E}">
        <p14:creationId xmlns:p14="http://schemas.microsoft.com/office/powerpoint/2010/main" val="361468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ortrait">
    <p:spTree>
      <p:nvGrpSpPr>
        <p:cNvPr id="1" name=""/>
        <p:cNvGrpSpPr/>
        <p:nvPr/>
      </p:nvGrpSpPr>
      <p:grpSpPr>
        <a:xfrm>
          <a:off x="0" y="0"/>
          <a:ext cx="0" cy="0"/>
          <a:chOff x="0" y="0"/>
          <a:chExt cx="0" cy="0"/>
        </a:xfrm>
      </p:grpSpPr>
      <p:sp>
        <p:nvSpPr>
          <p:cNvPr id="7" name="Picture Placeholder 8"/>
          <p:cNvSpPr>
            <a:spLocks noGrp="1"/>
          </p:cNvSpPr>
          <p:nvPr>
            <p:ph type="pic" sz="quarter" idx="10" hasCustomPrompt="1"/>
          </p:nvPr>
        </p:nvSpPr>
        <p:spPr>
          <a:xfrm>
            <a:off x="360000" y="359999"/>
            <a:ext cx="5580000" cy="6300000"/>
          </a:xfrm>
        </p:spPr>
        <p:txBody>
          <a:bodyPr/>
          <a:lstStyle>
            <a:lvl1pPr marL="0" indent="0">
              <a:buNone/>
              <a:defRPr/>
            </a:lvl1pPr>
          </a:lstStyle>
          <a:p>
            <a:r>
              <a:rPr lang="en-GB" dirty="0"/>
              <a:t>Figure</a:t>
            </a:r>
          </a:p>
        </p:txBody>
      </p:sp>
      <p:sp>
        <p:nvSpPr>
          <p:cNvPr id="8" name="Text Placeholder 10"/>
          <p:cNvSpPr>
            <a:spLocks noGrp="1"/>
          </p:cNvSpPr>
          <p:nvPr>
            <p:ph type="body" sz="quarter" idx="11" hasCustomPrompt="1"/>
          </p:nvPr>
        </p:nvSpPr>
        <p:spPr>
          <a:xfrm>
            <a:off x="6120000" y="360000"/>
            <a:ext cx="5760000" cy="5220000"/>
          </a:xfrm>
        </p:spPr>
        <p:txBody>
          <a:bodyPr>
            <a:normAutofit/>
          </a:bodyPr>
          <a:lstStyle>
            <a:lvl1pPr marL="0" indent="0">
              <a:buNone/>
              <a:defRPr sz="800">
                <a:latin typeface="Arial" panose="020B0604020202020204" pitchFamily="34" charset="0"/>
                <a:cs typeface="Arial" panose="020B0604020202020204" pitchFamily="34" charset="0"/>
              </a:defRPr>
            </a:lvl1pPr>
          </a:lstStyle>
          <a:p>
            <a:r>
              <a:rPr lang="en-US"/>
              <a:t>Text</a:t>
            </a:r>
          </a:p>
        </p:txBody>
      </p:sp>
      <p:sp>
        <p:nvSpPr>
          <p:cNvPr id="9" name="Text Placeholder 13"/>
          <p:cNvSpPr>
            <a:spLocks noGrp="1"/>
          </p:cNvSpPr>
          <p:nvPr>
            <p:ph type="body" sz="quarter" idx="12" hasCustomPrompt="1"/>
          </p:nvPr>
        </p:nvSpPr>
        <p:spPr>
          <a:xfrm>
            <a:off x="6120000" y="5760000"/>
            <a:ext cx="5760000" cy="720000"/>
          </a:xfrm>
        </p:spPr>
        <p:txBody>
          <a:bodyPr>
            <a:normAutofit/>
          </a:bodyPr>
          <a:lstStyle>
            <a:lvl1pPr marL="0" indent="0">
              <a:buNone/>
              <a:defRPr sz="800">
                <a:latin typeface="Arial" panose="020B0604020202020204" pitchFamily="34" charset="0"/>
                <a:cs typeface="Arial" panose="020B0604020202020204" pitchFamily="34" charset="0"/>
              </a:defRPr>
            </a:lvl1pPr>
          </a:lstStyle>
          <a:p>
            <a:r>
              <a:rPr lang="en-US"/>
              <a:t>Citation</a:t>
            </a:r>
          </a:p>
        </p:txBody>
      </p:sp>
      <p:sp>
        <p:nvSpPr>
          <p:cNvPr id="10" name="Text Placeholder 17"/>
          <p:cNvSpPr>
            <a:spLocks noGrp="1"/>
          </p:cNvSpPr>
          <p:nvPr>
            <p:ph type="body" sz="quarter" idx="13" hasCustomPrompt="1"/>
          </p:nvPr>
        </p:nvSpPr>
        <p:spPr>
          <a:xfrm>
            <a:off x="360363" y="6660000"/>
            <a:ext cx="11518900" cy="180000"/>
          </a:xfrm>
        </p:spPr>
        <p:txBody>
          <a:bodyPr>
            <a:noAutofit/>
          </a:bodyPr>
          <a:lstStyle>
            <a:lvl1pPr marL="0" indent="0" algn="r">
              <a:buNone/>
              <a:defRPr sz="800">
                <a:latin typeface="Arial" panose="020B0604020202020204" pitchFamily="34" charset="0"/>
                <a:cs typeface="Arial" panose="020B0604020202020204" pitchFamily="34" charset="0"/>
              </a:defRPr>
            </a:lvl1pPr>
            <a:lvl2pPr>
              <a:defRPr sz="800">
                <a:latin typeface="Arial" panose="020B0604020202020204" pitchFamily="34" charset="0"/>
                <a:cs typeface="Arial" panose="020B0604020202020204" pitchFamily="34" charset="0"/>
              </a:defRPr>
            </a:lvl2pPr>
            <a:lvl3pPr>
              <a:defRPr sz="800">
                <a:latin typeface="Arial" panose="020B0604020202020204" pitchFamily="34" charset="0"/>
                <a:cs typeface="Arial" panose="020B0604020202020204" pitchFamily="34" charset="0"/>
              </a:defRPr>
            </a:lvl3pPr>
            <a:lvl4pPr>
              <a:defRPr sz="800">
                <a:latin typeface="Arial" panose="020B0604020202020204" pitchFamily="34" charset="0"/>
                <a:cs typeface="Arial" panose="020B0604020202020204" pitchFamily="34" charset="0"/>
              </a:defRPr>
            </a:lvl4pPr>
            <a:lvl5pPr>
              <a:defRPr sz="800">
                <a:latin typeface="Arial" panose="020B0604020202020204" pitchFamily="34" charset="0"/>
                <a:cs typeface="Arial" panose="020B0604020202020204" pitchFamily="34" charset="0"/>
              </a:defRPr>
            </a:lvl5pPr>
          </a:lstStyle>
          <a:p>
            <a:r>
              <a:rPr lang="en-US"/>
              <a:t>Copyright</a:t>
            </a:r>
          </a:p>
        </p:txBody>
      </p:sp>
    </p:spTree>
    <p:extLst>
      <p:ext uri="{BB962C8B-B14F-4D97-AF65-F5344CB8AC3E}">
        <p14:creationId xmlns:p14="http://schemas.microsoft.com/office/powerpoint/2010/main" val="2778075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BC613-7974-EB43-72E2-A18FBCA6D2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4F0FC-D028-F264-0737-E9784403F7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4AB4B-5ED8-B759-39E9-AD6C9FF43E7C}"/>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7C7B117F-6E56-969A-7029-53EB61B92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7857-4E15-DC2B-0BDD-EB4838DC150A}"/>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276291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97A6C-26BF-1D49-560A-4D9C879D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8C262F-0B59-2C63-6C1E-3BB9130153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67B2C7-5240-AA96-D51B-B08984C35F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EEE24-A6F7-E07E-E984-71540857EC66}"/>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6" name="Footer Placeholder 5">
            <a:extLst>
              <a:ext uri="{FF2B5EF4-FFF2-40B4-BE49-F238E27FC236}">
                <a16:creationId xmlns:a16="http://schemas.microsoft.com/office/drawing/2014/main" id="{37F26845-62B1-6BDE-EAC4-F665BCBDC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8EE3E-FF31-702A-D408-E0FC1CD946E9}"/>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381602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8C8EB-D0A4-4120-2A57-9B9CE178BB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F3C09B-119B-5A6E-824F-4DA59FBFB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62AAC6-2ACB-0960-4D55-50E93B9A30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D761EC-77B8-3B52-C8C6-0B07FC79B7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8CF2AE-7198-7C09-701D-DD0E26D813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78F9DA-27FE-BE6D-D9AA-593703DCB886}"/>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8" name="Footer Placeholder 7">
            <a:extLst>
              <a:ext uri="{FF2B5EF4-FFF2-40B4-BE49-F238E27FC236}">
                <a16:creationId xmlns:a16="http://schemas.microsoft.com/office/drawing/2014/main" id="{60E9383C-4A91-7DDC-D37D-DBA8CB1C70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5C338-199A-372C-AE3B-3A1A4F726958}"/>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419451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54C79-0C42-05C9-F6D2-D9D5770C02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E43928-B192-8E86-5FB3-FEF557E693DD}"/>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4" name="Footer Placeholder 3">
            <a:extLst>
              <a:ext uri="{FF2B5EF4-FFF2-40B4-BE49-F238E27FC236}">
                <a16:creationId xmlns:a16="http://schemas.microsoft.com/office/drawing/2014/main" id="{FB7A1309-A9AF-1EA9-51CB-97299218CF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CBBDBE-D96F-DF22-FB48-7A8A7D7DF979}"/>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385318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74AADF-D439-F54B-A7C8-AB98C45D760D}"/>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3" name="Footer Placeholder 2">
            <a:extLst>
              <a:ext uri="{FF2B5EF4-FFF2-40B4-BE49-F238E27FC236}">
                <a16:creationId xmlns:a16="http://schemas.microsoft.com/office/drawing/2014/main" id="{B8A53C59-F3E6-0503-78B6-CEA0694C72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C37330-7246-6746-9CF1-48D2DFD6CFE1}"/>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94860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D935-A9E5-A52C-809A-BF8DDE6DE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41187-785F-4D90-3A7A-103DD186D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1A0133-9F6B-2E4B-A1F2-A1B36C2AD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81BCC1-BC73-1963-F0CA-FF630BCAD184}"/>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6" name="Footer Placeholder 5">
            <a:extLst>
              <a:ext uri="{FF2B5EF4-FFF2-40B4-BE49-F238E27FC236}">
                <a16:creationId xmlns:a16="http://schemas.microsoft.com/office/drawing/2014/main" id="{82A2041A-6B09-B99F-4EDF-CD97E9336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9EA83-500B-2577-36A9-F2B74F59CB92}"/>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2146664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B314-75BD-82AC-A96D-9DE40F6C58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F8FE60-325C-1D42-0EB1-53B7CA9AB3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E79646-42AC-37CD-29DE-478B6FA95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89EF1-2ED2-4627-E82D-DEABA1807843}"/>
              </a:ext>
            </a:extLst>
          </p:cNvPr>
          <p:cNvSpPr>
            <a:spLocks noGrp="1"/>
          </p:cNvSpPr>
          <p:nvPr>
            <p:ph type="dt" sz="half" idx="10"/>
          </p:nvPr>
        </p:nvSpPr>
        <p:spPr/>
        <p:txBody>
          <a:bodyPr/>
          <a:lstStyle/>
          <a:p>
            <a:fld id="{D1B54FBD-FE6D-485E-9AAA-0A68F15682AF}" type="datetimeFigureOut">
              <a:rPr lang="en-US" smtClean="0"/>
              <a:t>9/21/2023</a:t>
            </a:fld>
            <a:endParaRPr lang="en-US"/>
          </a:p>
        </p:txBody>
      </p:sp>
      <p:sp>
        <p:nvSpPr>
          <p:cNvPr id="6" name="Footer Placeholder 5">
            <a:extLst>
              <a:ext uri="{FF2B5EF4-FFF2-40B4-BE49-F238E27FC236}">
                <a16:creationId xmlns:a16="http://schemas.microsoft.com/office/drawing/2014/main" id="{1DEDF9B1-E440-F5DB-66D7-28C8554E2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2BC66-369D-9AC2-B8BD-2FED4B8323E3}"/>
              </a:ext>
            </a:extLst>
          </p:cNvPr>
          <p:cNvSpPr>
            <a:spLocks noGrp="1"/>
          </p:cNvSpPr>
          <p:nvPr>
            <p:ph type="sldNum" sz="quarter" idx="12"/>
          </p:nvPr>
        </p:nvSpPr>
        <p:spPr/>
        <p:txBody>
          <a:bodyPr/>
          <a:lstStyle/>
          <a:p>
            <a:fld id="{2C6E1A84-3138-42A8-A4E1-5E3CD95C1B88}" type="slidenum">
              <a:rPr lang="en-US" smtClean="0"/>
              <a:t>‹#›</a:t>
            </a:fld>
            <a:endParaRPr lang="en-US"/>
          </a:p>
        </p:txBody>
      </p:sp>
    </p:spTree>
    <p:extLst>
      <p:ext uri="{BB962C8B-B14F-4D97-AF65-F5344CB8AC3E}">
        <p14:creationId xmlns:p14="http://schemas.microsoft.com/office/powerpoint/2010/main" val="36516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B215E0-41D1-20AF-CF74-11BB1DA405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CF7000-CA29-CAEB-304D-94D8D1DB76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5CC0A-E2B1-E0AB-BE34-FA93A488C0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B54FBD-FE6D-485E-9AAA-0A68F15682AF}" type="datetimeFigureOut">
              <a:rPr lang="en-US" smtClean="0"/>
              <a:t>9/21/2023</a:t>
            </a:fld>
            <a:endParaRPr lang="en-US"/>
          </a:p>
        </p:txBody>
      </p:sp>
      <p:sp>
        <p:nvSpPr>
          <p:cNvPr id="5" name="Footer Placeholder 4">
            <a:extLst>
              <a:ext uri="{FF2B5EF4-FFF2-40B4-BE49-F238E27FC236}">
                <a16:creationId xmlns:a16="http://schemas.microsoft.com/office/drawing/2014/main" id="{B1D3F317-09CE-86B3-BE1C-6C0F6F7C30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B4E6F0-DA79-FC3E-06F7-6DA174905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E1A84-3138-42A8-A4E1-5E3CD95C1B88}" type="slidenum">
              <a:rPr lang="en-US" smtClean="0"/>
              <a:t>‹#›</a:t>
            </a:fld>
            <a:endParaRPr lang="en-US"/>
          </a:p>
        </p:txBody>
      </p:sp>
    </p:spTree>
    <p:extLst>
      <p:ext uri="{BB962C8B-B14F-4D97-AF65-F5344CB8AC3E}">
        <p14:creationId xmlns:p14="http://schemas.microsoft.com/office/powerpoint/2010/main" val="1328394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8" descr="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8319" y="6166096"/>
            <a:ext cx="2062483" cy="463304"/>
          </a:xfrm>
          <a:prstGeom prst="rect">
            <a:avLst/>
          </a:prstGeom>
          <a:ln w="12700">
            <a:miter lim="400000"/>
          </a:ln>
        </p:spPr>
      </p:pic>
      <p:sp>
        <p:nvSpPr>
          <p:cNvPr id="3" name="Title Text"/>
          <p:cNvSpPr txBox="1">
            <a:spLocks noGrp="1"/>
          </p:cNvSpPr>
          <p:nvPr>
            <p:ph type="title"/>
          </p:nvPr>
        </p:nvSpPr>
        <p:spPr>
          <a:xfrm>
            <a:off x="609600" y="76200"/>
            <a:ext cx="109728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4" name="Body Level One…"/>
          <p:cNvSpPr txBox="1">
            <a:spLocks noGrp="1"/>
          </p:cNvSpPr>
          <p:nvPr>
            <p:ph type="body" idx="1"/>
          </p:nvPr>
        </p:nvSpPr>
        <p:spPr>
          <a:xfrm>
            <a:off x="609600" y="1447803"/>
            <a:ext cx="109728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55420" y="6423500"/>
            <a:ext cx="226983" cy="230832"/>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dirty="0"/>
          </a:p>
        </p:txBody>
      </p:sp>
      <p:sp>
        <p:nvSpPr>
          <p:cNvPr id="6" name="Footer Placeholder 5">
            <a:extLst>
              <a:ext uri="{FF2B5EF4-FFF2-40B4-BE49-F238E27FC236}">
                <a16:creationId xmlns:a16="http://schemas.microsoft.com/office/drawing/2014/main" id="{0EA98C28-4DA6-4080-B8BE-0C485DD8E718}"/>
              </a:ext>
            </a:extLst>
          </p:cNvPr>
          <p:cNvSpPr>
            <a:spLocks noGrp="1"/>
          </p:cNvSpPr>
          <p:nvPr>
            <p:ph type="ftr" sz="quarter" idx="3"/>
          </p:nvPr>
        </p:nvSpPr>
        <p:spPr>
          <a:xfrm>
            <a:off x="609596" y="6356350"/>
            <a:ext cx="88087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30231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med"/>
  <p:hf hdr="0" ftr="0" dt="0"/>
  <p:txStyles>
    <p:titleStyle>
      <a:lvl1pPr marL="0" marR="0" indent="0" algn="ctr" defTabSz="685800" rtl="0" latinLnBrk="0">
        <a:lnSpc>
          <a:spcPct val="100000"/>
        </a:lnSpc>
        <a:spcBef>
          <a:spcPts val="0"/>
        </a:spcBef>
        <a:spcAft>
          <a:spcPts val="0"/>
        </a:spcAft>
        <a:buClrTx/>
        <a:buSzTx/>
        <a:buFontTx/>
        <a:buNone/>
        <a:tabLst/>
        <a:defRPr sz="4000" b="1" i="0" u="none" strike="noStrike" cap="none" spc="0" baseline="0">
          <a:solidFill>
            <a:srgbClr val="20527C"/>
          </a:solidFill>
          <a:uFillTx/>
          <a:latin typeface="+mj-lt"/>
          <a:ea typeface="+mj-ea"/>
          <a:cs typeface="+mj-cs"/>
          <a:sym typeface="Calibri"/>
        </a:defRPr>
      </a:lvl1pPr>
      <a:lvl2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2pPr>
      <a:lvl3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3pPr>
      <a:lvl4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4pPr>
      <a:lvl5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5pPr>
      <a:lvl6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6pPr>
      <a:lvl7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7pPr>
      <a:lvl8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8pPr>
      <a:lvl9pPr marL="0" marR="0" indent="0" algn="ctr" defTabSz="685800" rtl="0" latinLnBrk="0">
        <a:lnSpc>
          <a:spcPct val="100000"/>
        </a:lnSpc>
        <a:spcBef>
          <a:spcPts val="0"/>
        </a:spcBef>
        <a:spcAft>
          <a:spcPts val="0"/>
        </a:spcAft>
        <a:buClrTx/>
        <a:buSzTx/>
        <a:buFontTx/>
        <a:buNone/>
        <a:tabLst/>
        <a:defRPr sz="3000" b="1" i="0" u="none" strike="noStrike" cap="none" spc="0" baseline="0">
          <a:solidFill>
            <a:srgbClr val="20527C"/>
          </a:solidFill>
          <a:uFillTx/>
          <a:latin typeface="+mj-lt"/>
          <a:ea typeface="+mj-ea"/>
          <a:cs typeface="+mj-cs"/>
          <a:sym typeface="Calibri"/>
        </a:defRPr>
      </a:lvl9pPr>
    </p:titleStyle>
    <p:bodyStyle>
      <a:lvl1pPr marL="257175" marR="0" indent="-257175"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592931" marR="0" indent="-250031"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925829" marR="0" indent="-240029"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2954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1638300" marR="0" indent="-266700" algn="l" defTabSz="685800" rtl="0" latinLnBrk="0">
        <a:lnSpc>
          <a:spcPct val="100000"/>
        </a:lnSpc>
        <a:spcBef>
          <a:spcPts val="45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19545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297429" marR="0" indent="-240029"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403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2983230" marR="0" indent="-240030" algn="l" defTabSz="685800" rtl="0" latinLnBrk="0">
        <a:lnSpc>
          <a:spcPct val="100000"/>
        </a:lnSpc>
        <a:spcBef>
          <a:spcPts val="45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3429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6858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0287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3716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17145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0574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24003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2743200" algn="r" defTabSz="6858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F605DF-571D-0475-163A-044ABD1502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8D48ED-BAD2-E357-7F1D-7EB19CB04F6D}"/>
              </a:ext>
            </a:extLst>
          </p:cNvPr>
          <p:cNvSpPr>
            <a:spLocks noGrp="1"/>
          </p:cNvSpPr>
          <p:nvPr>
            <p:ph type="body" idx="1"/>
          </p:nvPr>
        </p:nvSpPr>
        <p:spPr>
          <a:xfrm>
            <a:off x="838200" y="1825625"/>
            <a:ext cx="10515600" cy="36869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F092173-D312-A74E-9145-5CEB62DF2846}"/>
              </a:ext>
            </a:extLst>
          </p:cNvPr>
          <p:cNvPicPr>
            <a:picLocks noChangeAspect="1"/>
          </p:cNvPicPr>
          <p:nvPr userDrawn="1"/>
        </p:nvPicPr>
        <p:blipFill>
          <a:blip r:embed="rId14"/>
          <a:stretch>
            <a:fillRect/>
          </a:stretch>
        </p:blipFill>
        <p:spPr>
          <a:xfrm>
            <a:off x="838200" y="5575316"/>
            <a:ext cx="9836656" cy="1168460"/>
          </a:xfrm>
          <a:prstGeom prst="rect">
            <a:avLst/>
          </a:prstGeom>
        </p:spPr>
      </p:pic>
    </p:spTree>
    <p:extLst>
      <p:ext uri="{BB962C8B-B14F-4D97-AF65-F5344CB8AC3E}">
        <p14:creationId xmlns:p14="http://schemas.microsoft.com/office/powerpoint/2010/main" val="19904451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cdc.gov/hai/pdfs/toolkits/Interfacility-IC-Transfer-Form-508.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56.png"/><Relationship Id="rId4" Type="http://schemas.openxmlformats.org/officeDocument/2006/relationships/image" Target="../media/image55.wmf"/></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cdc.gov/longtermcare/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doi.org/10.1093/ofid/ofy14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PowerPoint_Slide.sldx"/><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wmf"/><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png"/><Relationship Id="rId4" Type="http://schemas.openxmlformats.org/officeDocument/2006/relationships/image" Target="../media/image71.jpeg"/><Relationship Id="rId9" Type="http://schemas.openxmlformats.org/officeDocument/2006/relationships/image" Target="../media/image76.jpeg"/></Relationships>
</file>

<file path=ppt/slides/_rels/slide39.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81.png"/><Relationship Id="rId5" Type="http://schemas.openxmlformats.org/officeDocument/2006/relationships/diagramQuickStyle" Target="../diagrams/quickStyle5.xml"/><Relationship Id="rId10" Type="http://schemas.openxmlformats.org/officeDocument/2006/relationships/image" Target="../media/image80.png"/><Relationship Id="rId4" Type="http://schemas.openxmlformats.org/officeDocument/2006/relationships/diagramLayout" Target="../diagrams/layout5.xml"/><Relationship Id="rId9"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7.sv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cdc.gov/hai/pdfs/HowToReadALabel-Infographic-508.pdf" TargetMode="Externa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s://www.foodsafety.go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www.cms.gov/medicare/provider-enrollment-and-certification/guidanceforlawsandregulations/downloads/appendix-pp-state-operations-manual.pdf"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56.xml.rels><?xml version="1.0" encoding="UTF-8" standalone="yes"?>
<Relationships xmlns="http://schemas.openxmlformats.org/package/2006/relationships"><Relationship Id="rId3" Type="http://schemas.openxmlformats.org/officeDocument/2006/relationships/hyperlink" Target="https://ahamverifide.org/ahams-air-filtration-standards/"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www.epa.gov/indoor-air-quality-iaq/guide-air-cleaners-home" TargetMode="External"/><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hyperlink" Target="https://www.epa.gov/indoor-air-quality-iaq/what-merv-rating"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https://www.cdc.gov/coronavirus/2019-ncov/prevent-getting-sick/improving-ventilation-in-buildings.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hyperlink" Target="https://www.ilga.gov/commission/jcar/admincode/077/07700295sections.html" TargetMode="External"/><Relationship Id="rId3" Type="http://schemas.openxmlformats.org/officeDocument/2006/relationships/image" Target="../media/image16.png"/><Relationship Id="rId7" Type="http://schemas.openxmlformats.org/officeDocument/2006/relationships/hyperlink" Target="http://www.idph.state.il.us/rulesregs/2007%20Rules/77%20ILCA%20696%203_15.pdf" TargetMode="Externa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hyperlink" Target="https://www.osha.gov/sites/default/files/publications/bbfact05.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hyperlink" Target="https://www.ilga.gov/commission/jcar/admincode/077/07700295sections.htm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D630B4-4CCC-7B1D-1803-DAED942D7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Person sanitising hand">
            <a:extLst>
              <a:ext uri="{FF2B5EF4-FFF2-40B4-BE49-F238E27FC236}">
                <a16:creationId xmlns:a16="http://schemas.microsoft.com/office/drawing/2014/main" id="{0BC15FD5-9AE1-AD7C-87C4-41F039210048}"/>
              </a:ext>
            </a:extLst>
          </p:cNvPr>
          <p:cNvPicPr>
            <a:picLocks noChangeAspect="1"/>
          </p:cNvPicPr>
          <p:nvPr/>
        </p:nvPicPr>
        <p:blipFill rotWithShape="1">
          <a:blip r:embed="rId2">
            <a:alphaModFix amt="50000"/>
          </a:blip>
          <a:srcRect t="8508" b="9674"/>
          <a:stretch/>
        </p:blipFill>
        <p:spPr>
          <a:xfrm>
            <a:off x="20" y="10"/>
            <a:ext cx="12191979" cy="6857990"/>
          </a:xfrm>
          <a:prstGeom prst="rect">
            <a:avLst/>
          </a:prstGeom>
        </p:spPr>
      </p:pic>
      <p:sp>
        <p:nvSpPr>
          <p:cNvPr id="2" name="Title 1">
            <a:extLst>
              <a:ext uri="{FF2B5EF4-FFF2-40B4-BE49-F238E27FC236}">
                <a16:creationId xmlns:a16="http://schemas.microsoft.com/office/drawing/2014/main" id="{4ACDCF02-6AC1-764C-0BAD-D981120F88D6}"/>
              </a:ext>
            </a:extLst>
          </p:cNvPr>
          <p:cNvSpPr>
            <a:spLocks noGrp="1"/>
          </p:cNvSpPr>
          <p:nvPr>
            <p:ph type="ctrTitle"/>
          </p:nvPr>
        </p:nvSpPr>
        <p:spPr>
          <a:xfrm>
            <a:off x="762000" y="1137434"/>
            <a:ext cx="7848600" cy="3204429"/>
          </a:xfrm>
        </p:spPr>
        <p:txBody>
          <a:bodyPr anchor="t">
            <a:normAutofit/>
          </a:bodyPr>
          <a:lstStyle/>
          <a:p>
            <a:pPr algn="l"/>
            <a:r>
              <a:rPr lang="en-US" sz="4000" dirty="0">
                <a:solidFill>
                  <a:srgbClr val="FFFFFF"/>
                </a:solidFill>
              </a:rPr>
              <a:t>Strategies for Successful Operationalizing Infection Prevention and Control in Assisted Living</a:t>
            </a:r>
          </a:p>
        </p:txBody>
      </p:sp>
      <p:sp>
        <p:nvSpPr>
          <p:cNvPr id="3" name="Subtitle 2">
            <a:extLst>
              <a:ext uri="{FF2B5EF4-FFF2-40B4-BE49-F238E27FC236}">
                <a16:creationId xmlns:a16="http://schemas.microsoft.com/office/drawing/2014/main" id="{9254EB03-1968-AEC3-4C97-FA401D647084}"/>
              </a:ext>
            </a:extLst>
          </p:cNvPr>
          <p:cNvSpPr>
            <a:spLocks noGrp="1"/>
          </p:cNvSpPr>
          <p:nvPr>
            <p:ph type="subTitle" idx="1"/>
          </p:nvPr>
        </p:nvSpPr>
        <p:spPr>
          <a:xfrm>
            <a:off x="762000" y="4792531"/>
            <a:ext cx="5334000" cy="1089423"/>
          </a:xfrm>
        </p:spPr>
        <p:txBody>
          <a:bodyPr anchor="b">
            <a:normAutofit/>
          </a:bodyPr>
          <a:lstStyle/>
          <a:p>
            <a:pPr algn="l"/>
            <a:r>
              <a:rPr lang="de-DE" sz="1800" dirty="0">
                <a:solidFill>
                  <a:srgbClr val="FFFFFF"/>
                </a:solidFill>
              </a:rPr>
              <a:t>October 3, 2023,  Leading Age Naperville, IL</a:t>
            </a:r>
          </a:p>
          <a:p>
            <a:pPr algn="l"/>
            <a:r>
              <a:rPr lang="de-DE" sz="1800" dirty="0">
                <a:solidFill>
                  <a:srgbClr val="FFFFFF"/>
                </a:solidFill>
              </a:rPr>
              <a:t> </a:t>
            </a:r>
            <a:endParaRPr lang="en-US" sz="1800" dirty="0">
              <a:solidFill>
                <a:srgbClr val="FFFFFF"/>
              </a:solidFill>
            </a:endParaRPr>
          </a:p>
        </p:txBody>
      </p:sp>
      <p:cxnSp>
        <p:nvCxnSpPr>
          <p:cNvPr id="11" name="Straight Connector 10">
            <a:extLst>
              <a:ext uri="{FF2B5EF4-FFF2-40B4-BE49-F238E27FC236}">
                <a16:creationId xmlns:a16="http://schemas.microsoft.com/office/drawing/2014/main" id="{49264613-F0F7-08CE-0ADF-98407A64D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326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4FB9B2E-A144-3F59-4FD5-CD2B05554CFD}"/>
              </a:ext>
            </a:extLst>
          </p:cNvPr>
          <p:cNvSpPr txBox="1"/>
          <p:nvPr/>
        </p:nvSpPr>
        <p:spPr>
          <a:xfrm>
            <a:off x="2205950" y="6490687"/>
            <a:ext cx="9010797" cy="276999"/>
          </a:xfrm>
          <a:prstGeom prst="rect">
            <a:avLst/>
          </a:prstGeom>
          <a:noFill/>
        </p:spPr>
        <p:txBody>
          <a:bodyPr wrap="square">
            <a:spAutoFit/>
          </a:bodyPr>
          <a:lstStyle/>
          <a:p>
            <a:r>
              <a:rPr lang="en-US" sz="1200" dirty="0">
                <a:solidFill>
                  <a:schemeClr val="bg1"/>
                </a:solidFill>
              </a:rPr>
              <a:t>https://dph.illinois.gov/covid19/community-guidance/long-term-care/guidelines-community-congregate-living-settings.html</a:t>
            </a:r>
          </a:p>
        </p:txBody>
      </p:sp>
      <p:pic>
        <p:nvPicPr>
          <p:cNvPr id="6" name="Picture 5">
            <a:extLst>
              <a:ext uri="{FF2B5EF4-FFF2-40B4-BE49-F238E27FC236}">
                <a16:creationId xmlns:a16="http://schemas.microsoft.com/office/drawing/2014/main" id="{EB97B070-77E0-0EBB-6C3C-C299CB2937E8}"/>
              </a:ext>
            </a:extLst>
          </p:cNvPr>
          <p:cNvPicPr>
            <a:picLocks noChangeAspect="1"/>
          </p:cNvPicPr>
          <p:nvPr/>
        </p:nvPicPr>
        <p:blipFill>
          <a:blip r:embed="rId2"/>
          <a:stretch>
            <a:fillRect/>
          </a:stretch>
        </p:blipFill>
        <p:spPr>
          <a:xfrm>
            <a:off x="1359881" y="37760"/>
            <a:ext cx="9010797" cy="6452071"/>
          </a:xfrm>
          <a:prstGeom prst="rect">
            <a:avLst/>
          </a:prstGeom>
        </p:spPr>
      </p:pic>
    </p:spTree>
    <p:extLst>
      <p:ext uri="{BB962C8B-B14F-4D97-AF65-F5344CB8AC3E}">
        <p14:creationId xmlns:p14="http://schemas.microsoft.com/office/powerpoint/2010/main" val="3511973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11A0D24-E515-C2C4-ECC1-E521491741D6}"/>
              </a:ext>
            </a:extLst>
          </p:cNvPr>
          <p:cNvPicPr>
            <a:picLocks noChangeAspect="1"/>
          </p:cNvPicPr>
          <p:nvPr/>
        </p:nvPicPr>
        <p:blipFill rotWithShape="1">
          <a:blip r:embed="rId2"/>
          <a:srcRect r="22099" b="1"/>
          <a:stretch/>
        </p:blipFill>
        <p:spPr>
          <a:xfrm>
            <a:off x="2522358" y="10"/>
            <a:ext cx="9669642" cy="6857990"/>
          </a:xfrm>
          <a:prstGeom prst="rect">
            <a:avLst/>
          </a:prstGeom>
        </p:spPr>
      </p:pic>
      <p:sp>
        <p:nvSpPr>
          <p:cNvPr id="23"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1B3B9EA-EAEF-9DB9-9BE9-4855EA69FE23}"/>
              </a:ext>
            </a:extLst>
          </p:cNvPr>
          <p:cNvSpPr>
            <a:spLocks noGrp="1"/>
          </p:cNvSpPr>
          <p:nvPr>
            <p:ph type="ctrTitle"/>
          </p:nvPr>
        </p:nvSpPr>
        <p:spPr>
          <a:xfrm>
            <a:off x="952228" y="743447"/>
            <a:ext cx="3973385" cy="3692028"/>
          </a:xfrm>
          <a:noFill/>
        </p:spPr>
        <p:txBody>
          <a:bodyPr>
            <a:normAutofit/>
          </a:bodyPr>
          <a:lstStyle/>
          <a:p>
            <a:pPr algn="l"/>
            <a:r>
              <a:rPr lang="en-US" sz="4800">
                <a:solidFill>
                  <a:schemeClr val="bg1"/>
                </a:solidFill>
              </a:rPr>
              <a:t>What are the Core Principles of Infection Prevention and Control?</a:t>
            </a:r>
          </a:p>
        </p:txBody>
      </p:sp>
    </p:spTree>
    <p:extLst>
      <p:ext uri="{BB962C8B-B14F-4D97-AF65-F5344CB8AC3E}">
        <p14:creationId xmlns:p14="http://schemas.microsoft.com/office/powerpoint/2010/main" val="3347672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260E5-E509-4DD3-A75E-EC382C10B469}"/>
              </a:ext>
            </a:extLst>
          </p:cNvPr>
          <p:cNvSpPr>
            <a:spLocks noGrp="1"/>
          </p:cNvSpPr>
          <p:nvPr>
            <p:ph idx="1"/>
          </p:nvPr>
        </p:nvSpPr>
        <p:spPr>
          <a:xfrm>
            <a:off x="-58101" y="4035575"/>
            <a:ext cx="11811000" cy="4983164"/>
          </a:xfrm>
        </p:spPr>
        <p:txBody>
          <a:bodyPr>
            <a:normAutofit/>
          </a:bodyPr>
          <a:lstStyle/>
          <a:p>
            <a:pPr marL="0" indent="0">
              <a:buNone/>
            </a:pPr>
            <a:endParaRPr lang="en-US" sz="2800" dirty="0"/>
          </a:p>
          <a:p>
            <a:pPr marL="0" indent="0">
              <a:buNone/>
            </a:pPr>
            <a:endParaRPr lang="en-US" dirty="0"/>
          </a:p>
        </p:txBody>
      </p:sp>
      <p:sp>
        <p:nvSpPr>
          <p:cNvPr id="4" name="Title 2">
            <a:extLst>
              <a:ext uri="{FF2B5EF4-FFF2-40B4-BE49-F238E27FC236}">
                <a16:creationId xmlns:a16="http://schemas.microsoft.com/office/drawing/2014/main" id="{5035EC00-AC52-466C-8FAA-82C21BE631B9}"/>
              </a:ext>
            </a:extLst>
          </p:cNvPr>
          <p:cNvSpPr txBox="1">
            <a:spLocks/>
          </p:cNvSpPr>
          <p:nvPr/>
        </p:nvSpPr>
        <p:spPr>
          <a:xfrm>
            <a:off x="2293515" y="6168395"/>
            <a:ext cx="7421177" cy="606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Calibri"/>
              </a:rPr>
              <a:t>Core Infection Prevention Practices </a:t>
            </a:r>
          </a:p>
        </p:txBody>
      </p:sp>
      <p:sp>
        <p:nvSpPr>
          <p:cNvPr id="5" name="Text Placeholder 4">
            <a:extLst>
              <a:ext uri="{FF2B5EF4-FFF2-40B4-BE49-F238E27FC236}">
                <a16:creationId xmlns:a16="http://schemas.microsoft.com/office/drawing/2014/main" id="{F36BB644-E5A9-4064-B6D0-DBE13AF34C32}"/>
              </a:ext>
            </a:extLst>
          </p:cNvPr>
          <p:cNvSpPr txBox="1">
            <a:spLocks/>
          </p:cNvSpPr>
          <p:nvPr/>
        </p:nvSpPr>
        <p:spPr>
          <a:xfrm>
            <a:off x="861270" y="5734165"/>
            <a:ext cx="3924300" cy="16871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Helvetica"/>
              </a:rPr>
              <a:t>Hand Hygiene</a:t>
            </a:r>
          </a:p>
        </p:txBody>
      </p:sp>
      <p:sp>
        <p:nvSpPr>
          <p:cNvPr id="6" name="Text Placeholder 5">
            <a:extLst>
              <a:ext uri="{FF2B5EF4-FFF2-40B4-BE49-F238E27FC236}">
                <a16:creationId xmlns:a16="http://schemas.microsoft.com/office/drawing/2014/main" id="{2C7E03AD-FA71-402B-9E25-3414923CF52A}"/>
              </a:ext>
            </a:extLst>
          </p:cNvPr>
          <p:cNvSpPr txBox="1">
            <a:spLocks/>
          </p:cNvSpPr>
          <p:nvPr/>
        </p:nvSpPr>
        <p:spPr>
          <a:xfrm>
            <a:off x="3619027" y="2275607"/>
            <a:ext cx="3023056" cy="2488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Source Control / PPE</a:t>
            </a:r>
          </a:p>
        </p:txBody>
      </p:sp>
      <p:sp>
        <p:nvSpPr>
          <p:cNvPr id="7" name="Text Placeholder 6">
            <a:extLst>
              <a:ext uri="{FF2B5EF4-FFF2-40B4-BE49-F238E27FC236}">
                <a16:creationId xmlns:a16="http://schemas.microsoft.com/office/drawing/2014/main" id="{292B2283-1740-40D3-A835-430803948D7F}"/>
              </a:ext>
            </a:extLst>
          </p:cNvPr>
          <p:cNvSpPr txBox="1">
            <a:spLocks/>
          </p:cNvSpPr>
          <p:nvPr/>
        </p:nvSpPr>
        <p:spPr>
          <a:xfrm>
            <a:off x="7208710" y="5319175"/>
            <a:ext cx="4780696" cy="3586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Ventilation/Air Filtration/Water Management  </a:t>
            </a:r>
          </a:p>
        </p:txBody>
      </p:sp>
      <p:pic>
        <p:nvPicPr>
          <p:cNvPr id="9" name="Picture 8">
            <a:extLst>
              <a:ext uri="{FF2B5EF4-FFF2-40B4-BE49-F238E27FC236}">
                <a16:creationId xmlns:a16="http://schemas.microsoft.com/office/drawing/2014/main" id="{7F19AE30-7F9D-4D1A-AB12-29016E131314}"/>
              </a:ext>
            </a:extLst>
          </p:cNvPr>
          <p:cNvPicPr>
            <a:picLocks noChangeAspect="1"/>
          </p:cNvPicPr>
          <p:nvPr/>
        </p:nvPicPr>
        <p:blipFill>
          <a:blip r:embed="rId3"/>
          <a:stretch>
            <a:fillRect/>
          </a:stretch>
        </p:blipFill>
        <p:spPr>
          <a:xfrm>
            <a:off x="7820400" y="407758"/>
            <a:ext cx="2080924" cy="1191986"/>
          </a:xfrm>
          <a:prstGeom prst="rect">
            <a:avLst/>
          </a:prstGeom>
        </p:spPr>
      </p:pic>
      <p:sp>
        <p:nvSpPr>
          <p:cNvPr id="10" name="Text Placeholder 6">
            <a:extLst>
              <a:ext uri="{FF2B5EF4-FFF2-40B4-BE49-F238E27FC236}">
                <a16:creationId xmlns:a16="http://schemas.microsoft.com/office/drawing/2014/main" id="{082DCE75-D2E7-4988-910C-7F13F58E98E8}"/>
              </a:ext>
            </a:extLst>
          </p:cNvPr>
          <p:cNvSpPr txBox="1">
            <a:spLocks/>
          </p:cNvSpPr>
          <p:nvPr/>
        </p:nvSpPr>
        <p:spPr>
          <a:xfrm>
            <a:off x="7811858" y="1895211"/>
            <a:ext cx="2744448" cy="16871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Helvetica"/>
              </a:rPr>
              <a:t>Detection, Isolation</a:t>
            </a:r>
          </a:p>
        </p:txBody>
      </p:sp>
      <p:pic>
        <p:nvPicPr>
          <p:cNvPr id="12" name="Picture Placeholder 1">
            <a:extLst>
              <a:ext uri="{FF2B5EF4-FFF2-40B4-BE49-F238E27FC236}">
                <a16:creationId xmlns:a16="http://schemas.microsoft.com/office/drawing/2014/main" id="{7EF3913E-C895-4C47-AA34-ADCDA395384C}"/>
              </a:ext>
            </a:extLst>
          </p:cNvPr>
          <p:cNvPicPr>
            <a:picLocks noChangeAspect="1"/>
          </p:cNvPicPr>
          <p:nvPr/>
        </p:nvPicPr>
        <p:blipFill rotWithShape="1">
          <a:blip r:embed="rId4"/>
          <a:srcRect l="34446" t="30461" r="-52" b="25926"/>
          <a:stretch/>
        </p:blipFill>
        <p:spPr>
          <a:xfrm>
            <a:off x="249270" y="3631865"/>
            <a:ext cx="1954547" cy="2155640"/>
          </a:xfrm>
          <a:prstGeom prst="rect">
            <a:avLst/>
          </a:prstGeom>
          <a:solidFill>
            <a:schemeClr val="bg1">
              <a:lumMod val="50000"/>
            </a:schemeClr>
          </a:solidFill>
        </p:spPr>
      </p:pic>
      <p:pic>
        <p:nvPicPr>
          <p:cNvPr id="14" name="Picture 13">
            <a:extLst>
              <a:ext uri="{FF2B5EF4-FFF2-40B4-BE49-F238E27FC236}">
                <a16:creationId xmlns:a16="http://schemas.microsoft.com/office/drawing/2014/main" id="{C2445891-3A5F-4AF9-B0A3-6D3F62774436}"/>
              </a:ext>
            </a:extLst>
          </p:cNvPr>
          <p:cNvPicPr>
            <a:picLocks noChangeAspect="1"/>
          </p:cNvPicPr>
          <p:nvPr/>
        </p:nvPicPr>
        <p:blipFill>
          <a:blip r:embed="rId5"/>
          <a:stretch>
            <a:fillRect/>
          </a:stretch>
        </p:blipFill>
        <p:spPr>
          <a:xfrm>
            <a:off x="2220879" y="3815170"/>
            <a:ext cx="1338204" cy="1329216"/>
          </a:xfrm>
          <a:prstGeom prst="rect">
            <a:avLst/>
          </a:prstGeom>
        </p:spPr>
      </p:pic>
      <p:pic>
        <p:nvPicPr>
          <p:cNvPr id="18" name="Picture 17">
            <a:extLst>
              <a:ext uri="{FF2B5EF4-FFF2-40B4-BE49-F238E27FC236}">
                <a16:creationId xmlns:a16="http://schemas.microsoft.com/office/drawing/2014/main" id="{56458095-E7B5-470F-A68F-220AEF98AEE1}"/>
              </a:ext>
            </a:extLst>
          </p:cNvPr>
          <p:cNvPicPr>
            <a:picLocks noChangeAspect="1"/>
          </p:cNvPicPr>
          <p:nvPr/>
        </p:nvPicPr>
        <p:blipFill>
          <a:blip r:embed="rId6"/>
          <a:stretch>
            <a:fillRect/>
          </a:stretch>
        </p:blipFill>
        <p:spPr>
          <a:xfrm>
            <a:off x="95250" y="119960"/>
            <a:ext cx="3333686" cy="3372004"/>
          </a:xfrm>
          <a:prstGeom prst="rect">
            <a:avLst/>
          </a:prstGeom>
        </p:spPr>
      </p:pic>
      <p:pic>
        <p:nvPicPr>
          <p:cNvPr id="19" name="Picture 18">
            <a:extLst>
              <a:ext uri="{FF2B5EF4-FFF2-40B4-BE49-F238E27FC236}">
                <a16:creationId xmlns:a16="http://schemas.microsoft.com/office/drawing/2014/main" id="{339187EA-3CD6-4FA0-AA06-B26BA380B7D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41681" y="117524"/>
            <a:ext cx="1468472" cy="2032813"/>
          </a:xfrm>
          <a:prstGeom prst="rect">
            <a:avLst/>
          </a:prstGeom>
        </p:spPr>
      </p:pic>
      <p:sp>
        <p:nvSpPr>
          <p:cNvPr id="20" name="Text Placeholder 5">
            <a:extLst>
              <a:ext uri="{FF2B5EF4-FFF2-40B4-BE49-F238E27FC236}">
                <a16:creationId xmlns:a16="http://schemas.microsoft.com/office/drawing/2014/main" id="{25E2E295-A3EF-4E28-AA1C-0D565FAB8BA5}"/>
              </a:ext>
            </a:extLst>
          </p:cNvPr>
          <p:cNvSpPr txBox="1">
            <a:spLocks/>
          </p:cNvSpPr>
          <p:nvPr/>
        </p:nvSpPr>
        <p:spPr>
          <a:xfrm>
            <a:off x="4372861" y="4882211"/>
            <a:ext cx="3438997" cy="2724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Surface Cleaning / Disinfecting</a:t>
            </a:r>
          </a:p>
        </p:txBody>
      </p:sp>
      <p:pic>
        <p:nvPicPr>
          <p:cNvPr id="17" name="Picture 16">
            <a:extLst>
              <a:ext uri="{FF2B5EF4-FFF2-40B4-BE49-F238E27FC236}">
                <a16:creationId xmlns:a16="http://schemas.microsoft.com/office/drawing/2014/main" id="{3FB9E1E1-DBA9-49CE-8A1B-1023BA922A8F}"/>
              </a:ext>
            </a:extLst>
          </p:cNvPr>
          <p:cNvPicPr>
            <a:picLocks noChangeAspect="1"/>
          </p:cNvPicPr>
          <p:nvPr/>
        </p:nvPicPr>
        <p:blipFill>
          <a:blip r:embed="rId8"/>
          <a:stretch>
            <a:fillRect/>
          </a:stretch>
        </p:blipFill>
        <p:spPr>
          <a:xfrm>
            <a:off x="4458828" y="3153180"/>
            <a:ext cx="2310584" cy="1731414"/>
          </a:xfrm>
          <a:prstGeom prst="rect">
            <a:avLst/>
          </a:prstGeom>
        </p:spPr>
      </p:pic>
      <p:sp>
        <p:nvSpPr>
          <p:cNvPr id="21" name="Text Placeholder 6">
            <a:extLst>
              <a:ext uri="{FF2B5EF4-FFF2-40B4-BE49-F238E27FC236}">
                <a16:creationId xmlns:a16="http://schemas.microsoft.com/office/drawing/2014/main" id="{7012F9D6-E1AA-4FAD-92ED-2D3733CC309A}"/>
              </a:ext>
            </a:extLst>
          </p:cNvPr>
          <p:cNvSpPr txBox="1">
            <a:spLocks/>
          </p:cNvSpPr>
          <p:nvPr/>
        </p:nvSpPr>
        <p:spPr>
          <a:xfrm>
            <a:off x="8029903" y="2338219"/>
            <a:ext cx="4623556" cy="8934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Helvetica"/>
              </a:rPr>
              <a:t>Screening and Surveillance </a:t>
            </a:r>
          </a:p>
        </p:txBody>
      </p:sp>
      <p:pic>
        <p:nvPicPr>
          <p:cNvPr id="8" name="Picture 7">
            <a:extLst>
              <a:ext uri="{FF2B5EF4-FFF2-40B4-BE49-F238E27FC236}">
                <a16:creationId xmlns:a16="http://schemas.microsoft.com/office/drawing/2014/main" id="{3A39BB42-283F-4E9F-8B78-4D59C9EB029B}"/>
              </a:ext>
            </a:extLst>
          </p:cNvPr>
          <p:cNvPicPr>
            <a:picLocks noChangeAspect="1"/>
          </p:cNvPicPr>
          <p:nvPr/>
        </p:nvPicPr>
        <p:blipFill>
          <a:blip r:embed="rId9"/>
          <a:stretch>
            <a:fillRect/>
          </a:stretch>
        </p:blipFill>
        <p:spPr>
          <a:xfrm>
            <a:off x="7247873" y="3667111"/>
            <a:ext cx="2678688" cy="1428275"/>
          </a:xfrm>
          <a:prstGeom prst="rect">
            <a:avLst/>
          </a:prstGeom>
        </p:spPr>
      </p:pic>
      <p:sp>
        <p:nvSpPr>
          <p:cNvPr id="11" name="TextBox 10">
            <a:extLst>
              <a:ext uri="{FF2B5EF4-FFF2-40B4-BE49-F238E27FC236}">
                <a16:creationId xmlns:a16="http://schemas.microsoft.com/office/drawing/2014/main" id="{D9EE52D7-BDF6-4693-964D-16FD52DFCB40}"/>
              </a:ext>
            </a:extLst>
          </p:cNvPr>
          <p:cNvSpPr txBox="1"/>
          <p:nvPr/>
        </p:nvSpPr>
        <p:spPr>
          <a:xfrm>
            <a:off x="7384434" y="5144386"/>
            <a:ext cx="17041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Helvetica"/>
              </a:rPr>
              <a:t>Image: Harper College</a:t>
            </a:r>
          </a:p>
        </p:txBody>
      </p:sp>
      <p:pic>
        <p:nvPicPr>
          <p:cNvPr id="22" name="Picture 21">
            <a:extLst>
              <a:ext uri="{FF2B5EF4-FFF2-40B4-BE49-F238E27FC236}">
                <a16:creationId xmlns:a16="http://schemas.microsoft.com/office/drawing/2014/main" id="{CF05DA24-0948-453C-9C97-1549A2BB9E06}"/>
              </a:ext>
            </a:extLst>
          </p:cNvPr>
          <p:cNvPicPr>
            <a:picLocks noChangeAspect="1"/>
          </p:cNvPicPr>
          <p:nvPr/>
        </p:nvPicPr>
        <p:blipFill>
          <a:blip r:embed="rId10"/>
          <a:stretch>
            <a:fillRect/>
          </a:stretch>
        </p:blipFill>
        <p:spPr>
          <a:xfrm>
            <a:off x="4785570" y="312807"/>
            <a:ext cx="2906604" cy="1941403"/>
          </a:xfrm>
          <a:prstGeom prst="rect">
            <a:avLst/>
          </a:prstGeom>
        </p:spPr>
      </p:pic>
      <p:pic>
        <p:nvPicPr>
          <p:cNvPr id="15" name="Picture 14">
            <a:extLst>
              <a:ext uri="{FF2B5EF4-FFF2-40B4-BE49-F238E27FC236}">
                <a16:creationId xmlns:a16="http://schemas.microsoft.com/office/drawing/2014/main" id="{84F1979D-6913-45FF-8C20-380A0DCB1F86}"/>
              </a:ext>
            </a:extLst>
          </p:cNvPr>
          <p:cNvPicPr>
            <a:picLocks noChangeAspect="1"/>
          </p:cNvPicPr>
          <p:nvPr/>
        </p:nvPicPr>
        <p:blipFill>
          <a:blip r:embed="rId11"/>
          <a:stretch>
            <a:fillRect/>
          </a:stretch>
        </p:blipFill>
        <p:spPr>
          <a:xfrm>
            <a:off x="3559083" y="408420"/>
            <a:ext cx="2700338" cy="1481138"/>
          </a:xfrm>
          <a:prstGeom prst="rect">
            <a:avLst/>
          </a:prstGeom>
        </p:spPr>
      </p:pic>
      <p:pic>
        <p:nvPicPr>
          <p:cNvPr id="13" name="Picture 12">
            <a:extLst>
              <a:ext uri="{FF2B5EF4-FFF2-40B4-BE49-F238E27FC236}">
                <a16:creationId xmlns:a16="http://schemas.microsoft.com/office/drawing/2014/main" id="{1C1A7F20-AC9D-4FC5-9391-71C85269AC18}"/>
              </a:ext>
            </a:extLst>
          </p:cNvPr>
          <p:cNvPicPr>
            <a:picLocks noChangeAspect="1"/>
          </p:cNvPicPr>
          <p:nvPr/>
        </p:nvPicPr>
        <p:blipFill rotWithShape="1">
          <a:blip r:embed="rId12"/>
          <a:srcRect l="44242" r="21888" b="-1"/>
          <a:stretch/>
        </p:blipFill>
        <p:spPr>
          <a:xfrm>
            <a:off x="10155803" y="3290619"/>
            <a:ext cx="801005" cy="1578630"/>
          </a:xfrm>
          <a:prstGeom prst="rect">
            <a:avLst/>
          </a:prstGeom>
        </p:spPr>
      </p:pic>
      <p:pic>
        <p:nvPicPr>
          <p:cNvPr id="23" name="Picture 22">
            <a:extLst>
              <a:ext uri="{FF2B5EF4-FFF2-40B4-BE49-F238E27FC236}">
                <a16:creationId xmlns:a16="http://schemas.microsoft.com/office/drawing/2014/main" id="{32A67503-BE77-412F-848A-B051F3548789}"/>
              </a:ext>
            </a:extLst>
          </p:cNvPr>
          <p:cNvPicPr>
            <a:picLocks noChangeAspect="1"/>
          </p:cNvPicPr>
          <p:nvPr/>
        </p:nvPicPr>
        <p:blipFill>
          <a:blip r:embed="rId13"/>
          <a:stretch>
            <a:fillRect/>
          </a:stretch>
        </p:blipFill>
        <p:spPr>
          <a:xfrm>
            <a:off x="4345213" y="1314236"/>
            <a:ext cx="1881879" cy="580975"/>
          </a:xfrm>
          <a:prstGeom prst="rect">
            <a:avLst/>
          </a:prstGeom>
        </p:spPr>
      </p:pic>
    </p:spTree>
    <p:extLst>
      <p:ext uri="{BB962C8B-B14F-4D97-AF65-F5344CB8AC3E}">
        <p14:creationId xmlns:p14="http://schemas.microsoft.com/office/powerpoint/2010/main" val="3740541671"/>
      </p:ext>
    </p:extLst>
  </p:cSld>
  <p:clrMapOvr>
    <a:masterClrMapping/>
  </p:clrMapOvr>
  <mc:AlternateContent xmlns:mc="http://schemas.openxmlformats.org/markup-compatibility/2006" xmlns:p14="http://schemas.microsoft.com/office/powerpoint/2010/main">
    <mc:Choice Requires="p14">
      <p:transition spd="slow" p14:dur="2000" advTm="68463"/>
    </mc:Choice>
    <mc:Fallback xmlns="">
      <p:transition spd="slow" advTm="6846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Person sanitising hand">
            <a:extLst>
              <a:ext uri="{FF2B5EF4-FFF2-40B4-BE49-F238E27FC236}">
                <a16:creationId xmlns:a16="http://schemas.microsoft.com/office/drawing/2014/main" id="{6EE09A97-4EA3-DF8B-1728-5C0356395943}"/>
              </a:ext>
            </a:extLst>
          </p:cNvPr>
          <p:cNvPicPr>
            <a:picLocks noChangeAspect="1"/>
          </p:cNvPicPr>
          <p:nvPr/>
        </p:nvPicPr>
        <p:blipFill rotWithShape="1">
          <a:blip r:embed="rId3"/>
          <a:srcRect l="21405" r="2991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Title 4"/>
          <p:cNvSpPr>
            <a:spLocks noGrp="1"/>
          </p:cNvSpPr>
          <p:nvPr>
            <p:ph type="ctrTitle"/>
          </p:nvPr>
        </p:nvSpPr>
        <p:spPr>
          <a:xfrm>
            <a:off x="5189213" y="638175"/>
            <a:ext cx="5721484" cy="1325563"/>
          </a:xfrm>
        </p:spPr>
        <p:txBody>
          <a:bodyPr vert="horz" lIns="91440" tIns="45720" rIns="91440" bIns="45720" rtlCol="0" anchor="ctr">
            <a:normAutofit/>
          </a:bodyPr>
          <a:lstStyle/>
          <a:p>
            <a:pPr algn="l">
              <a:defRPr/>
            </a:pPr>
            <a:r>
              <a:rPr lang="en-US" sz="3400" dirty="0"/>
              <a:t>Start with the Prevention Basics</a:t>
            </a:r>
            <a:br>
              <a:rPr lang="en-US" sz="3400" dirty="0"/>
            </a:br>
            <a:endParaRPr lang="en-US" sz="3400" dirty="0"/>
          </a:p>
        </p:txBody>
      </p:sp>
      <p:sp>
        <p:nvSpPr>
          <p:cNvPr id="3" name="Subtitle 2"/>
          <p:cNvSpPr>
            <a:spLocks noGrp="1"/>
          </p:cNvSpPr>
          <p:nvPr>
            <p:ph type="subTitle" idx="1"/>
          </p:nvPr>
        </p:nvSpPr>
        <p:spPr>
          <a:xfrm>
            <a:off x="5314208" y="1868487"/>
            <a:ext cx="6234324" cy="4351338"/>
          </a:xfrm>
        </p:spPr>
        <p:txBody>
          <a:bodyPr vert="horz" lIns="91440" tIns="45720" rIns="91440" bIns="45720" rtlCol="0">
            <a:normAutofit/>
          </a:bodyPr>
          <a:lstStyle/>
          <a:p>
            <a:pPr indent="-228600" algn="l">
              <a:buFont typeface="Arial" panose="020B0604020202020204" pitchFamily="34" charset="0"/>
              <a:buChar char="•"/>
            </a:pPr>
            <a:r>
              <a:rPr lang="en-US" dirty="0"/>
              <a:t>Hand Hygiene and Standard Precautions</a:t>
            </a:r>
          </a:p>
          <a:p>
            <a:pPr indent="-228600" algn="l">
              <a:buFont typeface="Arial" panose="020B0604020202020204" pitchFamily="34" charset="0"/>
              <a:buChar char="•"/>
            </a:pPr>
            <a:r>
              <a:rPr lang="en-US" dirty="0"/>
              <a:t>Proper use of Personal Protective Equipment (PPE)</a:t>
            </a:r>
          </a:p>
          <a:p>
            <a:pPr indent="-228600" algn="l">
              <a:buFont typeface="Arial" panose="020B0604020202020204" pitchFamily="34" charset="0"/>
              <a:buChar char="•"/>
            </a:pPr>
            <a:r>
              <a:rPr lang="en-US" dirty="0"/>
              <a:t>Vaccinations</a:t>
            </a:r>
          </a:p>
          <a:p>
            <a:pPr indent="-228600" algn="l">
              <a:buFont typeface="Arial" panose="020B0604020202020204" pitchFamily="34" charset="0"/>
              <a:buChar char="•"/>
            </a:pPr>
            <a:r>
              <a:rPr lang="en-US" dirty="0"/>
              <a:t>Cleanliness of Surfaces, Air, and Water</a:t>
            </a:r>
          </a:p>
          <a:p>
            <a:pPr indent="-228600" algn="l">
              <a:buFont typeface="Arial" panose="020B0604020202020204" pitchFamily="34" charset="0"/>
              <a:buChar char="•"/>
            </a:pPr>
            <a:r>
              <a:rPr lang="en-US" dirty="0"/>
              <a:t>Prompt identification and isolation of ill individuals</a:t>
            </a:r>
          </a:p>
          <a:p>
            <a:pPr indent="-228600" algn="l">
              <a:buFont typeface="Arial" panose="020B0604020202020204" pitchFamily="34" charset="0"/>
              <a:buChar char="•"/>
            </a:pPr>
            <a:r>
              <a:rPr lang="en-US" dirty="0"/>
              <a:t>Clear Communication and Documentation</a:t>
            </a:r>
          </a:p>
          <a:p>
            <a:pPr indent="-228600" algn="l">
              <a:buFont typeface="Arial" panose="020B0604020202020204" pitchFamily="34" charset="0"/>
              <a:buChar char="•"/>
            </a:pPr>
            <a:r>
              <a:rPr lang="en-US" dirty="0"/>
              <a:t>Antimicrobial Stewardship</a:t>
            </a:r>
          </a:p>
        </p:txBody>
      </p:sp>
    </p:spTree>
  </p:cSld>
  <p:clrMapOvr>
    <a:masterClrMapping/>
  </p:clrMapOvr>
  <p:transition advTm="25041"/>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24" name="Rectangle 230415">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0405" name="Picture 230404" descr="Blood cells with one infected cell">
            <a:extLst>
              <a:ext uri="{FF2B5EF4-FFF2-40B4-BE49-F238E27FC236}">
                <a16:creationId xmlns:a16="http://schemas.microsoft.com/office/drawing/2014/main" id="{07D88354-4451-3424-237E-C7BEF80D4392}"/>
              </a:ext>
            </a:extLst>
          </p:cNvPr>
          <p:cNvPicPr>
            <a:picLocks noChangeAspect="1"/>
          </p:cNvPicPr>
          <p:nvPr/>
        </p:nvPicPr>
        <p:blipFill rotWithShape="1">
          <a:blip r:embed="rId3">
            <a:alphaModFix/>
          </a:blip>
          <a:srcRect l="12285" r="22852"/>
          <a:stretch/>
        </p:blipFill>
        <p:spPr>
          <a:xfrm>
            <a:off x="4283902" y="10"/>
            <a:ext cx="7908098" cy="6857992"/>
          </a:xfrm>
          <a:prstGeom prst="rect">
            <a:avLst/>
          </a:prstGeom>
        </p:spPr>
      </p:pic>
      <p:sp>
        <p:nvSpPr>
          <p:cNvPr id="230425" name="Rectangle 230417">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402" name="Rectangle 2"/>
          <p:cNvSpPr>
            <a:spLocks noGrp="1" noChangeArrowheads="1"/>
          </p:cNvSpPr>
          <p:nvPr>
            <p:ph type="ctrTitle"/>
          </p:nvPr>
        </p:nvSpPr>
        <p:spPr>
          <a:xfrm>
            <a:off x="728663" y="1115219"/>
            <a:ext cx="5505449" cy="2387600"/>
          </a:xfrm>
        </p:spPr>
        <p:txBody>
          <a:bodyPr rtlCol="0">
            <a:normAutofit/>
          </a:bodyPr>
          <a:lstStyle/>
          <a:p>
            <a:pPr algn="l">
              <a:defRPr/>
            </a:pPr>
            <a:r>
              <a:rPr lang="en-US" sz="5000">
                <a:solidFill>
                  <a:schemeClr val="bg1"/>
                </a:solidFill>
              </a:rPr>
              <a:t>Infection vs. Colonization</a:t>
            </a:r>
            <a:br>
              <a:rPr lang="en-US" sz="5000">
                <a:solidFill>
                  <a:schemeClr val="bg1"/>
                </a:solidFill>
              </a:rPr>
            </a:br>
            <a:endParaRPr lang="en-US" sz="5000">
              <a:solidFill>
                <a:schemeClr val="bg1"/>
              </a:solidFill>
            </a:endParaRPr>
          </a:p>
        </p:txBody>
      </p:sp>
      <p:sp>
        <p:nvSpPr>
          <p:cNvPr id="230403" name="Rectangle 3"/>
          <p:cNvSpPr>
            <a:spLocks noGrp="1" noChangeArrowheads="1"/>
          </p:cNvSpPr>
          <p:nvPr>
            <p:ph type="subTitle" idx="1"/>
          </p:nvPr>
        </p:nvSpPr>
        <p:spPr>
          <a:xfrm>
            <a:off x="278606" y="3902075"/>
            <a:ext cx="9001125" cy="1655762"/>
          </a:xfrm>
        </p:spPr>
        <p:txBody>
          <a:bodyPr rtlCol="0">
            <a:noAutofit/>
          </a:bodyPr>
          <a:lstStyle/>
          <a:p>
            <a:pPr algn="l">
              <a:defRPr/>
            </a:pPr>
            <a:r>
              <a:rPr lang="en-US" sz="2800" dirty="0">
                <a:solidFill>
                  <a:schemeClr val="bg1"/>
                </a:solidFill>
              </a:rPr>
              <a:t>What IS the difference?</a:t>
            </a:r>
          </a:p>
          <a:p>
            <a:pPr algn="l">
              <a:defRPr/>
            </a:pPr>
            <a:endParaRPr lang="en-US" sz="2800" dirty="0">
              <a:solidFill>
                <a:schemeClr val="bg1"/>
              </a:solidFill>
            </a:endParaRPr>
          </a:p>
          <a:p>
            <a:pPr algn="l">
              <a:defRPr/>
            </a:pPr>
            <a:r>
              <a:rPr lang="en-US" sz="2800" dirty="0">
                <a:solidFill>
                  <a:schemeClr val="bg1"/>
                </a:solidFill>
              </a:rPr>
              <a:t>Both potential protection from disease</a:t>
            </a:r>
          </a:p>
          <a:p>
            <a:pPr algn="l">
              <a:defRPr/>
            </a:pPr>
            <a:r>
              <a:rPr lang="en-US" sz="2800" dirty="0">
                <a:solidFill>
                  <a:schemeClr val="bg1"/>
                </a:solidFill>
              </a:rPr>
              <a:t>AND</a:t>
            </a:r>
          </a:p>
          <a:p>
            <a:pPr algn="l">
              <a:defRPr/>
            </a:pPr>
            <a:r>
              <a:rPr lang="en-US" sz="2800" dirty="0">
                <a:solidFill>
                  <a:schemeClr val="bg1"/>
                </a:solidFill>
              </a:rPr>
              <a:t>Reservoir of potential transmission</a:t>
            </a:r>
          </a:p>
        </p:txBody>
      </p:sp>
      <p:cxnSp>
        <p:nvCxnSpPr>
          <p:cNvPr id="230426" name="Straight Connector 230419">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45265"/>
    </mc:Choice>
    <mc:Fallback xmlns="">
      <p:transition spd="slow" advTm="4526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ctrTitle"/>
          </p:nvPr>
        </p:nvSpPr>
        <p:spPr>
          <a:xfrm>
            <a:off x="8153400" y="1128094"/>
            <a:ext cx="3434180" cy="1415270"/>
          </a:xfrm>
        </p:spPr>
        <p:txBody>
          <a:bodyPr vert="horz" lIns="91440" tIns="45720" rIns="91440" bIns="45720" rtlCol="0" anchor="t">
            <a:normAutofit/>
          </a:bodyPr>
          <a:lstStyle/>
          <a:p>
            <a:pPr algn="l"/>
            <a:r>
              <a:rPr lang="en-US" sz="3200"/>
              <a:t>How do Infections spread?</a:t>
            </a:r>
          </a:p>
        </p:txBody>
      </p:sp>
      <p:pic>
        <p:nvPicPr>
          <p:cNvPr id="273413" name="Picture 273412" descr="Magnified view of red and white virus cells">
            <a:extLst>
              <a:ext uri="{FF2B5EF4-FFF2-40B4-BE49-F238E27FC236}">
                <a16:creationId xmlns:a16="http://schemas.microsoft.com/office/drawing/2014/main" id="{56964792-6B6A-129E-73F5-478702DAB81B}"/>
              </a:ext>
            </a:extLst>
          </p:cNvPr>
          <p:cNvPicPr>
            <a:picLocks noChangeAspect="1"/>
          </p:cNvPicPr>
          <p:nvPr/>
        </p:nvPicPr>
        <p:blipFill rotWithShape="1">
          <a:blip r:embed="rId3"/>
          <a:srcRect l="24398" r="13490"/>
          <a:stretch/>
        </p:blipFill>
        <p:spPr>
          <a:xfrm>
            <a:off x="-9886" y="10"/>
            <a:ext cx="7572605" cy="6857990"/>
          </a:xfrm>
          <a:prstGeom prst="rect">
            <a:avLst/>
          </a:prstGeom>
        </p:spPr>
      </p:pic>
      <p:cxnSp>
        <p:nvCxnSpPr>
          <p:cNvPr id="273417" name="Straight Connector 273416">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3411" name="Rectangle 3"/>
          <p:cNvSpPr>
            <a:spLocks noGrp="1" noChangeArrowheads="1"/>
          </p:cNvSpPr>
          <p:nvPr>
            <p:ph type="subTitle" idx="1"/>
          </p:nvPr>
        </p:nvSpPr>
        <p:spPr>
          <a:xfrm>
            <a:off x="7772399" y="2343150"/>
            <a:ext cx="4307681" cy="3799233"/>
          </a:xfrm>
        </p:spPr>
        <p:txBody>
          <a:bodyPr vert="horz" lIns="91440" tIns="45720" rIns="91440" bIns="45720" rtlCol="0">
            <a:normAutofit lnSpcReduction="10000"/>
          </a:bodyPr>
          <a:lstStyle/>
          <a:p>
            <a:pPr marL="457200" indent="-228600" algn="l">
              <a:buFont typeface="Arial" panose="020B0604020202020204" pitchFamily="34" charset="0"/>
              <a:buChar char="•"/>
            </a:pPr>
            <a:r>
              <a:rPr lang="en-US" sz="1800" dirty="0"/>
              <a:t>Germ  </a:t>
            </a:r>
          </a:p>
          <a:p>
            <a:pPr marL="457200" indent="-228600" algn="l">
              <a:buFont typeface="Arial" panose="020B0604020202020204" pitchFamily="34" charset="0"/>
              <a:buChar char="•"/>
            </a:pPr>
            <a:r>
              <a:rPr lang="en-US" sz="1800" dirty="0"/>
              <a:t>A place for it to live</a:t>
            </a:r>
          </a:p>
          <a:p>
            <a:pPr marL="457200" indent="-228600" algn="l">
              <a:buFont typeface="Arial" panose="020B0604020202020204" pitchFamily="34" charset="0"/>
              <a:buChar char="•"/>
            </a:pPr>
            <a:r>
              <a:rPr lang="en-US" sz="1800" dirty="0"/>
              <a:t>A susceptible host, specifically a person who does not have immunity to the germ</a:t>
            </a:r>
          </a:p>
          <a:p>
            <a:pPr marL="457200" indent="-228600" algn="l">
              <a:buFont typeface="Arial" panose="020B0604020202020204" pitchFamily="34" charset="0"/>
              <a:buChar char="•"/>
            </a:pPr>
            <a:r>
              <a:rPr lang="en-US" sz="1800" dirty="0"/>
              <a:t>A way for the germ to enter the host such as: </a:t>
            </a:r>
          </a:p>
          <a:p>
            <a:pPr marL="951859" lvl="1" indent="-228600" algn="l">
              <a:buFont typeface="Arial" panose="020B0604020202020204" pitchFamily="34" charset="0"/>
              <a:buChar char="•"/>
            </a:pPr>
            <a:r>
              <a:rPr lang="en-US" sz="1800" dirty="0"/>
              <a:t>direct contact (touching contaminated surfaces, items) </a:t>
            </a:r>
          </a:p>
          <a:p>
            <a:pPr marL="951859" lvl="1" indent="-228600" algn="l">
              <a:buFont typeface="Arial" panose="020B0604020202020204" pitchFamily="34" charset="0"/>
              <a:buChar char="•"/>
            </a:pPr>
            <a:r>
              <a:rPr lang="en-US" sz="1800" dirty="0"/>
              <a:t>indirect contact (through contaminated food, water, feces, etc.) </a:t>
            </a:r>
          </a:p>
          <a:p>
            <a:pPr marL="951859" lvl="1" indent="-228600" algn="l">
              <a:buFont typeface="Arial" panose="020B0604020202020204" pitchFamily="34" charset="0"/>
              <a:buChar char="•"/>
            </a:pPr>
            <a:r>
              <a:rPr lang="en-US" sz="1800" dirty="0"/>
              <a:t>water droplets </a:t>
            </a:r>
          </a:p>
          <a:p>
            <a:pPr marL="951859" lvl="1" indent="-228600" algn="l">
              <a:buFont typeface="Arial" panose="020B0604020202020204" pitchFamily="34" charset="0"/>
              <a:buChar char="•"/>
            </a:pPr>
            <a:r>
              <a:rPr lang="en-US" sz="1800" dirty="0"/>
              <a:t>particles in the air</a:t>
            </a:r>
          </a:p>
          <a:p>
            <a:pPr indent="-228600" algn="l">
              <a:buFont typeface="Arial" panose="020B0604020202020204" pitchFamily="34" charset="0"/>
              <a:buChar char="•"/>
            </a:pPr>
            <a:endParaRPr lang="en-US" sz="1400" dirty="0"/>
          </a:p>
          <a:p>
            <a:pPr indent="-228600" algn="l">
              <a:buFont typeface="Arial" panose="020B0604020202020204" pitchFamily="34" charset="0"/>
              <a:buChar char="•"/>
            </a:pPr>
            <a:endParaRPr lang="en-US" sz="1400" dirty="0"/>
          </a:p>
        </p:txBody>
      </p:sp>
    </p:spTree>
  </p:cSld>
  <p:clrMapOvr>
    <a:masterClrMapping/>
  </p:clrMapOvr>
  <mc:AlternateContent xmlns:mc="http://schemas.openxmlformats.org/markup-compatibility/2006" xmlns:p14="http://schemas.microsoft.com/office/powerpoint/2010/main">
    <mc:Choice Requires="p14">
      <p:transition spd="slow" p14:dur="2000" advTm="30544"/>
    </mc:Choice>
    <mc:Fallback xmlns="">
      <p:transition spd="slow" advTm="3054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ctrTitle"/>
          </p:nvPr>
        </p:nvSpPr>
        <p:spPr>
          <a:xfrm>
            <a:off x="8079978" y="741391"/>
            <a:ext cx="3369234" cy="1616203"/>
          </a:xfrm>
        </p:spPr>
        <p:txBody>
          <a:bodyPr vert="horz" lIns="91440" tIns="45720" rIns="91440" bIns="45720" rtlCol="0" anchor="b">
            <a:normAutofit/>
          </a:bodyPr>
          <a:lstStyle/>
          <a:p>
            <a:pPr algn="l">
              <a:defRPr/>
            </a:pPr>
            <a:r>
              <a:rPr lang="en-US" sz="3200"/>
              <a:t>What would make an individual MORE Infectious?</a:t>
            </a:r>
          </a:p>
        </p:txBody>
      </p:sp>
      <p:pic>
        <p:nvPicPr>
          <p:cNvPr id="319493" name="Picture 319492" descr="Viruses suspended on mid-air">
            <a:extLst>
              <a:ext uri="{FF2B5EF4-FFF2-40B4-BE49-F238E27FC236}">
                <a16:creationId xmlns:a16="http://schemas.microsoft.com/office/drawing/2014/main" id="{D82F51BB-B868-D1AB-B594-172EE211B799}"/>
              </a:ext>
            </a:extLst>
          </p:cNvPr>
          <p:cNvPicPr>
            <a:picLocks noChangeAspect="1"/>
          </p:cNvPicPr>
          <p:nvPr/>
        </p:nvPicPr>
        <p:blipFill rotWithShape="1">
          <a:blip r:embed="rId3"/>
          <a:srcRect l="10232" r="8947"/>
          <a:stretch/>
        </p:blipFill>
        <p:spPr>
          <a:xfrm>
            <a:off x="20" y="10"/>
            <a:ext cx="7390243" cy="6857990"/>
          </a:xfrm>
          <a:prstGeom prst="rect">
            <a:avLst/>
          </a:prstGeom>
        </p:spPr>
      </p:pic>
      <p:sp>
        <p:nvSpPr>
          <p:cNvPr id="319497" name="Rectangle 31949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499" name="Rectangle 31949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9501" name="Rectangle 31950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19491" name="Rectangle 3"/>
          <p:cNvSpPr>
            <a:spLocks noGrp="1" noChangeArrowheads="1"/>
          </p:cNvSpPr>
          <p:nvPr>
            <p:ph type="subTitle" idx="1"/>
          </p:nvPr>
        </p:nvSpPr>
        <p:spPr>
          <a:xfrm>
            <a:off x="8079978" y="2533476"/>
            <a:ext cx="3369234" cy="3447832"/>
          </a:xfrm>
        </p:spPr>
        <p:txBody>
          <a:bodyPr vert="horz" lIns="91440" tIns="45720" rIns="91440" bIns="45720" rtlCol="0" anchor="t">
            <a:normAutofit/>
          </a:bodyPr>
          <a:lstStyle/>
          <a:p>
            <a:pPr marL="457200" indent="-228600" algn="l">
              <a:spcAft>
                <a:spcPts val="1200"/>
              </a:spcAft>
              <a:buFont typeface="Arial" panose="020B0604020202020204" pitchFamily="34" charset="0"/>
              <a:buChar char="•"/>
            </a:pPr>
            <a:r>
              <a:rPr lang="en-US" sz="1600"/>
              <a:t>Cold, cough or other upper respiratory symptoms</a:t>
            </a:r>
          </a:p>
          <a:p>
            <a:pPr marL="457200" indent="-228600" algn="l">
              <a:spcAft>
                <a:spcPts val="1200"/>
              </a:spcAft>
              <a:buFont typeface="Arial" panose="020B0604020202020204" pitchFamily="34" charset="0"/>
              <a:buChar char="•"/>
            </a:pPr>
            <a:r>
              <a:rPr lang="en-US" sz="1600"/>
              <a:t>Febrile respiratory illness</a:t>
            </a:r>
          </a:p>
          <a:p>
            <a:pPr marL="457200" indent="-228600" algn="l">
              <a:spcAft>
                <a:spcPts val="1200"/>
              </a:spcAft>
              <a:buFont typeface="Arial" panose="020B0604020202020204" pitchFamily="34" charset="0"/>
              <a:buChar char="•"/>
            </a:pPr>
            <a:r>
              <a:rPr lang="en-US" sz="1600"/>
              <a:t>Close contact with person or personal items</a:t>
            </a:r>
          </a:p>
          <a:p>
            <a:pPr marL="457200" indent="-228600" algn="l">
              <a:spcAft>
                <a:spcPts val="1200"/>
              </a:spcAft>
              <a:buFont typeface="Arial" panose="020B0604020202020204" pitchFamily="34" charset="0"/>
              <a:buChar char="•"/>
            </a:pPr>
            <a:r>
              <a:rPr lang="en-US" sz="1600"/>
              <a:t>Uncovered wounds</a:t>
            </a:r>
          </a:p>
          <a:p>
            <a:pPr marL="457200" indent="-228600" algn="l">
              <a:spcAft>
                <a:spcPts val="1200"/>
              </a:spcAft>
              <a:buFont typeface="Arial" panose="020B0604020202020204" pitchFamily="34" charset="0"/>
              <a:buChar char="•"/>
            </a:pPr>
            <a:r>
              <a:rPr lang="en-US" sz="1600"/>
              <a:t>Active diarrhea </a:t>
            </a:r>
          </a:p>
          <a:p>
            <a:pPr marL="457200" indent="-228600" algn="l">
              <a:spcAft>
                <a:spcPts val="1200"/>
              </a:spcAft>
              <a:buFont typeface="Arial" panose="020B0604020202020204" pitchFamily="34" charset="0"/>
              <a:buChar char="•"/>
            </a:pPr>
            <a:r>
              <a:rPr lang="en-US" sz="1600"/>
              <a:t>Uncontained drainage</a:t>
            </a:r>
          </a:p>
          <a:p>
            <a:pPr indent="-228600" algn="l">
              <a:buFont typeface="Arial" panose="020B0604020202020204" pitchFamily="34" charset="0"/>
              <a:buChar char="•"/>
            </a:pPr>
            <a:endParaRPr lang="en-US" sz="1600"/>
          </a:p>
        </p:txBody>
      </p:sp>
    </p:spTree>
  </p:cSld>
  <p:clrMapOvr>
    <a:masterClrMapping/>
  </p:clrMapOvr>
  <mc:AlternateContent xmlns:mc="http://schemas.openxmlformats.org/markup-compatibility/2006" xmlns:p14="http://schemas.microsoft.com/office/powerpoint/2010/main">
    <mc:Choice Requires="p14">
      <p:transition spd="slow" p14:dur="2000" advTm="30683"/>
    </mc:Choice>
    <mc:Fallback xmlns="">
      <p:transition spd="slow" advTm="3068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85629-99AD-4889-B60F-061EB1577967}"/>
              </a:ext>
            </a:extLst>
          </p:cNvPr>
          <p:cNvSpPr>
            <a:spLocks noGrp="1"/>
          </p:cNvSpPr>
          <p:nvPr>
            <p:ph type="title"/>
          </p:nvPr>
        </p:nvSpPr>
        <p:spPr>
          <a:xfrm>
            <a:off x="507722" y="80452"/>
            <a:ext cx="9336922" cy="798322"/>
          </a:xfrm>
        </p:spPr>
        <p:txBody>
          <a:bodyPr vert="horz" lIns="91440" tIns="45720" rIns="91440" bIns="45720" rtlCol="0" anchor="ctr">
            <a:normAutofit/>
          </a:bodyPr>
          <a:lstStyle/>
          <a:p>
            <a:pPr algn="l">
              <a:lnSpc>
                <a:spcPct val="90000"/>
              </a:lnSpc>
            </a:pPr>
            <a:r>
              <a:rPr lang="en-US" dirty="0"/>
              <a:t>Respiratory Protection Program</a:t>
            </a:r>
          </a:p>
        </p:txBody>
      </p:sp>
      <p:pic>
        <p:nvPicPr>
          <p:cNvPr id="9" name="Picture 8" descr="Chart, funnel chart&#10;&#10;Description automatically generated">
            <a:extLst>
              <a:ext uri="{FF2B5EF4-FFF2-40B4-BE49-F238E27FC236}">
                <a16:creationId xmlns:a16="http://schemas.microsoft.com/office/drawing/2014/main" id="{8CE60F3F-CAA4-427F-9263-1CFB16992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616" y="1561605"/>
            <a:ext cx="6271930" cy="5296395"/>
          </a:xfrm>
          <a:prstGeom prst="rect">
            <a:avLst/>
          </a:prstGeom>
        </p:spPr>
      </p:pic>
      <p:sp>
        <p:nvSpPr>
          <p:cNvPr id="5" name="Arrow: Left 4">
            <a:extLst>
              <a:ext uri="{FF2B5EF4-FFF2-40B4-BE49-F238E27FC236}">
                <a16:creationId xmlns:a16="http://schemas.microsoft.com/office/drawing/2014/main" id="{4761E5FD-CD5F-B649-7FE1-7EB7C0D1A9E8}"/>
              </a:ext>
            </a:extLst>
          </p:cNvPr>
          <p:cNvSpPr/>
          <p:nvPr/>
        </p:nvSpPr>
        <p:spPr>
          <a:xfrm>
            <a:off x="6608618" y="3429000"/>
            <a:ext cx="2766951" cy="1819894"/>
          </a:xfrm>
          <a:prstGeom prst="leftArrow">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We Have Done in LTC</a:t>
            </a:r>
          </a:p>
        </p:txBody>
      </p:sp>
      <p:sp>
        <p:nvSpPr>
          <p:cNvPr id="11" name="TextBox 10">
            <a:extLst>
              <a:ext uri="{FF2B5EF4-FFF2-40B4-BE49-F238E27FC236}">
                <a16:creationId xmlns:a16="http://schemas.microsoft.com/office/drawing/2014/main" id="{AB2C5870-9B13-1CE8-A67C-3B795AB040A6}"/>
              </a:ext>
            </a:extLst>
          </p:cNvPr>
          <p:cNvSpPr txBox="1"/>
          <p:nvPr/>
        </p:nvSpPr>
        <p:spPr>
          <a:xfrm>
            <a:off x="6042561" y="3548082"/>
            <a:ext cx="7422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4472C4"/>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91EF66A4-9072-C8D3-69BE-4E4A60059E79}"/>
              </a:ext>
            </a:extLst>
          </p:cNvPr>
          <p:cNvSpPr txBox="1"/>
          <p:nvPr/>
        </p:nvSpPr>
        <p:spPr>
          <a:xfrm>
            <a:off x="6608618" y="2165102"/>
            <a:ext cx="7422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a:t>
            </a:r>
          </a:p>
        </p:txBody>
      </p:sp>
      <p:sp>
        <p:nvSpPr>
          <p:cNvPr id="13" name="Arrow: Left 12">
            <a:extLst>
              <a:ext uri="{FF2B5EF4-FFF2-40B4-BE49-F238E27FC236}">
                <a16:creationId xmlns:a16="http://schemas.microsoft.com/office/drawing/2014/main" id="{9DAD864B-3068-052D-ECD5-DF54E7D10ECE}"/>
              </a:ext>
            </a:extLst>
          </p:cNvPr>
          <p:cNvSpPr/>
          <p:nvPr/>
        </p:nvSpPr>
        <p:spPr>
          <a:xfrm>
            <a:off x="6998964" y="1960878"/>
            <a:ext cx="2268187" cy="1264722"/>
          </a:xfrm>
          <a:prstGeom prst="leftArrow">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Needs More Focus in LTC</a:t>
            </a:r>
          </a:p>
        </p:txBody>
      </p:sp>
      <p:pic>
        <p:nvPicPr>
          <p:cNvPr id="3" name="Picture 2" descr="Graphical user interface&#10;&#10;Description automatically generated with medium confidence">
            <a:extLst>
              <a:ext uri="{FF2B5EF4-FFF2-40B4-BE49-F238E27FC236}">
                <a16:creationId xmlns:a16="http://schemas.microsoft.com/office/drawing/2014/main" id="{E1713895-C930-F1E9-93AE-7AAAD43D26B6}"/>
              </a:ext>
            </a:extLst>
          </p:cNvPr>
          <p:cNvPicPr>
            <a:picLocks noChangeAspect="1"/>
          </p:cNvPicPr>
          <p:nvPr/>
        </p:nvPicPr>
        <p:blipFill>
          <a:blip r:embed="rId4"/>
          <a:stretch>
            <a:fillRect/>
          </a:stretch>
        </p:blipFill>
        <p:spPr>
          <a:xfrm>
            <a:off x="9636826" y="3128236"/>
            <a:ext cx="2374330" cy="3274938"/>
          </a:xfrm>
          <a:prstGeom prst="rect">
            <a:avLst/>
          </a:prstGeom>
        </p:spPr>
      </p:pic>
      <p:pic>
        <p:nvPicPr>
          <p:cNvPr id="4" name="Picture 3" descr="Text&#10;&#10;Description automatically generated">
            <a:extLst>
              <a:ext uri="{FF2B5EF4-FFF2-40B4-BE49-F238E27FC236}">
                <a16:creationId xmlns:a16="http://schemas.microsoft.com/office/drawing/2014/main" id="{4F10F11F-A103-F11B-A761-97300EC9485E}"/>
              </a:ext>
            </a:extLst>
          </p:cNvPr>
          <p:cNvPicPr>
            <a:picLocks noChangeAspect="1"/>
          </p:cNvPicPr>
          <p:nvPr/>
        </p:nvPicPr>
        <p:blipFill>
          <a:blip r:embed="rId5"/>
          <a:stretch>
            <a:fillRect/>
          </a:stretch>
        </p:blipFill>
        <p:spPr>
          <a:xfrm>
            <a:off x="9739305" y="90195"/>
            <a:ext cx="2326583" cy="2863487"/>
          </a:xfrm>
          <a:prstGeom prst="rect">
            <a:avLst/>
          </a:prstGeom>
        </p:spPr>
      </p:pic>
    </p:spTree>
    <p:extLst>
      <p:ext uri="{BB962C8B-B14F-4D97-AF65-F5344CB8AC3E}">
        <p14:creationId xmlns:p14="http://schemas.microsoft.com/office/powerpoint/2010/main" val="2575352996"/>
      </p:ext>
    </p:extLst>
  </p:cSld>
  <p:clrMapOvr>
    <a:masterClrMapping/>
  </p:clrMapOvr>
  <mc:AlternateContent xmlns:mc="http://schemas.openxmlformats.org/markup-compatibility/2006" xmlns:p14="http://schemas.microsoft.com/office/powerpoint/2010/main">
    <mc:Choice Requires="p14">
      <p:transition spd="slow" p14:dur="2000" advTm="81256"/>
    </mc:Choice>
    <mc:Fallback xmlns="">
      <p:transition spd="slow" advTm="8125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3164-8BEC-460F-82E0-6681472E16C3}"/>
              </a:ext>
            </a:extLst>
          </p:cNvPr>
          <p:cNvSpPr>
            <a:spLocks noGrp="1"/>
          </p:cNvSpPr>
          <p:nvPr>
            <p:ph type="ctrTitle"/>
          </p:nvPr>
        </p:nvSpPr>
        <p:spPr>
          <a:xfrm>
            <a:off x="2437460" y="2271784"/>
            <a:ext cx="9711866" cy="772584"/>
          </a:xfrm>
        </p:spPr>
        <p:txBody>
          <a:bodyPr>
            <a:normAutofit fontScale="90000"/>
          </a:bodyPr>
          <a:lstStyle/>
          <a:p>
            <a:r>
              <a:rPr lang="en-US" dirty="0"/>
              <a:t>Paradigm Shift: </a:t>
            </a:r>
            <a:br>
              <a:rPr lang="en-US" dirty="0"/>
            </a:br>
            <a:r>
              <a:rPr lang="en-US" dirty="0"/>
              <a:t>Remember Restraints?</a:t>
            </a:r>
          </a:p>
        </p:txBody>
      </p:sp>
      <p:sp>
        <p:nvSpPr>
          <p:cNvPr id="3" name="Content Placeholder 2">
            <a:extLst>
              <a:ext uri="{FF2B5EF4-FFF2-40B4-BE49-F238E27FC236}">
                <a16:creationId xmlns:a16="http://schemas.microsoft.com/office/drawing/2014/main" id="{512E06FE-8C95-4575-9694-1CC02DBAE2D8}"/>
              </a:ext>
            </a:extLst>
          </p:cNvPr>
          <p:cNvSpPr>
            <a:spLocks noGrp="1"/>
          </p:cNvSpPr>
          <p:nvPr>
            <p:ph type="subTitle" idx="1"/>
          </p:nvPr>
        </p:nvSpPr>
        <p:spPr>
          <a:xfrm>
            <a:off x="2394788" y="3222885"/>
            <a:ext cx="9797211" cy="2963417"/>
          </a:xfrm>
        </p:spPr>
        <p:txBody>
          <a:bodyPr>
            <a:normAutofit/>
          </a:bodyPr>
          <a:lstStyle/>
          <a:p>
            <a:r>
              <a:rPr lang="en-US" sz="2100" dirty="0">
                <a:solidFill>
                  <a:schemeClr val="tx1"/>
                </a:solidFill>
              </a:rPr>
              <a:t>1964 nursing textbook </a:t>
            </a:r>
          </a:p>
          <a:p>
            <a:r>
              <a:rPr lang="en-US" sz="2100" i="1" dirty="0">
                <a:solidFill>
                  <a:schemeClr val="tx1"/>
                </a:solidFill>
              </a:rPr>
              <a:t>“Guard against injury or accident by the use of side rails and careful observation”</a:t>
            </a:r>
          </a:p>
          <a:p>
            <a:r>
              <a:rPr lang="en-US" sz="2100" dirty="0">
                <a:solidFill>
                  <a:schemeClr val="tx1"/>
                </a:solidFill>
              </a:rPr>
              <a:t>Research showed side rails </a:t>
            </a:r>
            <a:r>
              <a:rPr lang="en-US" sz="2100" i="1" dirty="0">
                <a:solidFill>
                  <a:schemeClr val="tx1"/>
                </a:solidFill>
              </a:rPr>
              <a:t>increased</a:t>
            </a:r>
            <a:r>
              <a:rPr lang="en-US" sz="2100" dirty="0">
                <a:solidFill>
                  <a:schemeClr val="tx1"/>
                </a:solidFill>
              </a:rPr>
              <a:t> the risk of severe injury </a:t>
            </a:r>
          </a:p>
          <a:p>
            <a:r>
              <a:rPr lang="en-US" sz="2100" dirty="0">
                <a:solidFill>
                  <a:schemeClr val="tx1"/>
                </a:solidFill>
              </a:rPr>
              <a:t>1998 study by Elizabeth </a:t>
            </a:r>
            <a:r>
              <a:rPr lang="en-US" sz="2100" dirty="0" err="1">
                <a:solidFill>
                  <a:schemeClr val="tx1"/>
                </a:solidFill>
              </a:rPr>
              <a:t>Capezuti</a:t>
            </a:r>
            <a:r>
              <a:rPr lang="en-US" sz="2100" dirty="0">
                <a:solidFill>
                  <a:schemeClr val="tx1"/>
                </a:solidFill>
              </a:rPr>
              <a:t>, Neville </a:t>
            </a:r>
            <a:r>
              <a:rPr lang="en-US" sz="2100" dirty="0" err="1">
                <a:solidFill>
                  <a:schemeClr val="tx1"/>
                </a:solidFill>
              </a:rPr>
              <a:t>Strumpf</a:t>
            </a:r>
            <a:r>
              <a:rPr lang="en-US" sz="2100" dirty="0">
                <a:solidFill>
                  <a:schemeClr val="tx1"/>
                </a:solidFill>
              </a:rPr>
              <a:t>, Lois Evans, </a:t>
            </a:r>
            <a:r>
              <a:rPr lang="en-US" sz="2100" dirty="0" err="1">
                <a:solidFill>
                  <a:schemeClr val="tx1"/>
                </a:solidFill>
              </a:rPr>
              <a:t>Jeane</a:t>
            </a:r>
            <a:r>
              <a:rPr lang="en-US" sz="2100" dirty="0">
                <a:solidFill>
                  <a:schemeClr val="tx1"/>
                </a:solidFill>
              </a:rPr>
              <a:t> Ann </a:t>
            </a:r>
            <a:r>
              <a:rPr lang="en-US" sz="2100" dirty="0" err="1">
                <a:solidFill>
                  <a:schemeClr val="tx1"/>
                </a:solidFill>
              </a:rPr>
              <a:t>Grisso</a:t>
            </a:r>
            <a:r>
              <a:rPr lang="en-US" sz="2100" dirty="0">
                <a:solidFill>
                  <a:schemeClr val="tx1"/>
                </a:solidFill>
              </a:rPr>
              <a:t> &amp; Greg </a:t>
            </a:r>
            <a:r>
              <a:rPr lang="en-US" sz="2100" dirty="0" err="1">
                <a:solidFill>
                  <a:schemeClr val="tx1"/>
                </a:solidFill>
              </a:rPr>
              <a:t>Maislin</a:t>
            </a:r>
            <a:endParaRPr lang="en-US" sz="2100" dirty="0">
              <a:solidFill>
                <a:schemeClr val="tx1"/>
              </a:solidFill>
            </a:endParaRPr>
          </a:p>
          <a:p>
            <a:r>
              <a:rPr lang="en-US" sz="2100" dirty="0">
                <a:solidFill>
                  <a:schemeClr val="tx1"/>
                </a:solidFill>
              </a:rPr>
              <a:t>Regulatory change and the hard work of surveyors and facilities</a:t>
            </a:r>
          </a:p>
        </p:txBody>
      </p:sp>
      <p:sp>
        <p:nvSpPr>
          <p:cNvPr id="4" name="Footer Placeholder 3">
            <a:extLst>
              <a:ext uri="{FF2B5EF4-FFF2-40B4-BE49-F238E27FC236}">
                <a16:creationId xmlns:a16="http://schemas.microsoft.com/office/drawing/2014/main" id="{C3C0268B-3128-4F55-BB2B-32B620162495}"/>
              </a:ext>
            </a:extLst>
          </p:cNvPr>
          <p:cNvSpPr>
            <a:spLocks noGrp="1"/>
          </p:cNvSpPr>
          <p:nvPr>
            <p:ph type="ftr" sz="quarter" idx="4294967295"/>
          </p:nvPr>
        </p:nvSpPr>
        <p:spPr>
          <a:xfrm>
            <a:off x="4995863" y="6218238"/>
            <a:ext cx="7196137" cy="639762"/>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Sample Footer Text</a:t>
            </a:r>
            <a:endParaRPr kumimoji="0" lang="en-US" sz="1000" b="0" i="0" u="none" strike="noStrike" kern="1200" cap="none" spc="0" normalizeH="0" baseline="0" noProof="0">
              <a:ln>
                <a:noFill/>
              </a:ln>
              <a:solidFill>
                <a:srgbClr val="361E1E"/>
              </a:solidFill>
              <a:effectLst/>
              <a:uLnTx/>
              <a:uFillTx/>
              <a:latin typeface="Georgia Pro"/>
              <a:ea typeface="+mn-ea"/>
              <a:cs typeface="+mn-cs"/>
            </a:endParaRPr>
          </a:p>
        </p:txBody>
      </p:sp>
      <p:pic>
        <p:nvPicPr>
          <p:cNvPr id="5" name="Picture 4">
            <a:extLst>
              <a:ext uri="{FF2B5EF4-FFF2-40B4-BE49-F238E27FC236}">
                <a16:creationId xmlns:a16="http://schemas.microsoft.com/office/drawing/2014/main" id="{D818EF74-770A-441F-8B6F-9185DD2F2640}"/>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156000"/>
                    </a14:imgEffect>
                  </a14:imgLayer>
                </a14:imgProps>
              </a:ext>
            </a:extLst>
          </a:blip>
          <a:srcRect l="22267" r="26520"/>
          <a:stretch/>
        </p:blipFill>
        <p:spPr>
          <a:xfrm>
            <a:off x="85344" y="597055"/>
            <a:ext cx="2309445" cy="5675904"/>
          </a:xfrm>
          <a:prstGeom prst="rect">
            <a:avLst/>
          </a:prstGeom>
        </p:spPr>
      </p:pic>
      <p:sp>
        <p:nvSpPr>
          <p:cNvPr id="6" name="TextBox 5">
            <a:extLst>
              <a:ext uri="{FF2B5EF4-FFF2-40B4-BE49-F238E27FC236}">
                <a16:creationId xmlns:a16="http://schemas.microsoft.com/office/drawing/2014/main" id="{8853605D-8EE1-4067-8F90-E1404DF540A0}"/>
              </a:ext>
            </a:extLst>
          </p:cNvPr>
          <p:cNvSpPr txBox="1"/>
          <p:nvPr/>
        </p:nvSpPr>
        <p:spPr>
          <a:xfrm>
            <a:off x="85344" y="6065210"/>
            <a:ext cx="1909916"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err="1">
                <a:ln>
                  <a:noFill/>
                </a:ln>
                <a:solidFill>
                  <a:prstClr val="white"/>
                </a:solidFill>
                <a:effectLst/>
                <a:uLnTx/>
                <a:uFillTx/>
                <a:latin typeface="Calibri" panose="020F0502020204030204"/>
                <a:ea typeface="+mn-ea"/>
                <a:cs typeface="+mn-cs"/>
              </a:rPr>
              <a:t>Mommarazzi</a:t>
            </a:r>
            <a:r>
              <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rPr>
              <a:t> Images © 2008 </a:t>
            </a:r>
          </a:p>
        </p:txBody>
      </p:sp>
      <p:sp>
        <p:nvSpPr>
          <p:cNvPr id="7" name="TextBox 6">
            <a:extLst>
              <a:ext uri="{FF2B5EF4-FFF2-40B4-BE49-F238E27FC236}">
                <a16:creationId xmlns:a16="http://schemas.microsoft.com/office/drawing/2014/main" id="{6BA1ADF5-C051-41CC-B903-31C16F1FF76E}"/>
              </a:ext>
            </a:extLst>
          </p:cNvPr>
          <p:cNvSpPr txBox="1"/>
          <p:nvPr/>
        </p:nvSpPr>
        <p:spPr>
          <a:xfrm>
            <a:off x="2535004" y="5949321"/>
            <a:ext cx="5402008"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prstClr val="black"/>
                </a:solidFill>
                <a:effectLst/>
                <a:uLnTx/>
                <a:uFillTx/>
                <a:latin typeface="Calibri" panose="020F0502020204030204"/>
                <a:ea typeface="+mn-ea"/>
                <a:cs typeface="+mn-cs"/>
              </a:rPr>
              <a:t>Brunner, Emerson, Ferguson, &amp; Suddarth, (1964, p. 342</a:t>
            </a:r>
            <a:r>
              <a:rPr kumimoji="0" lang="sv-SE" sz="75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Capezuti</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Strumpf</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Evans,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Grisso</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1050" b="0" i="0" u="none" strike="noStrike" kern="1200" cap="none" spc="0" normalizeH="0" baseline="0" noProof="0" dirty="0" err="1">
                <a:ln>
                  <a:noFill/>
                </a:ln>
                <a:solidFill>
                  <a:prstClr val="black"/>
                </a:solidFill>
                <a:effectLst/>
                <a:uLnTx/>
                <a:uFillTx/>
                <a:latin typeface="Calibri" panose="020F0502020204030204"/>
                <a:ea typeface="+mn-ea"/>
                <a:cs typeface="+mn-cs"/>
              </a:rPr>
              <a:t>Maislin</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(1998).</a:t>
            </a:r>
          </a:p>
        </p:txBody>
      </p:sp>
    </p:spTree>
    <p:extLst>
      <p:ext uri="{BB962C8B-B14F-4D97-AF65-F5344CB8AC3E}">
        <p14:creationId xmlns:p14="http://schemas.microsoft.com/office/powerpoint/2010/main" val="2708569662"/>
      </p:ext>
    </p:extLst>
  </p:cSld>
  <p:clrMapOvr>
    <a:masterClrMapping/>
  </p:clrMapOvr>
  <mc:AlternateContent xmlns:mc="http://schemas.openxmlformats.org/markup-compatibility/2006" xmlns:p14="http://schemas.microsoft.com/office/powerpoint/2010/main">
    <mc:Choice Requires="p14">
      <p:transition spd="slow" p14:dur="2000" advTm="34808"/>
    </mc:Choice>
    <mc:Fallback xmlns="">
      <p:transition spd="slow" advTm="3480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D8BCC6-E467-3D2D-DBDC-0DF89E67160C}"/>
              </a:ext>
            </a:extLst>
          </p:cNvPr>
          <p:cNvGrpSpPr/>
          <p:nvPr/>
        </p:nvGrpSpPr>
        <p:grpSpPr>
          <a:xfrm>
            <a:off x="92960" y="816964"/>
            <a:ext cx="5325984" cy="5441430"/>
            <a:chOff x="570535" y="0"/>
            <a:chExt cx="4600937" cy="4600937"/>
          </a:xfrm>
        </p:grpSpPr>
        <p:sp>
          <p:nvSpPr>
            <p:cNvPr id="17" name="Oval 16">
              <a:extLst>
                <a:ext uri="{FF2B5EF4-FFF2-40B4-BE49-F238E27FC236}">
                  <a16:creationId xmlns:a16="http://schemas.microsoft.com/office/drawing/2014/main" id="{D2BFB019-1101-7232-4344-0A665CAAFB23}"/>
                </a:ext>
              </a:extLst>
            </p:cNvPr>
            <p:cNvSpPr/>
            <p:nvPr/>
          </p:nvSpPr>
          <p:spPr>
            <a:xfrm>
              <a:off x="570535" y="0"/>
              <a:ext cx="4600937" cy="4600937"/>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8" name="Oval 4">
              <a:extLst>
                <a:ext uri="{FF2B5EF4-FFF2-40B4-BE49-F238E27FC236}">
                  <a16:creationId xmlns:a16="http://schemas.microsoft.com/office/drawing/2014/main" id="{96645E94-1378-44F7-A5C8-A52E54E334F5}"/>
                </a:ext>
              </a:extLst>
            </p:cNvPr>
            <p:cNvSpPr txBox="1"/>
            <p:nvPr/>
          </p:nvSpPr>
          <p:spPr>
            <a:xfrm>
              <a:off x="1972648" y="124423"/>
              <a:ext cx="1725351" cy="4600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2000" kern="1200" dirty="0"/>
                <a:t>Evidence and Expert Opinion</a:t>
              </a:r>
            </a:p>
          </p:txBody>
        </p:sp>
      </p:grpSp>
      <p:grpSp>
        <p:nvGrpSpPr>
          <p:cNvPr id="5" name="Group 4">
            <a:extLst>
              <a:ext uri="{FF2B5EF4-FFF2-40B4-BE49-F238E27FC236}">
                <a16:creationId xmlns:a16="http://schemas.microsoft.com/office/drawing/2014/main" id="{CDF6EBC7-EA4D-7AA5-2548-6D31D71DC22A}"/>
              </a:ext>
            </a:extLst>
          </p:cNvPr>
          <p:cNvGrpSpPr/>
          <p:nvPr/>
        </p:nvGrpSpPr>
        <p:grpSpPr>
          <a:xfrm>
            <a:off x="505486" y="1541913"/>
            <a:ext cx="4527086" cy="4625215"/>
            <a:chOff x="915605" y="690140"/>
            <a:chExt cx="3910796" cy="3910796"/>
          </a:xfrm>
        </p:grpSpPr>
        <p:sp>
          <p:nvSpPr>
            <p:cNvPr id="15" name="Oval 14">
              <a:extLst>
                <a:ext uri="{FF2B5EF4-FFF2-40B4-BE49-F238E27FC236}">
                  <a16:creationId xmlns:a16="http://schemas.microsoft.com/office/drawing/2014/main" id="{5913581F-9264-5E26-FB54-CC8320CC0D96}"/>
                </a:ext>
              </a:extLst>
            </p:cNvPr>
            <p:cNvSpPr/>
            <p:nvPr/>
          </p:nvSpPr>
          <p:spPr>
            <a:xfrm>
              <a:off x="915605" y="690140"/>
              <a:ext cx="3910796" cy="3910796"/>
            </a:xfrm>
            <a:prstGeom prst="ellipse">
              <a:avLst/>
            </a:prstGeom>
            <a:solidFill>
              <a:schemeClr val="accent5">
                <a:lumMod val="75000"/>
              </a:schemeClr>
            </a:solidFill>
          </p:spPr>
          <p:style>
            <a:lnRef idx="2">
              <a:schemeClr val="lt1">
                <a:hueOff val="0"/>
                <a:satOff val="0"/>
                <a:lumOff val="0"/>
                <a:alphaOff val="0"/>
              </a:schemeClr>
            </a:lnRef>
            <a:fillRef idx="1">
              <a:scrgbClr r="0" g="0" b="0"/>
            </a:fillRef>
            <a:effectRef idx="0">
              <a:schemeClr val="accent3">
                <a:hueOff val="677650"/>
                <a:satOff val="25000"/>
                <a:lumOff val="-3676"/>
                <a:alphaOff val="0"/>
              </a:schemeClr>
            </a:effectRef>
            <a:fontRef idx="minor">
              <a:schemeClr val="lt1"/>
            </a:fontRef>
          </p:style>
          <p:txBody>
            <a:bodyPr/>
            <a:lstStyle/>
            <a:p>
              <a:endParaRPr lang="en-US"/>
            </a:p>
          </p:txBody>
        </p:sp>
        <p:sp>
          <p:nvSpPr>
            <p:cNvPr id="16" name="Oval 6">
              <a:extLst>
                <a:ext uri="{FF2B5EF4-FFF2-40B4-BE49-F238E27FC236}">
                  <a16:creationId xmlns:a16="http://schemas.microsoft.com/office/drawing/2014/main" id="{EEF8643B-31F6-3A63-2B21-69BBE396E788}"/>
                </a:ext>
              </a:extLst>
            </p:cNvPr>
            <p:cNvSpPr txBox="1"/>
            <p:nvPr/>
          </p:nvSpPr>
          <p:spPr>
            <a:xfrm>
              <a:off x="2027738" y="915011"/>
              <a:ext cx="1686530" cy="4497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2400" kern="1200" dirty="0"/>
                <a:t>Guidance</a:t>
              </a:r>
            </a:p>
          </p:txBody>
        </p:sp>
      </p:grpSp>
      <p:grpSp>
        <p:nvGrpSpPr>
          <p:cNvPr id="6" name="Group 5">
            <a:extLst>
              <a:ext uri="{FF2B5EF4-FFF2-40B4-BE49-F238E27FC236}">
                <a16:creationId xmlns:a16="http://schemas.microsoft.com/office/drawing/2014/main" id="{4D863F3B-F2B6-4314-1C79-C20F804D06F1}"/>
              </a:ext>
            </a:extLst>
          </p:cNvPr>
          <p:cNvGrpSpPr/>
          <p:nvPr/>
        </p:nvGrpSpPr>
        <p:grpSpPr>
          <a:xfrm>
            <a:off x="850557" y="2283539"/>
            <a:ext cx="3728188" cy="3809000"/>
            <a:chOff x="1260676" y="1380281"/>
            <a:chExt cx="3220655" cy="3220655"/>
          </a:xfrm>
        </p:grpSpPr>
        <p:sp>
          <p:nvSpPr>
            <p:cNvPr id="13" name="Oval 12">
              <a:extLst>
                <a:ext uri="{FF2B5EF4-FFF2-40B4-BE49-F238E27FC236}">
                  <a16:creationId xmlns:a16="http://schemas.microsoft.com/office/drawing/2014/main" id="{EE1148F8-A4D8-5783-BAE2-ED4D6A88B29D}"/>
                </a:ext>
              </a:extLst>
            </p:cNvPr>
            <p:cNvSpPr/>
            <p:nvPr/>
          </p:nvSpPr>
          <p:spPr>
            <a:xfrm>
              <a:off x="1260676" y="1380281"/>
              <a:ext cx="3220655" cy="3220655"/>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3">
                <a:hueOff val="1355300"/>
                <a:satOff val="50000"/>
                <a:lumOff val="-7353"/>
                <a:alphaOff val="0"/>
              </a:schemeClr>
            </a:effectRef>
            <a:fontRef idx="minor">
              <a:schemeClr val="lt1"/>
            </a:fontRef>
          </p:style>
          <p:txBody>
            <a:bodyPr/>
            <a:lstStyle/>
            <a:p>
              <a:endParaRPr lang="en-US"/>
            </a:p>
          </p:txBody>
        </p:sp>
        <p:sp>
          <p:nvSpPr>
            <p:cNvPr id="14" name="Oval 8">
              <a:extLst>
                <a:ext uri="{FF2B5EF4-FFF2-40B4-BE49-F238E27FC236}">
                  <a16:creationId xmlns:a16="http://schemas.microsoft.com/office/drawing/2014/main" id="{9355488A-4C9C-F395-6FE6-4975B7E2F670}"/>
                </a:ext>
              </a:extLst>
            </p:cNvPr>
            <p:cNvSpPr txBox="1"/>
            <p:nvPr/>
          </p:nvSpPr>
          <p:spPr>
            <a:xfrm>
              <a:off x="2037659" y="1602506"/>
              <a:ext cx="1666689" cy="4444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2400" kern="1200" dirty="0"/>
                <a:t>Standards</a:t>
              </a:r>
            </a:p>
          </p:txBody>
        </p:sp>
      </p:grpSp>
      <p:grpSp>
        <p:nvGrpSpPr>
          <p:cNvPr id="7" name="Group 6">
            <a:extLst>
              <a:ext uri="{FF2B5EF4-FFF2-40B4-BE49-F238E27FC236}">
                <a16:creationId xmlns:a16="http://schemas.microsoft.com/office/drawing/2014/main" id="{61DCB308-7A8E-3C37-D5EC-5258255DBA52}"/>
              </a:ext>
            </a:extLst>
          </p:cNvPr>
          <p:cNvGrpSpPr/>
          <p:nvPr/>
        </p:nvGrpSpPr>
        <p:grpSpPr>
          <a:xfrm>
            <a:off x="1195627" y="3025165"/>
            <a:ext cx="2929291" cy="2992786"/>
            <a:chOff x="1605746" y="2070421"/>
            <a:chExt cx="2530515" cy="2530515"/>
          </a:xfrm>
        </p:grpSpPr>
        <p:sp>
          <p:nvSpPr>
            <p:cNvPr id="11" name="Oval 10">
              <a:extLst>
                <a:ext uri="{FF2B5EF4-FFF2-40B4-BE49-F238E27FC236}">
                  <a16:creationId xmlns:a16="http://schemas.microsoft.com/office/drawing/2014/main" id="{1960CC15-B9B5-FF7E-D23A-C56019A40993}"/>
                </a:ext>
              </a:extLst>
            </p:cNvPr>
            <p:cNvSpPr/>
            <p:nvPr/>
          </p:nvSpPr>
          <p:spPr>
            <a:xfrm>
              <a:off x="1605746" y="2070421"/>
              <a:ext cx="2530515" cy="2530515"/>
            </a:xfrm>
            <a:prstGeom prst="ellipse">
              <a:avLst/>
            </a:prstGeom>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a:lstStyle/>
            <a:p>
              <a:endParaRPr lang="en-US"/>
            </a:p>
          </p:txBody>
        </p:sp>
        <p:sp>
          <p:nvSpPr>
            <p:cNvPr id="12" name="Oval 10">
              <a:extLst>
                <a:ext uri="{FF2B5EF4-FFF2-40B4-BE49-F238E27FC236}">
                  <a16:creationId xmlns:a16="http://schemas.microsoft.com/office/drawing/2014/main" id="{F04C9F34-12F7-043A-8223-B088930C0A1D}"/>
                </a:ext>
              </a:extLst>
            </p:cNvPr>
            <p:cNvSpPr txBox="1"/>
            <p:nvPr/>
          </p:nvSpPr>
          <p:spPr>
            <a:xfrm>
              <a:off x="2252604" y="2410768"/>
              <a:ext cx="1366478" cy="455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2400" kern="1200" dirty="0"/>
                <a:t>Rules and Regulations</a:t>
              </a:r>
            </a:p>
          </p:txBody>
        </p:sp>
      </p:grpSp>
      <p:grpSp>
        <p:nvGrpSpPr>
          <p:cNvPr id="8" name="Group 7">
            <a:extLst>
              <a:ext uri="{FF2B5EF4-FFF2-40B4-BE49-F238E27FC236}">
                <a16:creationId xmlns:a16="http://schemas.microsoft.com/office/drawing/2014/main" id="{7F68F149-0E76-D0F6-CA31-375AC8227855}"/>
              </a:ext>
            </a:extLst>
          </p:cNvPr>
          <p:cNvGrpSpPr/>
          <p:nvPr/>
        </p:nvGrpSpPr>
        <p:grpSpPr>
          <a:xfrm>
            <a:off x="1610069" y="3819321"/>
            <a:ext cx="2130393" cy="2176572"/>
            <a:chOff x="1950816" y="2743888"/>
            <a:chExt cx="1840374" cy="1840374"/>
          </a:xfrm>
        </p:grpSpPr>
        <p:sp>
          <p:nvSpPr>
            <p:cNvPr id="9" name="Oval 8">
              <a:extLst>
                <a:ext uri="{FF2B5EF4-FFF2-40B4-BE49-F238E27FC236}">
                  <a16:creationId xmlns:a16="http://schemas.microsoft.com/office/drawing/2014/main" id="{D8B625A9-BCA7-A352-9132-ECCDB205BBAA}"/>
                </a:ext>
              </a:extLst>
            </p:cNvPr>
            <p:cNvSpPr/>
            <p:nvPr/>
          </p:nvSpPr>
          <p:spPr>
            <a:xfrm>
              <a:off x="1950816" y="2743888"/>
              <a:ext cx="1840374" cy="1840374"/>
            </a:xfrm>
            <a:prstGeom prst="ellipse">
              <a:avLst/>
            </a:prstGeom>
            <a:solidFill>
              <a:schemeClr val="accent5"/>
            </a:solid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a:lstStyle/>
            <a:p>
              <a:endParaRPr lang="en-US"/>
            </a:p>
          </p:txBody>
        </p:sp>
        <p:sp>
          <p:nvSpPr>
            <p:cNvPr id="10" name="Oval 12">
              <a:extLst>
                <a:ext uri="{FF2B5EF4-FFF2-40B4-BE49-F238E27FC236}">
                  <a16:creationId xmlns:a16="http://schemas.microsoft.com/office/drawing/2014/main" id="{6A932EA2-E0F3-8931-3B89-B48C10F6E65F}"/>
                </a:ext>
              </a:extLst>
            </p:cNvPr>
            <p:cNvSpPr txBox="1"/>
            <p:nvPr/>
          </p:nvSpPr>
          <p:spPr>
            <a:xfrm>
              <a:off x="2155197" y="3203982"/>
              <a:ext cx="1366477" cy="9201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2400" kern="1200" dirty="0"/>
                <a:t>Policies</a:t>
              </a:r>
              <a:r>
                <a:rPr lang="en-US" sz="1000" kern="1200" dirty="0"/>
                <a:t> </a:t>
              </a:r>
              <a:r>
                <a:rPr lang="en-US" sz="2400" kern="1200" dirty="0"/>
                <a:t>and Procedures</a:t>
              </a:r>
            </a:p>
          </p:txBody>
        </p:sp>
      </p:grpSp>
      <p:sp>
        <p:nvSpPr>
          <p:cNvPr id="19" name="Arrow: Left 18">
            <a:extLst>
              <a:ext uri="{FF2B5EF4-FFF2-40B4-BE49-F238E27FC236}">
                <a16:creationId xmlns:a16="http://schemas.microsoft.com/office/drawing/2014/main" id="{F9A3D213-0058-537F-32C7-BB53614EA673}"/>
              </a:ext>
            </a:extLst>
          </p:cNvPr>
          <p:cNvSpPr/>
          <p:nvPr/>
        </p:nvSpPr>
        <p:spPr>
          <a:xfrm>
            <a:off x="3975530" y="360079"/>
            <a:ext cx="4126376" cy="1394748"/>
          </a:xfrm>
          <a:prstGeom prst="leftArrow">
            <a:avLst/>
          </a:prstGeom>
          <a:solidFill>
            <a:schemeClr val="accent6">
              <a:lumMod val="75000"/>
            </a:schemeClr>
          </a:solidFill>
          <a:ln w="412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Evidence and Expert Opinion </a:t>
            </a:r>
          </a:p>
        </p:txBody>
      </p:sp>
      <p:sp>
        <p:nvSpPr>
          <p:cNvPr id="20" name="Arrow: Left 19">
            <a:extLst>
              <a:ext uri="{FF2B5EF4-FFF2-40B4-BE49-F238E27FC236}">
                <a16:creationId xmlns:a16="http://schemas.microsoft.com/office/drawing/2014/main" id="{04C2DD26-30A6-C8A1-D30F-3C851155A2CD}"/>
              </a:ext>
            </a:extLst>
          </p:cNvPr>
          <p:cNvSpPr/>
          <p:nvPr/>
        </p:nvSpPr>
        <p:spPr>
          <a:xfrm>
            <a:off x="4407126" y="1426291"/>
            <a:ext cx="4126376" cy="1394748"/>
          </a:xfrm>
          <a:prstGeom prst="leftArrow">
            <a:avLst/>
          </a:prstGeom>
          <a:solidFill>
            <a:schemeClr val="accent5">
              <a:lumMod val="75000"/>
            </a:schemeClr>
          </a:solidFill>
          <a:ln w="3492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CDC, WHO, APIC, SHEA, HICPAC</a:t>
            </a:r>
          </a:p>
        </p:txBody>
      </p:sp>
      <p:sp>
        <p:nvSpPr>
          <p:cNvPr id="21" name="Arrow: Left 20">
            <a:extLst>
              <a:ext uri="{FF2B5EF4-FFF2-40B4-BE49-F238E27FC236}">
                <a16:creationId xmlns:a16="http://schemas.microsoft.com/office/drawing/2014/main" id="{B0A833C7-2B78-66C0-98AC-5FA7ECB97A61}"/>
              </a:ext>
            </a:extLst>
          </p:cNvPr>
          <p:cNvSpPr/>
          <p:nvPr/>
        </p:nvSpPr>
        <p:spPr>
          <a:xfrm>
            <a:off x="4539360" y="2768638"/>
            <a:ext cx="4126376" cy="1394748"/>
          </a:xfrm>
          <a:prstGeom prst="leftArrow">
            <a:avLst/>
          </a:prstGeom>
          <a:solidFill>
            <a:schemeClr val="accent4">
              <a:lumMod val="75000"/>
            </a:schemeClr>
          </a:solidFill>
          <a:ln w="412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Joint Commission, DNV, CARF</a:t>
            </a:r>
          </a:p>
        </p:txBody>
      </p:sp>
      <p:sp>
        <p:nvSpPr>
          <p:cNvPr id="22" name="Arrow: Left 21">
            <a:extLst>
              <a:ext uri="{FF2B5EF4-FFF2-40B4-BE49-F238E27FC236}">
                <a16:creationId xmlns:a16="http://schemas.microsoft.com/office/drawing/2014/main" id="{45714D5A-7A13-BAE3-16F3-2F9437B6C8F8}"/>
              </a:ext>
            </a:extLst>
          </p:cNvPr>
          <p:cNvSpPr/>
          <p:nvPr/>
        </p:nvSpPr>
        <p:spPr>
          <a:xfrm>
            <a:off x="4242137" y="3994724"/>
            <a:ext cx="4288083" cy="1394748"/>
          </a:xfrm>
          <a:prstGeom prst="leftArrow">
            <a:avLst/>
          </a:prstGeom>
          <a:solidFill>
            <a:schemeClr val="accent2">
              <a:lumMod val="75000"/>
            </a:schemeClr>
          </a:solidFill>
          <a:ln w="412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CMS, State, OSHA, Local</a:t>
            </a:r>
          </a:p>
        </p:txBody>
      </p:sp>
      <p:sp>
        <p:nvSpPr>
          <p:cNvPr id="23" name="Arrow: Left 22">
            <a:extLst>
              <a:ext uri="{FF2B5EF4-FFF2-40B4-BE49-F238E27FC236}">
                <a16:creationId xmlns:a16="http://schemas.microsoft.com/office/drawing/2014/main" id="{489F6911-1A0E-CE43-7A0E-597721CCD6BE}"/>
              </a:ext>
            </a:extLst>
          </p:cNvPr>
          <p:cNvSpPr/>
          <p:nvPr/>
        </p:nvSpPr>
        <p:spPr>
          <a:xfrm>
            <a:off x="3545693" y="5057664"/>
            <a:ext cx="4288083" cy="1394748"/>
          </a:xfrm>
          <a:prstGeom prst="leftArrow">
            <a:avLst/>
          </a:prstGeom>
          <a:solidFill>
            <a:schemeClr val="accent5">
              <a:lumMod val="60000"/>
              <a:lumOff val="40000"/>
            </a:schemeClr>
          </a:solidFill>
          <a:ln w="412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Facility Policies and Procedures</a:t>
            </a:r>
          </a:p>
        </p:txBody>
      </p:sp>
      <p:sp>
        <p:nvSpPr>
          <p:cNvPr id="25" name="TextBox 24">
            <a:extLst>
              <a:ext uri="{FF2B5EF4-FFF2-40B4-BE49-F238E27FC236}">
                <a16:creationId xmlns:a16="http://schemas.microsoft.com/office/drawing/2014/main" id="{B2557731-E666-2547-4002-83CBFF461C97}"/>
              </a:ext>
            </a:extLst>
          </p:cNvPr>
          <p:cNvSpPr txBox="1"/>
          <p:nvPr/>
        </p:nvSpPr>
        <p:spPr>
          <a:xfrm>
            <a:off x="8975513" y="1807862"/>
            <a:ext cx="3001628" cy="3170099"/>
          </a:xfrm>
          <a:prstGeom prst="rect">
            <a:avLst/>
          </a:prstGeom>
          <a:noFill/>
        </p:spPr>
        <p:txBody>
          <a:bodyPr wrap="square">
            <a:spAutoFit/>
          </a:bodyPr>
          <a:lstStyle/>
          <a:p>
            <a:r>
              <a:rPr lang="en-US" sz="4000" b="1" dirty="0"/>
              <a:t>Examples of Guidance, Standards, Rules, Regulations</a:t>
            </a:r>
            <a:endParaRPr lang="en-US" sz="4000" dirty="0"/>
          </a:p>
        </p:txBody>
      </p:sp>
    </p:spTree>
    <p:extLst>
      <p:ext uri="{BB962C8B-B14F-4D97-AF65-F5344CB8AC3E}">
        <p14:creationId xmlns:p14="http://schemas.microsoft.com/office/powerpoint/2010/main" val="737401967"/>
      </p:ext>
    </p:extLst>
  </p:cSld>
  <p:clrMapOvr>
    <a:masterClrMapping/>
  </p:clrMapOvr>
  <mc:AlternateContent xmlns:mc="http://schemas.openxmlformats.org/markup-compatibility/2006" xmlns:p14="http://schemas.microsoft.com/office/powerpoint/2010/main">
    <mc:Choice Requires="p14">
      <p:transition spd="slow" p14:dur="2000" advTm="44429"/>
    </mc:Choice>
    <mc:Fallback xmlns="">
      <p:transition spd="slow" advTm="444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0B58-763D-9D90-E5E0-6D104303741F}"/>
              </a:ext>
            </a:extLst>
          </p:cNvPr>
          <p:cNvSpPr>
            <a:spLocks noGrp="1"/>
          </p:cNvSpPr>
          <p:nvPr>
            <p:ph type="title"/>
          </p:nvPr>
        </p:nvSpPr>
        <p:spPr/>
        <p:txBody>
          <a:bodyPr/>
          <a:lstStyle/>
          <a:p>
            <a:r>
              <a:rPr lang="en-US"/>
              <a:t>Learning Objectives</a:t>
            </a:r>
            <a:endParaRPr lang="en-US" dirty="0"/>
          </a:p>
        </p:txBody>
      </p:sp>
      <p:graphicFrame>
        <p:nvGraphicFramePr>
          <p:cNvPr id="5" name="Content Placeholder 2">
            <a:extLst>
              <a:ext uri="{FF2B5EF4-FFF2-40B4-BE49-F238E27FC236}">
                <a16:creationId xmlns:a16="http://schemas.microsoft.com/office/drawing/2014/main" id="{59543383-49B1-06AC-D921-628C28A92B5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0340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AF627E-A752-4CBB-B0B2-68F5D57451B6}"/>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kern="1200">
                <a:solidFill>
                  <a:srgbClr val="FFFFFF"/>
                </a:solidFill>
                <a:latin typeface="+mj-lt"/>
                <a:ea typeface="+mj-ea"/>
                <a:cs typeface="+mj-cs"/>
              </a:rPr>
              <a:t>Keeping Up With Evidence, Guidance, Standards, Rules, and Regulations</a:t>
            </a:r>
          </a:p>
        </p:txBody>
      </p:sp>
      <p:pic>
        <p:nvPicPr>
          <p:cNvPr id="13" name="Picture 12">
            <a:extLst>
              <a:ext uri="{FF2B5EF4-FFF2-40B4-BE49-F238E27FC236}">
                <a16:creationId xmlns:a16="http://schemas.microsoft.com/office/drawing/2014/main" id="{A8492B2D-D384-4662-87D5-49C55A3F77E9}"/>
              </a:ext>
            </a:extLst>
          </p:cNvPr>
          <p:cNvPicPr>
            <a:picLocks noChangeAspect="1"/>
          </p:cNvPicPr>
          <p:nvPr/>
        </p:nvPicPr>
        <p:blipFill>
          <a:blip r:embed="rId2"/>
          <a:stretch>
            <a:fillRect/>
          </a:stretch>
        </p:blipFill>
        <p:spPr>
          <a:xfrm>
            <a:off x="692473" y="978957"/>
            <a:ext cx="2980709" cy="4111323"/>
          </a:xfrm>
          <a:prstGeom prst="rect">
            <a:avLst/>
          </a:prstGeom>
        </p:spPr>
      </p:pic>
      <p:pic>
        <p:nvPicPr>
          <p:cNvPr id="21" name="Picture 20">
            <a:extLst>
              <a:ext uri="{FF2B5EF4-FFF2-40B4-BE49-F238E27FC236}">
                <a16:creationId xmlns:a16="http://schemas.microsoft.com/office/drawing/2014/main" id="{D1AF1AFA-5B6B-41C2-99C2-28E11AEE7F6E}"/>
              </a:ext>
            </a:extLst>
          </p:cNvPr>
          <p:cNvPicPr>
            <a:picLocks noChangeAspect="1"/>
          </p:cNvPicPr>
          <p:nvPr/>
        </p:nvPicPr>
        <p:blipFill>
          <a:blip r:embed="rId3"/>
          <a:stretch>
            <a:fillRect/>
          </a:stretch>
        </p:blipFill>
        <p:spPr>
          <a:xfrm>
            <a:off x="4194959" y="833326"/>
            <a:ext cx="3797570" cy="987367"/>
          </a:xfrm>
          <a:prstGeom prst="rect">
            <a:avLst/>
          </a:prstGeom>
        </p:spPr>
      </p:pic>
      <p:pic>
        <p:nvPicPr>
          <p:cNvPr id="23" name="Picture 22">
            <a:extLst>
              <a:ext uri="{FF2B5EF4-FFF2-40B4-BE49-F238E27FC236}">
                <a16:creationId xmlns:a16="http://schemas.microsoft.com/office/drawing/2014/main" id="{671C9D02-5273-4572-8212-271866F4D0DE}"/>
              </a:ext>
            </a:extLst>
          </p:cNvPr>
          <p:cNvPicPr>
            <a:picLocks noChangeAspect="1"/>
          </p:cNvPicPr>
          <p:nvPr/>
        </p:nvPicPr>
        <p:blipFill>
          <a:blip r:embed="rId4"/>
          <a:stretch>
            <a:fillRect/>
          </a:stretch>
        </p:blipFill>
        <p:spPr>
          <a:xfrm>
            <a:off x="4190180" y="2769965"/>
            <a:ext cx="3794760" cy="1318067"/>
          </a:xfrm>
          <a:prstGeom prst="rect">
            <a:avLst/>
          </a:prstGeom>
        </p:spPr>
      </p:pic>
      <p:pic>
        <p:nvPicPr>
          <p:cNvPr id="19" name="Picture 18">
            <a:extLst>
              <a:ext uri="{FF2B5EF4-FFF2-40B4-BE49-F238E27FC236}">
                <a16:creationId xmlns:a16="http://schemas.microsoft.com/office/drawing/2014/main" id="{9CA957F4-D79B-4000-B658-E6D3002836EF}"/>
              </a:ext>
            </a:extLst>
          </p:cNvPr>
          <p:cNvPicPr>
            <a:picLocks noChangeAspect="1"/>
          </p:cNvPicPr>
          <p:nvPr/>
        </p:nvPicPr>
        <p:blipFill>
          <a:blip r:embed="rId5"/>
          <a:stretch>
            <a:fillRect/>
          </a:stretch>
        </p:blipFill>
        <p:spPr>
          <a:xfrm>
            <a:off x="8086176" y="573351"/>
            <a:ext cx="3797984" cy="3608084"/>
          </a:xfrm>
          <a:prstGeom prst="rect">
            <a:avLst/>
          </a:prstGeom>
        </p:spPr>
      </p:pic>
      <p:cxnSp>
        <p:nvCxnSpPr>
          <p:cNvPr id="30" name="Straight Connector 2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35C251-71A6-0E30-AFC5-CEB884FFD6C5}"/>
              </a:ext>
            </a:extLst>
          </p:cNvPr>
          <p:cNvPicPr>
            <a:picLocks noChangeAspect="1"/>
          </p:cNvPicPr>
          <p:nvPr/>
        </p:nvPicPr>
        <p:blipFill>
          <a:blip r:embed="rId6"/>
          <a:stretch>
            <a:fillRect/>
          </a:stretch>
        </p:blipFill>
        <p:spPr>
          <a:xfrm>
            <a:off x="198413" y="278343"/>
            <a:ext cx="3794760" cy="1109966"/>
          </a:xfrm>
          <a:prstGeom prst="rect">
            <a:avLst/>
          </a:prstGeom>
        </p:spPr>
      </p:pic>
    </p:spTree>
    <p:extLst>
      <p:ext uri="{BB962C8B-B14F-4D97-AF65-F5344CB8AC3E}">
        <p14:creationId xmlns:p14="http://schemas.microsoft.com/office/powerpoint/2010/main" val="3240068291"/>
      </p:ext>
    </p:extLst>
  </p:cSld>
  <p:clrMapOvr>
    <a:masterClrMapping/>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ADD0A-DDA6-1516-C03C-9D8792CB11DC}"/>
              </a:ext>
            </a:extLst>
          </p:cNvPr>
          <p:cNvSpPr>
            <a:spLocks noGrp="1"/>
          </p:cNvSpPr>
          <p:nvPr>
            <p:ph type="ctrTitle"/>
          </p:nvPr>
        </p:nvSpPr>
        <p:spPr>
          <a:xfrm>
            <a:off x="209862" y="2804160"/>
            <a:ext cx="11982138" cy="772584"/>
          </a:xfrm>
        </p:spPr>
        <p:txBody>
          <a:bodyPr>
            <a:normAutofit fontScale="90000"/>
          </a:bodyPr>
          <a:lstStyle/>
          <a:p>
            <a:r>
              <a:rPr lang="en-US" dirty="0"/>
              <a:t>Interfacility Communication </a:t>
            </a:r>
          </a:p>
        </p:txBody>
      </p:sp>
      <p:pic>
        <p:nvPicPr>
          <p:cNvPr id="4" name="Picture 3">
            <a:extLst>
              <a:ext uri="{FF2B5EF4-FFF2-40B4-BE49-F238E27FC236}">
                <a16:creationId xmlns:a16="http://schemas.microsoft.com/office/drawing/2014/main" id="{4122D552-5266-3B79-6570-D54E02CB78B2}"/>
              </a:ext>
            </a:extLst>
          </p:cNvPr>
          <p:cNvPicPr>
            <a:picLocks noChangeAspect="1"/>
          </p:cNvPicPr>
          <p:nvPr/>
        </p:nvPicPr>
        <p:blipFill>
          <a:blip r:embed="rId3"/>
          <a:stretch>
            <a:fillRect/>
          </a:stretch>
        </p:blipFill>
        <p:spPr>
          <a:xfrm>
            <a:off x="809616" y="3570499"/>
            <a:ext cx="2841361" cy="2615803"/>
          </a:xfrm>
          <a:prstGeom prst="rect">
            <a:avLst/>
          </a:prstGeom>
          <a:effectLst>
            <a:softEdge rad="215900"/>
          </a:effectLst>
        </p:spPr>
      </p:pic>
      <p:pic>
        <p:nvPicPr>
          <p:cNvPr id="5" name="Picture 4">
            <a:extLst>
              <a:ext uri="{FF2B5EF4-FFF2-40B4-BE49-F238E27FC236}">
                <a16:creationId xmlns:a16="http://schemas.microsoft.com/office/drawing/2014/main" id="{C38ABAD6-C096-C408-3196-8B332A90219C}"/>
              </a:ext>
            </a:extLst>
          </p:cNvPr>
          <p:cNvPicPr>
            <a:picLocks noChangeAspect="1"/>
          </p:cNvPicPr>
          <p:nvPr/>
        </p:nvPicPr>
        <p:blipFill>
          <a:blip r:embed="rId4"/>
          <a:stretch>
            <a:fillRect/>
          </a:stretch>
        </p:blipFill>
        <p:spPr>
          <a:xfrm>
            <a:off x="487143" y="171916"/>
            <a:ext cx="5362285" cy="2713691"/>
          </a:xfrm>
          <a:prstGeom prst="rect">
            <a:avLst/>
          </a:prstGeom>
        </p:spPr>
      </p:pic>
      <p:sp>
        <p:nvSpPr>
          <p:cNvPr id="8" name="Arrow: Left-Right 7">
            <a:extLst>
              <a:ext uri="{FF2B5EF4-FFF2-40B4-BE49-F238E27FC236}">
                <a16:creationId xmlns:a16="http://schemas.microsoft.com/office/drawing/2014/main" id="{C29C3BDC-1C25-E1B2-B635-778D29A659A8}"/>
              </a:ext>
            </a:extLst>
          </p:cNvPr>
          <p:cNvSpPr/>
          <p:nvPr/>
        </p:nvSpPr>
        <p:spPr>
          <a:xfrm>
            <a:off x="3822492" y="4272197"/>
            <a:ext cx="2766803" cy="77258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521969-A051-A82A-041C-210AB2670A4E}"/>
              </a:ext>
            </a:extLst>
          </p:cNvPr>
          <p:cNvSpPr txBox="1"/>
          <p:nvPr/>
        </p:nvSpPr>
        <p:spPr>
          <a:xfrm>
            <a:off x="1952905" y="5816970"/>
            <a:ext cx="1783829" cy="369332"/>
          </a:xfrm>
          <a:prstGeom prst="rect">
            <a:avLst/>
          </a:prstGeom>
          <a:noFill/>
        </p:spPr>
        <p:txBody>
          <a:bodyPr wrap="square" rtlCol="0">
            <a:spAutoFit/>
          </a:bodyPr>
          <a:lstStyle/>
          <a:p>
            <a:r>
              <a:rPr lang="en-US" dirty="0"/>
              <a:t>Photo: NIH</a:t>
            </a:r>
          </a:p>
        </p:txBody>
      </p:sp>
      <p:pic>
        <p:nvPicPr>
          <p:cNvPr id="11" name="Picture 10">
            <a:extLst>
              <a:ext uri="{FF2B5EF4-FFF2-40B4-BE49-F238E27FC236}">
                <a16:creationId xmlns:a16="http://schemas.microsoft.com/office/drawing/2014/main" id="{44BE2450-9D00-D276-49BB-87640DC04CC9}"/>
              </a:ext>
            </a:extLst>
          </p:cNvPr>
          <p:cNvPicPr>
            <a:picLocks noChangeAspect="1"/>
          </p:cNvPicPr>
          <p:nvPr/>
        </p:nvPicPr>
        <p:blipFill>
          <a:blip r:embed="rId5"/>
          <a:stretch>
            <a:fillRect/>
          </a:stretch>
        </p:blipFill>
        <p:spPr>
          <a:xfrm>
            <a:off x="4418381" y="4941254"/>
            <a:ext cx="1755865" cy="898571"/>
          </a:xfrm>
          <a:prstGeom prst="rect">
            <a:avLst/>
          </a:prstGeom>
          <a:effectLst>
            <a:softEdge rad="63500"/>
          </a:effectLst>
        </p:spPr>
      </p:pic>
      <p:pic>
        <p:nvPicPr>
          <p:cNvPr id="13" name="Picture 12">
            <a:extLst>
              <a:ext uri="{FF2B5EF4-FFF2-40B4-BE49-F238E27FC236}">
                <a16:creationId xmlns:a16="http://schemas.microsoft.com/office/drawing/2014/main" id="{43ED786A-33CE-BEED-9CD0-50CF8DD3A76D}"/>
              </a:ext>
            </a:extLst>
          </p:cNvPr>
          <p:cNvPicPr>
            <a:picLocks noChangeAspect="1"/>
          </p:cNvPicPr>
          <p:nvPr/>
        </p:nvPicPr>
        <p:blipFill>
          <a:blip r:embed="rId6"/>
          <a:stretch>
            <a:fillRect/>
          </a:stretch>
        </p:blipFill>
        <p:spPr>
          <a:xfrm>
            <a:off x="6589295" y="3549636"/>
            <a:ext cx="5046539" cy="2340780"/>
          </a:xfrm>
          <a:prstGeom prst="rect">
            <a:avLst/>
          </a:prstGeom>
          <a:effectLst>
            <a:softEdge rad="292100"/>
          </a:effectLst>
        </p:spPr>
      </p:pic>
      <p:sp>
        <p:nvSpPr>
          <p:cNvPr id="14" name="TextBox 13">
            <a:extLst>
              <a:ext uri="{FF2B5EF4-FFF2-40B4-BE49-F238E27FC236}">
                <a16:creationId xmlns:a16="http://schemas.microsoft.com/office/drawing/2014/main" id="{F5369F96-2DB7-A4A1-8982-678D0048C06D}"/>
              </a:ext>
            </a:extLst>
          </p:cNvPr>
          <p:cNvSpPr txBox="1"/>
          <p:nvPr/>
        </p:nvSpPr>
        <p:spPr>
          <a:xfrm>
            <a:off x="10030410" y="5705750"/>
            <a:ext cx="1783829" cy="276999"/>
          </a:xfrm>
          <a:prstGeom prst="rect">
            <a:avLst/>
          </a:prstGeom>
          <a:noFill/>
        </p:spPr>
        <p:txBody>
          <a:bodyPr wrap="square" rtlCol="0">
            <a:spAutoFit/>
          </a:bodyPr>
          <a:lstStyle/>
          <a:p>
            <a:r>
              <a:rPr lang="en-US" sz="1200" dirty="0"/>
              <a:t>Photo: CDC</a:t>
            </a:r>
          </a:p>
        </p:txBody>
      </p:sp>
      <p:sp>
        <p:nvSpPr>
          <p:cNvPr id="15" name="TextBox 14">
            <a:extLst>
              <a:ext uri="{FF2B5EF4-FFF2-40B4-BE49-F238E27FC236}">
                <a16:creationId xmlns:a16="http://schemas.microsoft.com/office/drawing/2014/main" id="{33E77C22-425D-33F9-CF46-090DBAAA2D67}"/>
              </a:ext>
            </a:extLst>
          </p:cNvPr>
          <p:cNvSpPr txBox="1"/>
          <p:nvPr/>
        </p:nvSpPr>
        <p:spPr>
          <a:xfrm>
            <a:off x="4805466" y="5890416"/>
            <a:ext cx="1783829" cy="246221"/>
          </a:xfrm>
          <a:prstGeom prst="rect">
            <a:avLst/>
          </a:prstGeom>
          <a:noFill/>
        </p:spPr>
        <p:txBody>
          <a:bodyPr wrap="square" rtlCol="0">
            <a:spAutoFit/>
          </a:bodyPr>
          <a:lstStyle/>
          <a:p>
            <a:r>
              <a:rPr lang="en-US" sz="1000" dirty="0"/>
              <a:t>Photo: CDC</a:t>
            </a:r>
          </a:p>
        </p:txBody>
      </p:sp>
      <p:sp>
        <p:nvSpPr>
          <p:cNvPr id="17" name="TextBox 16">
            <a:extLst>
              <a:ext uri="{FF2B5EF4-FFF2-40B4-BE49-F238E27FC236}">
                <a16:creationId xmlns:a16="http://schemas.microsoft.com/office/drawing/2014/main" id="{6A8D0F80-637E-37A0-31EE-7AF437D12CDC}"/>
              </a:ext>
            </a:extLst>
          </p:cNvPr>
          <p:cNvSpPr txBox="1"/>
          <p:nvPr/>
        </p:nvSpPr>
        <p:spPr>
          <a:xfrm>
            <a:off x="120285" y="2562441"/>
            <a:ext cx="6096000" cy="307777"/>
          </a:xfrm>
          <a:prstGeom prst="rect">
            <a:avLst/>
          </a:prstGeom>
          <a:noFill/>
        </p:spPr>
        <p:txBody>
          <a:bodyPr wrap="square">
            <a:spAutoFit/>
          </a:bodyPr>
          <a:lstStyle/>
          <a:p>
            <a:r>
              <a:rPr lang="en-US" sz="1400" dirty="0">
                <a:hlinkClick r:id="rId7"/>
              </a:rPr>
              <a:t>https://www.cdc.gov/hai/pdfs/toolkits/Interfacility-IC-Transfer-Form-508.pdf</a:t>
            </a:r>
            <a:r>
              <a:rPr lang="en-US" sz="1400" dirty="0"/>
              <a:t> </a:t>
            </a:r>
          </a:p>
        </p:txBody>
      </p:sp>
    </p:spTree>
    <p:extLst>
      <p:ext uri="{BB962C8B-B14F-4D97-AF65-F5344CB8AC3E}">
        <p14:creationId xmlns:p14="http://schemas.microsoft.com/office/powerpoint/2010/main" val="3202204243"/>
      </p:ext>
    </p:extLst>
  </p:cSld>
  <p:clrMapOvr>
    <a:masterClrMapping/>
  </p:clrMapOvr>
  <mc:AlternateContent xmlns:mc="http://schemas.openxmlformats.org/markup-compatibility/2006" xmlns:p14="http://schemas.microsoft.com/office/powerpoint/2010/main">
    <mc:Choice Requires="p14">
      <p:transition spd="slow" p14:dur="2000" advTm="46867"/>
    </mc:Choice>
    <mc:Fallback xmlns="">
      <p:transition spd="slow" advTm="4686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9513" name="Rectangle 1495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9509" name="Picture 149508" descr="Person pointing on a map">
            <a:extLst>
              <a:ext uri="{FF2B5EF4-FFF2-40B4-BE49-F238E27FC236}">
                <a16:creationId xmlns:a16="http://schemas.microsoft.com/office/drawing/2014/main" id="{16B02FDC-81B8-126F-20BE-8C2002620E3D}"/>
              </a:ext>
            </a:extLst>
          </p:cNvPr>
          <p:cNvPicPr>
            <a:picLocks noChangeAspect="1"/>
          </p:cNvPicPr>
          <p:nvPr/>
        </p:nvPicPr>
        <p:blipFill rotWithShape="1">
          <a:blip r:embed="rId3"/>
          <a:srcRect b="15730"/>
          <a:stretch/>
        </p:blipFill>
        <p:spPr>
          <a:xfrm>
            <a:off x="1" y="128598"/>
            <a:ext cx="12191999" cy="6857990"/>
          </a:xfrm>
          <a:prstGeom prst="rect">
            <a:avLst/>
          </a:prstGeom>
        </p:spPr>
      </p:pic>
      <p:sp>
        <p:nvSpPr>
          <p:cNvPr id="149515" name="Rectangle 1495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06" name="Rectangle 2"/>
          <p:cNvSpPr>
            <a:spLocks noGrp="1" noChangeArrowheads="1"/>
          </p:cNvSpPr>
          <p:nvPr>
            <p:ph type="ctrTitle"/>
          </p:nvPr>
        </p:nvSpPr>
        <p:spPr>
          <a:xfrm>
            <a:off x="-502920" y="911338"/>
            <a:ext cx="10058400" cy="2089038"/>
          </a:xfrm>
          <a:effectLst>
            <a:outerShdw blurRad="50800" dist="38100" dir="2700000" algn="tl" rotWithShape="0">
              <a:prstClr val="black">
                <a:alpha val="40000"/>
              </a:prstClr>
            </a:outerShdw>
          </a:effectLst>
        </p:spPr>
        <p:txBody>
          <a:bodyPr>
            <a:normAutofit/>
          </a:bodyPr>
          <a:lstStyle/>
          <a:p>
            <a:pPr eaLnBrk="1" hangingPunct="1"/>
            <a:r>
              <a:rPr lang="en-US" sz="5200" b="1" dirty="0"/>
              <a:t>Where to start in your facility</a:t>
            </a:r>
            <a:br>
              <a:rPr lang="en-US" sz="5200" b="1" dirty="0"/>
            </a:br>
            <a:r>
              <a:rPr lang="en-US" sz="5200" b="1" dirty="0"/>
              <a:t>Reality Based Planning?</a:t>
            </a:r>
          </a:p>
        </p:txBody>
      </p:sp>
      <p:sp>
        <p:nvSpPr>
          <p:cNvPr id="149507" name="Rectangle 3"/>
          <p:cNvSpPr>
            <a:spLocks noGrp="1" noChangeArrowheads="1"/>
          </p:cNvSpPr>
          <p:nvPr>
            <p:ph type="subTitle" idx="1"/>
          </p:nvPr>
        </p:nvSpPr>
        <p:spPr>
          <a:xfrm>
            <a:off x="5493458" y="462448"/>
            <a:ext cx="10058400" cy="1282707"/>
          </a:xfrm>
          <a:effectLst>
            <a:outerShdw blurRad="50800" dist="38100" dir="2700000" algn="tl" rotWithShape="0">
              <a:prstClr val="black">
                <a:alpha val="40000"/>
              </a:prstClr>
            </a:outerShdw>
          </a:effectLst>
        </p:spPr>
        <p:txBody>
          <a:bodyPr>
            <a:noAutofit/>
          </a:bodyPr>
          <a:lstStyle/>
          <a:p>
            <a:pPr eaLnBrk="1" hangingPunct="1"/>
            <a:r>
              <a:rPr lang="en-US" sz="3200" dirty="0">
                <a:solidFill>
                  <a:srgbClr val="FFFFFF"/>
                </a:solidFill>
              </a:rPr>
              <a:t>Risk</a:t>
            </a:r>
          </a:p>
          <a:p>
            <a:pPr eaLnBrk="1" hangingPunct="1"/>
            <a:r>
              <a:rPr lang="en-US" sz="3200" dirty="0">
                <a:solidFill>
                  <a:srgbClr val="FFFFFF"/>
                </a:solidFill>
              </a:rPr>
              <a:t>Regulations</a:t>
            </a:r>
          </a:p>
          <a:p>
            <a:pPr eaLnBrk="1" hangingPunct="1"/>
            <a:r>
              <a:rPr lang="en-US" sz="3200" dirty="0">
                <a:solidFill>
                  <a:srgbClr val="FFFFFF"/>
                </a:solidFill>
              </a:rPr>
              <a:t>Realistic Threats</a:t>
            </a:r>
          </a:p>
          <a:p>
            <a:pPr eaLnBrk="1" hangingPunct="1"/>
            <a:r>
              <a:rPr lang="en-US" sz="3200" dirty="0">
                <a:solidFill>
                  <a:srgbClr val="FFFFFF"/>
                </a:solidFill>
              </a:rPr>
              <a:t>Realistic Plans</a:t>
            </a:r>
          </a:p>
          <a:p>
            <a:pPr eaLnBrk="1" hangingPunct="1"/>
            <a:r>
              <a:rPr lang="en-US" sz="3200" dirty="0">
                <a:solidFill>
                  <a:srgbClr val="FFFFFF"/>
                </a:solidFill>
              </a:rPr>
              <a:t>Communication!</a:t>
            </a:r>
          </a:p>
        </p:txBody>
      </p:sp>
    </p:spTree>
  </p:cSld>
  <p:clrMapOvr>
    <a:masterClrMapping/>
  </p:clrMapOvr>
  <mc:AlternateContent xmlns:mc="http://schemas.openxmlformats.org/markup-compatibility/2006" xmlns:p14="http://schemas.microsoft.com/office/powerpoint/2010/main">
    <mc:Choice Requires="p14">
      <p:transition spd="slow" p14:dur="2000" advTm="23833"/>
    </mc:Choice>
    <mc:Fallback xmlns="">
      <p:transition spd="slow" advTm="2383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F6E0-FF6E-4B35-99A4-41D9A652B3F5}"/>
              </a:ext>
            </a:extLst>
          </p:cNvPr>
          <p:cNvSpPr>
            <a:spLocks noGrp="1"/>
          </p:cNvSpPr>
          <p:nvPr>
            <p:ph type="ctrTitle"/>
          </p:nvPr>
        </p:nvSpPr>
        <p:spPr>
          <a:xfrm>
            <a:off x="-300037" y="1831177"/>
            <a:ext cx="12192000" cy="772584"/>
          </a:xfrm>
        </p:spPr>
        <p:txBody>
          <a:bodyPr>
            <a:noAutofit/>
          </a:bodyPr>
          <a:lstStyle/>
          <a:p>
            <a:r>
              <a:rPr lang="en-US" sz="4400" dirty="0"/>
              <a:t>Infection Prevention and Control in LTC is a            Human issue, and needs to be dealt with within a biopsychosocial and spiritual  framework </a:t>
            </a:r>
            <a:br>
              <a:rPr lang="en-US" sz="4400" dirty="0"/>
            </a:br>
            <a:endParaRPr lang="en-US" sz="4400" dirty="0"/>
          </a:p>
        </p:txBody>
      </p:sp>
      <p:graphicFrame>
        <p:nvGraphicFramePr>
          <p:cNvPr id="4" name="Diagram 3">
            <a:extLst>
              <a:ext uri="{FF2B5EF4-FFF2-40B4-BE49-F238E27FC236}">
                <a16:creationId xmlns:a16="http://schemas.microsoft.com/office/drawing/2014/main" id="{C872F7CB-AA89-CAB1-1FC0-2E7245E1AF50}"/>
              </a:ext>
            </a:extLst>
          </p:cNvPr>
          <p:cNvGraphicFramePr/>
          <p:nvPr/>
        </p:nvGraphicFramePr>
        <p:xfrm>
          <a:off x="2043953" y="2343315"/>
          <a:ext cx="7239000"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5714158"/>
      </p:ext>
    </p:extLst>
  </p:cSld>
  <p:clrMapOvr>
    <a:masterClrMapping/>
  </p:clrMapOvr>
  <mc:AlternateContent xmlns:mc="http://schemas.openxmlformats.org/markup-compatibility/2006" xmlns:p14="http://schemas.microsoft.com/office/powerpoint/2010/main">
    <mc:Choice Requires="p14">
      <p:transition spd="slow" p14:dur="2000" advTm="42804"/>
    </mc:Choice>
    <mc:Fallback xmlns="">
      <p:transition spd="slow" advTm="4280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1" name="Rectangle 310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365125"/>
            <a:ext cx="5393361" cy="1325563"/>
          </a:xfrm>
        </p:spPr>
        <p:txBody>
          <a:bodyPr>
            <a:normAutofit/>
          </a:bodyPr>
          <a:lstStyle/>
          <a:p>
            <a:r>
              <a:rPr lang="en-US" sz="3100" b="1">
                <a:latin typeface="Times New Roman" pitchFamily="18" charset="0"/>
                <a:cs typeface="Times New Roman" pitchFamily="18" charset="0"/>
              </a:rPr>
              <a:t>Burdsall High C’s of Infection Prevention and Control </a:t>
            </a:r>
          </a:p>
        </p:txBody>
      </p:sp>
      <p:sp>
        <p:nvSpPr>
          <p:cNvPr id="3075" name="Content Placeholder 2"/>
          <p:cNvSpPr>
            <a:spLocks noGrp="1"/>
          </p:cNvSpPr>
          <p:nvPr>
            <p:ph idx="1"/>
          </p:nvPr>
        </p:nvSpPr>
        <p:spPr>
          <a:xfrm>
            <a:off x="838200" y="1825625"/>
            <a:ext cx="5393361" cy="4351338"/>
          </a:xfrm>
        </p:spPr>
        <p:txBody>
          <a:bodyPr>
            <a:normAutofit fontScale="92500" lnSpcReduction="10000"/>
          </a:bodyPr>
          <a:lstStyle/>
          <a:p>
            <a:pPr>
              <a:buNone/>
            </a:pPr>
            <a:r>
              <a:rPr lang="en-US" sz="2600" b="1" dirty="0">
                <a:latin typeface="Times New Roman" pitchFamily="18" charset="0"/>
                <a:cs typeface="Times New Roman" pitchFamily="18" charset="0"/>
              </a:rPr>
              <a:t>Clean Hands and Gloves</a:t>
            </a:r>
          </a:p>
          <a:p>
            <a:pPr>
              <a:buNone/>
            </a:pPr>
            <a:r>
              <a:rPr lang="en-US" sz="2600" b="1" dirty="0">
                <a:latin typeface="Times New Roman" pitchFamily="18" charset="0"/>
                <a:cs typeface="Times New Roman" pitchFamily="18" charset="0"/>
              </a:rPr>
              <a:t>Clean Clothes</a:t>
            </a:r>
          </a:p>
          <a:p>
            <a:pPr>
              <a:buNone/>
            </a:pPr>
            <a:r>
              <a:rPr lang="en-US" sz="2600" b="1" dirty="0">
                <a:latin typeface="Times New Roman" pitchFamily="18" charset="0"/>
                <a:cs typeface="Times New Roman" pitchFamily="18" charset="0"/>
              </a:rPr>
              <a:t>Clean Equipment and Environment</a:t>
            </a:r>
          </a:p>
          <a:p>
            <a:pPr>
              <a:buNone/>
            </a:pPr>
            <a:r>
              <a:rPr lang="en-US" sz="2600" b="1" dirty="0">
                <a:latin typeface="Times New Roman" pitchFamily="18" charset="0"/>
                <a:cs typeface="Times New Roman" pitchFamily="18" charset="0"/>
              </a:rPr>
              <a:t>Contained Drainage</a:t>
            </a:r>
          </a:p>
          <a:p>
            <a:pPr>
              <a:buNone/>
            </a:pPr>
            <a:r>
              <a:rPr lang="en-US" sz="2600" b="1" dirty="0">
                <a:latin typeface="Times New Roman" pitchFamily="18" charset="0"/>
                <a:cs typeface="Times New Roman" pitchFamily="18" charset="0"/>
              </a:rPr>
              <a:t>Covered Wounds</a:t>
            </a:r>
          </a:p>
          <a:p>
            <a:pPr>
              <a:buNone/>
            </a:pPr>
            <a:r>
              <a:rPr lang="en-US" sz="2600" b="1" dirty="0">
                <a:latin typeface="Times New Roman" pitchFamily="18" charset="0"/>
                <a:cs typeface="Times New Roman" pitchFamily="18" charset="0"/>
              </a:rPr>
              <a:t>Careful Assessment</a:t>
            </a:r>
          </a:p>
          <a:p>
            <a:pPr>
              <a:buNone/>
            </a:pPr>
            <a:r>
              <a:rPr lang="en-US" sz="2600" b="1" dirty="0">
                <a:latin typeface="Times New Roman" pitchFamily="18" charset="0"/>
                <a:cs typeface="Times New Roman" pitchFamily="18" charset="0"/>
              </a:rPr>
              <a:t>Current Vaccinations</a:t>
            </a:r>
          </a:p>
          <a:p>
            <a:pPr>
              <a:buNone/>
            </a:pPr>
            <a:r>
              <a:rPr lang="en-US" sz="2600" b="1" dirty="0">
                <a:latin typeface="Times New Roman" pitchFamily="18" charset="0"/>
                <a:cs typeface="Times New Roman" pitchFamily="18" charset="0"/>
              </a:rPr>
              <a:t>Careful Use of Antimicrobials</a:t>
            </a:r>
          </a:p>
          <a:p>
            <a:pPr>
              <a:buNone/>
            </a:pPr>
            <a:r>
              <a:rPr lang="en-US" sz="2600" b="1" dirty="0">
                <a:latin typeface="Times New Roman" pitchFamily="18" charset="0"/>
                <a:cs typeface="Times New Roman" pitchFamily="18" charset="0"/>
              </a:rPr>
              <a:t>Collaborative Approach</a:t>
            </a:r>
          </a:p>
          <a:p>
            <a:pPr>
              <a:buNone/>
            </a:pPr>
            <a:r>
              <a:rPr lang="en-US" sz="2600" b="1" dirty="0">
                <a:latin typeface="Times New Roman" pitchFamily="18" charset="0"/>
                <a:cs typeface="Times New Roman" pitchFamily="18" charset="0"/>
              </a:rPr>
              <a:t>Communication</a:t>
            </a:r>
          </a:p>
        </p:txBody>
      </p:sp>
      <p:pic>
        <p:nvPicPr>
          <p:cNvPr id="4" name="Picture 3" descr="A lighthouse with a light on the water&#10;&#10;Description automatically generated with medium confidence">
            <a:extLst>
              <a:ext uri="{FF2B5EF4-FFF2-40B4-BE49-F238E27FC236}">
                <a16:creationId xmlns:a16="http://schemas.microsoft.com/office/drawing/2014/main" id="{43DA6B2A-4713-2055-C79A-80FD28F4EF82}"/>
              </a:ext>
            </a:extLst>
          </p:cNvPr>
          <p:cNvPicPr>
            <a:picLocks noChangeAspect="1"/>
          </p:cNvPicPr>
          <p:nvPr/>
        </p:nvPicPr>
        <p:blipFill rotWithShape="1">
          <a:blip r:embed="rId3">
            <a:extLst>
              <a:ext uri="{28A0092B-C50C-407E-A947-70E740481C1C}">
                <a14:useLocalDpi xmlns:a14="http://schemas.microsoft.com/office/drawing/2010/main" val="0"/>
              </a:ext>
            </a:extLst>
          </a:blip>
          <a:srcRect t="6706" r="-1" b="1829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10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0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4C6A5F7-69C8-A582-F2F8-99D5D252B324}"/>
              </a:ext>
            </a:extLst>
          </p:cNvPr>
          <p:cNvSpPr txBox="1"/>
          <p:nvPr/>
        </p:nvSpPr>
        <p:spPr>
          <a:xfrm>
            <a:off x="7789176" y="6153622"/>
            <a:ext cx="31646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Photo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Mommarazzi</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Images</a:t>
            </a:r>
          </a:p>
        </p:txBody>
      </p:sp>
    </p:spTree>
    <p:extLst>
      <p:ext uri="{BB962C8B-B14F-4D97-AF65-F5344CB8AC3E}">
        <p14:creationId xmlns:p14="http://schemas.microsoft.com/office/powerpoint/2010/main" val="1832074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5" name="Rectangle 50184">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0181" name="Picture 50180" descr="Sticky notes with question marks">
            <a:extLst>
              <a:ext uri="{FF2B5EF4-FFF2-40B4-BE49-F238E27FC236}">
                <a16:creationId xmlns:a16="http://schemas.microsoft.com/office/drawing/2014/main" id="{DBDD3BBD-7B06-8A9E-57BA-79BDB8001781}"/>
              </a:ext>
            </a:extLst>
          </p:cNvPr>
          <p:cNvPicPr>
            <a:picLocks noChangeAspect="1"/>
          </p:cNvPicPr>
          <p:nvPr/>
        </p:nvPicPr>
        <p:blipFill rotWithShape="1">
          <a:blip r:embed="rId3"/>
          <a:srcRect l="27591" r="25148"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5018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p:cNvSpPr>
            <a:spLocks noGrp="1"/>
          </p:cNvSpPr>
          <p:nvPr>
            <p:ph type="ctrTitle"/>
          </p:nvPr>
        </p:nvSpPr>
        <p:spPr>
          <a:xfrm>
            <a:off x="5827048" y="407987"/>
            <a:ext cx="5721484" cy="1325563"/>
          </a:xfrm>
        </p:spPr>
        <p:txBody>
          <a:bodyPr vert="horz" lIns="91440" tIns="45720" rIns="91440" bIns="45720" rtlCol="0" anchor="ctr">
            <a:normAutofit/>
          </a:bodyPr>
          <a:lstStyle/>
          <a:p>
            <a:pPr algn="l">
              <a:defRPr/>
            </a:pPr>
            <a:r>
              <a:rPr lang="en-US" sz="4400">
                <a:effectLst>
                  <a:outerShdw blurRad="38100" dist="38100" dir="2700000" algn="tl">
                    <a:srgbClr val="DDDDDD"/>
                  </a:outerShdw>
                </a:effectLst>
              </a:rPr>
              <a:t>What is Expected?  </a:t>
            </a:r>
          </a:p>
        </p:txBody>
      </p:sp>
      <p:sp>
        <p:nvSpPr>
          <p:cNvPr id="50179" name="Text Placeholder 4"/>
          <p:cNvSpPr>
            <a:spLocks noGrp="1"/>
          </p:cNvSpPr>
          <p:nvPr>
            <p:ph type="subTitle" idx="1"/>
          </p:nvPr>
        </p:nvSpPr>
        <p:spPr>
          <a:xfrm>
            <a:off x="5827048" y="1868487"/>
            <a:ext cx="5721484" cy="4351338"/>
          </a:xfrm>
        </p:spPr>
        <p:txBody>
          <a:bodyPr vert="horz" lIns="91440" tIns="45720" rIns="91440" bIns="45720" rtlCol="0">
            <a:normAutofit/>
          </a:bodyPr>
          <a:lstStyle/>
          <a:p>
            <a:pPr marL="474663" indent="-228600" algn="l">
              <a:spcBef>
                <a:spcPct val="0"/>
              </a:spcBef>
              <a:spcAft>
                <a:spcPts val="600"/>
              </a:spcAft>
              <a:buFont typeface="Arial" panose="020B0604020202020204" pitchFamily="34" charset="0"/>
              <a:buChar char="•"/>
            </a:pPr>
            <a:r>
              <a:rPr lang="en-US" sz="4000" dirty="0"/>
              <a:t>Clean</a:t>
            </a:r>
          </a:p>
          <a:p>
            <a:pPr marL="474663" indent="-228600" algn="l">
              <a:spcBef>
                <a:spcPct val="0"/>
              </a:spcBef>
              <a:spcAft>
                <a:spcPts val="600"/>
              </a:spcAft>
              <a:buFont typeface="Arial" panose="020B0604020202020204" pitchFamily="34" charset="0"/>
              <a:buChar char="•"/>
            </a:pPr>
            <a:r>
              <a:rPr lang="en-US" sz="4000" dirty="0"/>
              <a:t>Contain </a:t>
            </a:r>
          </a:p>
          <a:p>
            <a:pPr marL="474663" indent="-228600" algn="l">
              <a:spcBef>
                <a:spcPct val="0"/>
              </a:spcBef>
              <a:spcAft>
                <a:spcPts val="600"/>
              </a:spcAft>
              <a:buFont typeface="Arial" panose="020B0604020202020204" pitchFamily="34" charset="0"/>
              <a:buChar char="•"/>
            </a:pPr>
            <a:r>
              <a:rPr lang="en-US" sz="4000" dirty="0"/>
              <a:t>Careful Surveillance</a:t>
            </a:r>
          </a:p>
          <a:p>
            <a:pPr marL="474663" indent="-228600" algn="l">
              <a:spcBef>
                <a:spcPct val="0"/>
              </a:spcBef>
              <a:spcAft>
                <a:spcPts val="600"/>
              </a:spcAft>
              <a:buFont typeface="Arial" panose="020B0604020202020204" pitchFamily="34" charset="0"/>
              <a:buChar char="•"/>
            </a:pPr>
            <a:r>
              <a:rPr lang="en-US" sz="4000" dirty="0"/>
              <a:t>Correctly Identify Issues</a:t>
            </a:r>
          </a:p>
          <a:p>
            <a:pPr marL="588963" indent="-228600" algn="l">
              <a:spcBef>
                <a:spcPct val="0"/>
              </a:spcBef>
              <a:spcAft>
                <a:spcPts val="600"/>
              </a:spcAft>
              <a:buFont typeface="Arial" panose="020B0604020202020204" pitchFamily="34" charset="0"/>
              <a:buChar char="•"/>
            </a:pPr>
            <a:r>
              <a:rPr lang="en-US" sz="3600" b="1" u="sng" dirty="0"/>
              <a:t>Correct Identified Issues  </a:t>
            </a:r>
          </a:p>
        </p:txBody>
      </p:sp>
      <p:sp>
        <p:nvSpPr>
          <p:cNvPr id="44036" name="Footer Placeholder 5"/>
          <p:cNvSpPr>
            <a:spLocks noGrp="1"/>
          </p:cNvSpPr>
          <p:nvPr>
            <p:ph type="ftr" sz="quarter" idx="4294967295"/>
          </p:nvPr>
        </p:nvSpPr>
        <p:spPr bwMode="auto">
          <a:xfrm>
            <a:off x="0" y="0"/>
            <a:ext cx="0" cy="0"/>
          </a:xfrm>
          <a:ln>
            <a:miter lim="800000"/>
            <a:headEnd/>
            <a:tailEnd/>
          </a:ln>
        </p:spPr>
        <p:txBody>
          <a:bodyPr wrap="square" numCol="1" anchorCtr="0" compatLnSpc="1">
            <a:prstTxWarp prst="textNoShape">
              <a:avLst/>
            </a:prstTxWarp>
          </a:bodyPr>
          <a:lstStyle/>
          <a:p>
            <a:pPr>
              <a:spcAft>
                <a:spcPts val="600"/>
              </a:spcAft>
              <a:defRPr/>
            </a:pPr>
            <a:r>
              <a:rPr lang="en-US"/>
              <a:t>DPB</a:t>
            </a:r>
          </a:p>
        </p:txBody>
      </p:sp>
      <p:sp>
        <p:nvSpPr>
          <p:cNvPr id="44037" name="Slide Number Placeholder 4"/>
          <p:cNvSpPr>
            <a:spLocks noGrp="1"/>
          </p:cNvSpPr>
          <p:nvPr>
            <p:ph type="sldNum" sz="quarter" idx="4294967295"/>
          </p:nvPr>
        </p:nvSpPr>
        <p:spPr bwMode="auto">
          <a:xfrm>
            <a:off x="0" y="0"/>
            <a:ext cx="0" cy="0"/>
          </a:xfrm>
          <a:ln>
            <a:miter lim="800000"/>
            <a:headEnd/>
            <a:tailEnd/>
          </a:ln>
        </p:spPr>
        <p:txBody>
          <a:bodyPr wrap="square" numCol="1" anchorCtr="0" compatLnSpc="1">
            <a:prstTxWarp prst="textNoShape">
              <a:avLst/>
            </a:prstTxWarp>
          </a:bodyPr>
          <a:lstStyle/>
          <a:p>
            <a:pPr>
              <a:spcAft>
                <a:spcPts val="600"/>
              </a:spcAft>
              <a:defRPr/>
            </a:pPr>
            <a:fld id="{4492ECCD-6364-4243-92A2-2DDBC35465E0}" type="slidenum">
              <a:rPr lang="en-US"/>
              <a:pPr>
                <a:spcAft>
                  <a:spcPts val="600"/>
                </a:spcAft>
                <a:defRPr/>
              </a:pPr>
              <a:t>25</a:t>
            </a:fld>
            <a:endParaRPr lang="en-US"/>
          </a:p>
        </p:txBody>
      </p:sp>
    </p:spTree>
  </p:cSld>
  <p:clrMapOvr>
    <a:masterClrMapping/>
  </p:clrMapOvr>
  <p:transition advTm="25110"/>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0E93D9-F13F-4097-A159-E0A6CEBA8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E2C9F6E0-FF6E-4B35-99A4-41D9A652B3F5}"/>
              </a:ext>
            </a:extLst>
          </p:cNvPr>
          <p:cNvSpPr>
            <a:spLocks noGrp="1"/>
          </p:cNvSpPr>
          <p:nvPr>
            <p:ph type="ctrTitle"/>
          </p:nvPr>
        </p:nvSpPr>
        <p:spPr>
          <a:xfrm>
            <a:off x="389916" y="444464"/>
            <a:ext cx="3420305" cy="1906317"/>
          </a:xfrm>
        </p:spPr>
        <p:txBody>
          <a:bodyPr vert="horz" lIns="91440" tIns="45720" rIns="91440" bIns="45720" rtlCol="0" anchor="ctr">
            <a:normAutofit/>
          </a:bodyPr>
          <a:lstStyle/>
          <a:p>
            <a:r>
              <a:rPr lang="en-US" sz="2800"/>
              <a:t>Addressing  Infection Control Dogma</a:t>
            </a:r>
            <a:br>
              <a:rPr lang="en-US" sz="2800"/>
            </a:br>
            <a:endParaRPr lang="en-US" sz="2800"/>
          </a:p>
        </p:txBody>
      </p:sp>
      <p:pic>
        <p:nvPicPr>
          <p:cNvPr id="5" name="Picture 4" descr="Dog with brown eyes">
            <a:extLst>
              <a:ext uri="{FF2B5EF4-FFF2-40B4-BE49-F238E27FC236}">
                <a16:creationId xmlns:a16="http://schemas.microsoft.com/office/drawing/2014/main" id="{0686E7C5-20AD-A159-174B-51E091580ADE}"/>
              </a:ext>
            </a:extLst>
          </p:cNvPr>
          <p:cNvPicPr>
            <a:picLocks noChangeAspect="1"/>
          </p:cNvPicPr>
          <p:nvPr/>
        </p:nvPicPr>
        <p:blipFill rotWithShape="1">
          <a:blip r:embed="rId2"/>
          <a:srcRect l="18378" r="11789" b="3"/>
          <a:stretch/>
        </p:blipFill>
        <p:spPr>
          <a:xfrm>
            <a:off x="20" y="2768743"/>
            <a:ext cx="4278264" cy="4089258"/>
          </a:xfrm>
          <a:prstGeom prst="rect">
            <a:avLst/>
          </a:prstGeom>
        </p:spPr>
      </p:pic>
      <p:sp>
        <p:nvSpPr>
          <p:cNvPr id="11" name="Rectangle 10">
            <a:extLst>
              <a:ext uri="{FF2B5EF4-FFF2-40B4-BE49-F238E27FC236}">
                <a16:creationId xmlns:a16="http://schemas.microsoft.com/office/drawing/2014/main" id="{BA3D150B-ADB5-401D-8304-C7845A109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Subtitle 2">
            <a:extLst>
              <a:ext uri="{FF2B5EF4-FFF2-40B4-BE49-F238E27FC236}">
                <a16:creationId xmlns:a16="http://schemas.microsoft.com/office/drawing/2014/main" id="{24137D02-DDA7-4E04-851C-3E6D3EFC5DB1}"/>
              </a:ext>
            </a:extLst>
          </p:cNvPr>
          <p:cNvSpPr>
            <a:spLocks noGrp="1"/>
          </p:cNvSpPr>
          <p:nvPr>
            <p:ph type="subTitle" idx="1"/>
          </p:nvPr>
        </p:nvSpPr>
        <p:spPr>
          <a:xfrm>
            <a:off x="5431646" y="678955"/>
            <a:ext cx="5586448" cy="5409743"/>
          </a:xfrm>
        </p:spPr>
        <p:txBody>
          <a:bodyPr vert="horz" lIns="91440" tIns="45720" rIns="91440" bIns="45720" rtlCol="0" anchor="ctr">
            <a:normAutofit/>
          </a:bodyPr>
          <a:lstStyle/>
          <a:p>
            <a:pPr indent="-228600" algn="l">
              <a:buFont typeface="Arial" panose="020B0604020202020204" pitchFamily="34" charset="0"/>
              <a:buChar char="•"/>
            </a:pPr>
            <a:r>
              <a:rPr lang="en-US" sz="2000" dirty="0"/>
              <a:t>“We are just a social model.”</a:t>
            </a:r>
          </a:p>
          <a:p>
            <a:pPr indent="-228600" algn="l">
              <a:buFont typeface="Arial" panose="020B0604020202020204" pitchFamily="34" charset="0"/>
              <a:buChar char="•"/>
            </a:pPr>
            <a:r>
              <a:rPr lang="en-US" sz="2000" dirty="0"/>
              <a:t>“I don’t believe in vaccines”</a:t>
            </a:r>
          </a:p>
        </p:txBody>
      </p:sp>
      <p:sp>
        <p:nvSpPr>
          <p:cNvPr id="13" name="Rectangle 12">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590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747030504"/>
      </p:ext>
    </p:extLst>
  </p:cSld>
  <p:clrMapOvr>
    <a:masterClrMapping/>
  </p:clrMapOvr>
  <mc:AlternateContent xmlns:mc="http://schemas.openxmlformats.org/markup-compatibility/2006" xmlns:p14="http://schemas.microsoft.com/office/powerpoint/2010/main">
    <mc:Choice Requires="p14">
      <p:transition spd="slow" p14:dur="2000" advTm="120591"/>
    </mc:Choice>
    <mc:Fallback xmlns="">
      <p:transition spd="slow" advTm="12059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096" name="Rectangle 89095">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9092" name="Picture 89091" descr="Needle and vial">
            <a:extLst>
              <a:ext uri="{FF2B5EF4-FFF2-40B4-BE49-F238E27FC236}">
                <a16:creationId xmlns:a16="http://schemas.microsoft.com/office/drawing/2014/main" id="{AF8A1AF5-CC6E-32B4-8E64-C361807ECD79}"/>
              </a:ext>
            </a:extLst>
          </p:cNvPr>
          <p:cNvPicPr>
            <a:picLocks noChangeAspect="1"/>
          </p:cNvPicPr>
          <p:nvPr/>
        </p:nvPicPr>
        <p:blipFill rotWithShape="1">
          <a:blip r:embed="rId3"/>
          <a:srcRect l="27730" r="2500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89098"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8374DD-8113-1F7C-C8BA-8273F461DDE0}"/>
              </a:ext>
            </a:extLst>
          </p:cNvPr>
          <p:cNvSpPr>
            <a:spLocks noGrp="1"/>
          </p:cNvSpPr>
          <p:nvPr>
            <p:ph type="ctrTitle"/>
          </p:nvPr>
        </p:nvSpPr>
        <p:spPr>
          <a:xfrm>
            <a:off x="5827048" y="407987"/>
            <a:ext cx="5721484" cy="1325563"/>
          </a:xfrm>
        </p:spPr>
        <p:txBody>
          <a:bodyPr vert="horz" lIns="91440" tIns="45720" rIns="91440" bIns="45720" rtlCol="0" anchor="ctr">
            <a:normAutofit/>
          </a:bodyPr>
          <a:lstStyle/>
          <a:p>
            <a:pPr algn="l"/>
            <a:r>
              <a:rPr lang="en-US" sz="4400"/>
              <a:t>Vaccinating Staff Protects Residents</a:t>
            </a:r>
          </a:p>
        </p:txBody>
      </p:sp>
      <p:sp>
        <p:nvSpPr>
          <p:cNvPr id="89090" name="Content Placeholder 2"/>
          <p:cNvSpPr>
            <a:spLocks noGrp="1"/>
          </p:cNvSpPr>
          <p:nvPr>
            <p:ph type="subTitle" idx="1"/>
          </p:nvPr>
        </p:nvSpPr>
        <p:spPr>
          <a:xfrm>
            <a:off x="5827048" y="1868487"/>
            <a:ext cx="5721484" cy="4351338"/>
          </a:xfrm>
        </p:spPr>
        <p:txBody>
          <a:bodyPr vert="horz" lIns="91440" tIns="45720" rIns="91440" bIns="45720" rtlCol="0">
            <a:normAutofit/>
          </a:bodyPr>
          <a:lstStyle/>
          <a:p>
            <a:pPr indent="-228600" algn="l">
              <a:buFont typeface="Arial" panose="020B0604020202020204" pitchFamily="34" charset="0"/>
              <a:buChar char="•"/>
            </a:pPr>
            <a:endParaRPr lang="en-US" sz="1700" i="1"/>
          </a:p>
          <a:p>
            <a:pPr indent="-228600" algn="l">
              <a:buFont typeface="Arial" panose="020B0604020202020204" pitchFamily="34" charset="0"/>
              <a:buChar char="•"/>
            </a:pPr>
            <a:r>
              <a:rPr lang="en-US" sz="1700" i="1"/>
              <a:t>Effects of influenza vaccination of health-care workers on mortality of elderly people in long-term care: a randomised controlled trial</a:t>
            </a:r>
          </a:p>
          <a:p>
            <a:pPr indent="-228600" algn="l">
              <a:buFont typeface="Arial" panose="020B0604020202020204" pitchFamily="34" charset="0"/>
              <a:buChar char="•"/>
            </a:pPr>
            <a:endParaRPr lang="en-US" sz="1700"/>
          </a:p>
          <a:p>
            <a:pPr indent="-228600" algn="l">
              <a:buFont typeface="Arial" panose="020B0604020202020204" pitchFamily="34" charset="0"/>
              <a:buChar char="•"/>
            </a:pPr>
            <a:r>
              <a:rPr lang="en-US" sz="1700" b="1" i="1"/>
              <a:t>Interpretation  </a:t>
            </a:r>
            <a:r>
              <a:rPr lang="en-US" sz="1700" i="1"/>
              <a:t>Vaccination of health-care workers was associated with a substantial decrease in mortality among patients. However, virological surveillance showed no associated decrease in non-fatal influenza infection in patients</a:t>
            </a:r>
          </a:p>
          <a:p>
            <a:pPr indent="-228600" algn="l">
              <a:buFont typeface="Arial" panose="020B0604020202020204" pitchFamily="34" charset="0"/>
              <a:buChar char="•"/>
            </a:pPr>
            <a:endParaRPr lang="en-US" sz="1700"/>
          </a:p>
          <a:p>
            <a:pPr indent="-228600" algn="l">
              <a:buFont typeface="Arial" panose="020B0604020202020204" pitchFamily="34" charset="0"/>
              <a:buChar char="•"/>
            </a:pPr>
            <a:r>
              <a:rPr lang="en-US" sz="1700"/>
              <a:t> Carman, W. F., Elder, A. G., Wallace, L. A., McAulay, K., Walker, A., Murray, G. D., et al. (2000). Effects of influenza vaccination of health-care workers on mortality of elderly people in long-term care: A randomised controlled trial.</a:t>
            </a:r>
            <a:r>
              <a:rPr lang="en-US" sz="1700" i="1"/>
              <a:t> The Lancet, 355</a:t>
            </a:r>
            <a:r>
              <a:rPr lang="en-US" sz="1700"/>
              <a:t>(9198), 93-97</a:t>
            </a:r>
          </a:p>
        </p:txBody>
      </p:sp>
    </p:spTree>
  </p:cSld>
  <p:clrMapOvr>
    <a:masterClrMapping/>
  </p:clrMapOvr>
  <p:transition advTm="27084"/>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94" name="Rectangle 67593">
            <a:extLst>
              <a:ext uri="{FF2B5EF4-FFF2-40B4-BE49-F238E27FC236}">
                <a16:creationId xmlns:a16="http://schemas.microsoft.com/office/drawing/2014/main" id="{D23858C0-CCC5-49A8-8FDA-82BAEEE41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6" name="Rectangle 67595">
            <a:extLst>
              <a:ext uri="{FF2B5EF4-FFF2-40B4-BE49-F238E27FC236}">
                <a16:creationId xmlns:a16="http://schemas.microsoft.com/office/drawing/2014/main" id="{EE73C386-7D31-4D0F-9EEC-BC2A67FC92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98" name="Rectangle 67597">
            <a:extLst>
              <a:ext uri="{FF2B5EF4-FFF2-40B4-BE49-F238E27FC236}">
                <a16:creationId xmlns:a16="http://schemas.microsoft.com/office/drawing/2014/main" id="{5B7D379B-0842-4203-A23B-FABED51E1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2" name="Rectangle 2"/>
          <p:cNvSpPr>
            <a:spLocks noGrp="1" noChangeArrowheads="1"/>
          </p:cNvSpPr>
          <p:nvPr>
            <p:ph type="ctrTitle"/>
          </p:nvPr>
        </p:nvSpPr>
        <p:spPr>
          <a:xfrm>
            <a:off x="6536763" y="576264"/>
            <a:ext cx="4907525" cy="2516762"/>
          </a:xfrm>
        </p:spPr>
        <p:txBody>
          <a:bodyPr anchor="b">
            <a:normAutofit fontScale="90000"/>
          </a:bodyPr>
          <a:lstStyle/>
          <a:p>
            <a:pPr algn="l">
              <a:defRPr/>
            </a:pPr>
            <a:r>
              <a:rPr lang="en-US" sz="4800" b="1" dirty="0"/>
              <a:t>Employee Health, Screening, Vaccinations, and Presenteeism</a:t>
            </a:r>
          </a:p>
        </p:txBody>
      </p:sp>
      <p:sp>
        <p:nvSpPr>
          <p:cNvPr id="67586" name="Rectangle 3"/>
          <p:cNvSpPr>
            <a:spLocks noGrp="1" noChangeArrowheads="1"/>
          </p:cNvSpPr>
          <p:nvPr>
            <p:ph type="subTitle" idx="1"/>
          </p:nvPr>
        </p:nvSpPr>
        <p:spPr>
          <a:xfrm>
            <a:off x="6536763" y="3105481"/>
            <a:ext cx="4609177" cy="2852177"/>
          </a:xfrm>
        </p:spPr>
        <p:txBody>
          <a:bodyPr>
            <a:normAutofit lnSpcReduction="10000"/>
          </a:bodyPr>
          <a:lstStyle/>
          <a:p>
            <a:pPr algn="l" eaLnBrk="1" hangingPunct="1">
              <a:buFont typeface="Wingdings" pitchFamily="2" charset="2"/>
              <a:buNone/>
            </a:pPr>
            <a:endParaRPr lang="en-US" sz="1300" b="1" dirty="0"/>
          </a:p>
          <a:p>
            <a:pPr algn="l" eaLnBrk="1" hangingPunct="1"/>
            <a:r>
              <a:rPr lang="en-US" dirty="0"/>
              <a:t>Vaccinations and Screening are Critical </a:t>
            </a:r>
          </a:p>
          <a:p>
            <a:pPr algn="l" eaLnBrk="1" hangingPunct="1"/>
            <a:r>
              <a:rPr lang="en-US" dirty="0"/>
              <a:t>Ensure that employees do not stay at work when ill  </a:t>
            </a:r>
          </a:p>
          <a:p>
            <a:pPr algn="l"/>
            <a:r>
              <a:rPr lang="en-US" dirty="0"/>
              <a:t>Don’t force those under your supervision to participate in group activities if they are not feeling well</a:t>
            </a:r>
          </a:p>
          <a:p>
            <a:pPr algn="l" eaLnBrk="1" hangingPunct="1"/>
            <a:endParaRPr lang="en-US" sz="1300" b="1" dirty="0"/>
          </a:p>
          <a:p>
            <a:pPr lvl="1" algn="l" eaLnBrk="1" hangingPunct="1">
              <a:buFont typeface="Wingdings" pitchFamily="2" charset="2"/>
              <a:buNone/>
            </a:pPr>
            <a:endParaRPr lang="en-US" sz="1300" b="1" dirty="0"/>
          </a:p>
        </p:txBody>
      </p:sp>
      <p:sp>
        <p:nvSpPr>
          <p:cNvPr id="67600" name="Rectangle 67599">
            <a:extLst>
              <a:ext uri="{FF2B5EF4-FFF2-40B4-BE49-F238E27FC236}">
                <a16:creationId xmlns:a16="http://schemas.microsoft.com/office/drawing/2014/main" id="{EBD1E24A-BF09-4A6C-AAD2-AE3FCA215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13" y="-1550"/>
            <a:ext cx="3051858" cy="71918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67589" name="Picture 4" descr="MCj01368910000[1]"/>
          <p:cNvPicPr>
            <a:picLocks noChangeAspect="1" noChangeArrowheads="1"/>
          </p:cNvPicPr>
          <p:nvPr/>
        </p:nvPicPr>
        <p:blipFill>
          <a:blip r:embed="rId4" cstate="print"/>
          <a:stretch>
            <a:fillRect/>
          </a:stretch>
        </p:blipFill>
        <p:spPr bwMode="auto">
          <a:xfrm>
            <a:off x="5714" y="687444"/>
            <a:ext cx="3051857" cy="3183248"/>
          </a:xfrm>
          <a:prstGeom prst="rect">
            <a:avLst/>
          </a:prstGeom>
          <a:noFill/>
        </p:spPr>
      </p:pic>
      <p:pic>
        <p:nvPicPr>
          <p:cNvPr id="2" name="Picture 1">
            <a:extLst>
              <a:ext uri="{FF2B5EF4-FFF2-40B4-BE49-F238E27FC236}">
                <a16:creationId xmlns:a16="http://schemas.microsoft.com/office/drawing/2014/main" id="{ECE08085-FDB1-4227-A62D-43978A84D55D}"/>
              </a:ext>
            </a:extLst>
          </p:cNvPr>
          <p:cNvPicPr>
            <a:picLocks noChangeAspect="1"/>
          </p:cNvPicPr>
          <p:nvPr/>
        </p:nvPicPr>
        <p:blipFill>
          <a:blip r:embed="rId5"/>
          <a:stretch>
            <a:fillRect/>
          </a:stretch>
        </p:blipFill>
        <p:spPr>
          <a:xfrm>
            <a:off x="3180639" y="1553777"/>
            <a:ext cx="3043970" cy="4559190"/>
          </a:xfrm>
          <a:prstGeom prst="rect">
            <a:avLst/>
          </a:prstGeom>
        </p:spPr>
      </p:pic>
      <p:cxnSp>
        <p:nvCxnSpPr>
          <p:cNvPr id="67602" name="Straight Connector 67601">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7604" name="Straight Connector 67603">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67606" name="Rectangle 67605">
            <a:extLst>
              <a:ext uri="{FF2B5EF4-FFF2-40B4-BE49-F238E27FC236}">
                <a16:creationId xmlns:a16="http://schemas.microsoft.com/office/drawing/2014/main" id="{D3983C6A-56A5-4E61-A5AF-EEA9556C1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80640" y="6142997"/>
            <a:ext cx="3051858" cy="719180"/>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Tree>
    <p:custDataLst>
      <p:tags r:id="rId1"/>
    </p:custDataLst>
    <p:extLst>
      <p:ext uri="{BB962C8B-B14F-4D97-AF65-F5344CB8AC3E}">
        <p14:creationId xmlns:p14="http://schemas.microsoft.com/office/powerpoint/2010/main" val="1849020846"/>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443" name="Rectangle 103432">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5229509" y="552160"/>
            <a:ext cx="5847781" cy="1046671"/>
          </a:xfrm>
        </p:spPr>
        <p:txBody>
          <a:bodyPr vert="horz" lIns="91440" tIns="45720" rIns="91440" bIns="45720" rtlCol="0" anchor="ctr">
            <a:noAutofit/>
          </a:bodyPr>
          <a:lstStyle/>
          <a:p>
            <a:pPr algn="l">
              <a:defRPr/>
            </a:pPr>
            <a:r>
              <a:rPr lang="en-US" sz="3200" b="1" dirty="0"/>
              <a:t>Surveillance: Use as many current tools from LTC as you can to help gather information</a:t>
            </a:r>
          </a:p>
        </p:txBody>
      </p:sp>
      <p:pic>
        <p:nvPicPr>
          <p:cNvPr id="103444" name="Picture 103428" descr="Work tools and supplies">
            <a:extLst>
              <a:ext uri="{FF2B5EF4-FFF2-40B4-BE49-F238E27FC236}">
                <a16:creationId xmlns:a16="http://schemas.microsoft.com/office/drawing/2014/main" id="{72720D31-E768-B9C6-0722-04029A8F0A72}"/>
              </a:ext>
            </a:extLst>
          </p:cNvPr>
          <p:cNvPicPr>
            <a:picLocks noChangeAspect="1"/>
          </p:cNvPicPr>
          <p:nvPr/>
        </p:nvPicPr>
        <p:blipFill rotWithShape="1">
          <a:blip r:embed="rId3"/>
          <a:srcRect l="26109" r="32505" b="-1"/>
          <a:stretch/>
        </p:blipFill>
        <p:spPr>
          <a:xfrm>
            <a:off x="-12651" y="10"/>
            <a:ext cx="4251960" cy="6857991"/>
          </a:xfrm>
          <a:prstGeom prst="rect">
            <a:avLst/>
          </a:prstGeom>
        </p:spPr>
      </p:pic>
      <p:sp>
        <p:nvSpPr>
          <p:cNvPr id="103445" name="Rectangle 103434">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03427" name="Content Placeholder 2"/>
          <p:cNvSpPr>
            <a:spLocks noGrp="1"/>
          </p:cNvSpPr>
          <p:nvPr>
            <p:ph type="subTitle" idx="1"/>
          </p:nvPr>
        </p:nvSpPr>
        <p:spPr>
          <a:xfrm>
            <a:off x="5229509" y="3258790"/>
            <a:ext cx="5847780" cy="3347879"/>
          </a:xfrm>
        </p:spPr>
        <p:txBody>
          <a:bodyPr vert="horz" lIns="91440" tIns="45720" rIns="91440" bIns="45720" rtlCol="0" anchor="ctr">
            <a:normAutofit fontScale="92500"/>
          </a:bodyPr>
          <a:lstStyle/>
          <a:p>
            <a:pPr marL="571500" indent="-228600" algn="l">
              <a:spcBef>
                <a:spcPts val="0"/>
              </a:spcBef>
              <a:buFont typeface="Arial" panose="020B0604020202020204" pitchFamily="34" charset="0"/>
              <a:buChar char="•"/>
            </a:pPr>
            <a:r>
              <a:rPr lang="en-US" sz="2800" dirty="0"/>
              <a:t>24 Hour Reports</a:t>
            </a:r>
          </a:p>
          <a:p>
            <a:pPr marL="571500" indent="-228600" algn="l">
              <a:spcBef>
                <a:spcPts val="0"/>
              </a:spcBef>
              <a:buFont typeface="Arial" panose="020B0604020202020204" pitchFamily="34" charset="0"/>
              <a:buChar char="•"/>
            </a:pPr>
            <a:r>
              <a:rPr lang="en-US" sz="2800" dirty="0"/>
              <a:t>Verbal Report</a:t>
            </a:r>
          </a:p>
          <a:p>
            <a:pPr marL="571500" indent="-228600" algn="l">
              <a:spcBef>
                <a:spcPts val="0"/>
              </a:spcBef>
              <a:buFont typeface="Arial" panose="020B0604020202020204" pitchFamily="34" charset="0"/>
              <a:buChar char="•"/>
            </a:pPr>
            <a:r>
              <a:rPr lang="en-US" sz="2800" dirty="0"/>
              <a:t>Electronic Health Records </a:t>
            </a:r>
          </a:p>
          <a:p>
            <a:pPr marL="571500" indent="-228600" algn="l">
              <a:spcBef>
                <a:spcPts val="0"/>
              </a:spcBef>
              <a:buFont typeface="Arial" panose="020B0604020202020204" pitchFamily="34" charset="0"/>
              <a:buChar char="•"/>
            </a:pPr>
            <a:r>
              <a:rPr lang="en-US" sz="2800" dirty="0"/>
              <a:t>Secure E-mail </a:t>
            </a:r>
          </a:p>
          <a:p>
            <a:pPr marL="571500" indent="-228600" algn="l">
              <a:spcBef>
                <a:spcPts val="0"/>
              </a:spcBef>
              <a:buFont typeface="Arial" panose="020B0604020202020204" pitchFamily="34" charset="0"/>
              <a:buChar char="•"/>
            </a:pPr>
            <a:r>
              <a:rPr lang="en-US" sz="2800" dirty="0"/>
              <a:t>Pharmacy  Antimicrobial Report</a:t>
            </a:r>
          </a:p>
          <a:p>
            <a:pPr marL="571500" indent="-228600" algn="l">
              <a:spcBef>
                <a:spcPts val="0"/>
              </a:spcBef>
              <a:buFont typeface="Arial" panose="020B0604020202020204" pitchFamily="34" charset="0"/>
              <a:buChar char="•"/>
            </a:pPr>
            <a:r>
              <a:rPr lang="en-US" sz="2800" dirty="0"/>
              <a:t>Laboratory Reports</a:t>
            </a:r>
          </a:p>
          <a:p>
            <a:pPr marL="571500" indent="-228600" algn="l">
              <a:spcBef>
                <a:spcPts val="0"/>
              </a:spcBef>
              <a:buFont typeface="Arial" panose="020B0604020202020204" pitchFamily="34" charset="0"/>
              <a:buChar char="•"/>
            </a:pPr>
            <a:r>
              <a:rPr lang="en-US" sz="2800" dirty="0"/>
              <a:t>CDC and other tracking maps (</a:t>
            </a:r>
            <a:r>
              <a:rPr lang="en-US" sz="2800" dirty="0" err="1"/>
              <a:t>fluview</a:t>
            </a:r>
            <a:r>
              <a:rPr lang="en-US" sz="2800" dirty="0"/>
              <a:t>, COVID-19 tracker)</a:t>
            </a:r>
          </a:p>
          <a:p>
            <a:pPr marL="571500" indent="-228600" algn="l">
              <a:spcBef>
                <a:spcPts val="0"/>
              </a:spcBef>
              <a:buFont typeface="Arial" panose="020B0604020202020204" pitchFamily="34" charset="0"/>
              <a:buChar char="•"/>
            </a:pPr>
            <a:r>
              <a:rPr lang="en-US" sz="2800" dirty="0"/>
              <a:t>NHSN or other public health sources</a:t>
            </a:r>
          </a:p>
          <a:p>
            <a:pPr lvl="1" indent="-228600" algn="l">
              <a:buFont typeface="Arial" panose="020B0604020202020204" pitchFamily="34" charset="0"/>
              <a:buChar char="•"/>
            </a:pPr>
            <a:endParaRPr lang="en-US" dirty="0"/>
          </a:p>
          <a:p>
            <a:pPr lvl="1" indent="-228600" algn="l">
              <a:buFont typeface="Arial" panose="020B0604020202020204" pitchFamily="34" charset="0"/>
              <a:buChar char="•"/>
            </a:pPr>
            <a:endParaRPr lang="en-US" dirty="0"/>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p:txBody>
      </p:sp>
      <p:sp>
        <p:nvSpPr>
          <p:cNvPr id="103446" name="Rectangle 103436">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cSld>
  <p:clrMapOvr>
    <a:masterClrMapping/>
  </p:clrMapOvr>
  <p:transition advTm="72270"/>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2BF4DA9-6D72-3689-D794-05B8AD85107E}"/>
              </a:ext>
            </a:extLst>
          </p:cNvPr>
          <p:cNvSpPr>
            <a:spLocks noGrp="1"/>
          </p:cNvSpPr>
          <p:nvPr>
            <p:ph type="ctrTitle"/>
          </p:nvPr>
        </p:nvSpPr>
        <p:spPr>
          <a:xfrm>
            <a:off x="223837" y="174593"/>
            <a:ext cx="5648327" cy="2004252"/>
          </a:xfrm>
        </p:spPr>
        <p:txBody>
          <a:bodyPr>
            <a:normAutofit/>
          </a:bodyPr>
          <a:lstStyle/>
          <a:p>
            <a:pPr algn="l"/>
            <a:r>
              <a:rPr lang="en-US" sz="4400" dirty="0">
                <a:solidFill>
                  <a:schemeClr val="bg1"/>
                </a:solidFill>
              </a:rPr>
              <a:t>What is long term care?</a:t>
            </a:r>
            <a:br>
              <a:rPr lang="en-US" sz="4400" dirty="0">
                <a:solidFill>
                  <a:schemeClr val="bg1"/>
                </a:solidFill>
              </a:rPr>
            </a:br>
            <a:endParaRPr lang="en-US" sz="4400" dirty="0">
              <a:solidFill>
                <a:schemeClr val="bg1"/>
              </a:solidFill>
            </a:endParaRPr>
          </a:p>
        </p:txBody>
      </p:sp>
      <p:sp>
        <p:nvSpPr>
          <p:cNvPr id="5" name="Subtitle 4">
            <a:extLst>
              <a:ext uri="{FF2B5EF4-FFF2-40B4-BE49-F238E27FC236}">
                <a16:creationId xmlns:a16="http://schemas.microsoft.com/office/drawing/2014/main" id="{84EE42F2-8090-AA3A-5024-046522141A84}"/>
              </a:ext>
            </a:extLst>
          </p:cNvPr>
          <p:cNvSpPr>
            <a:spLocks noGrp="1"/>
          </p:cNvSpPr>
          <p:nvPr>
            <p:ph type="subTitle" idx="1"/>
          </p:nvPr>
        </p:nvSpPr>
        <p:spPr>
          <a:xfrm>
            <a:off x="75009" y="1860154"/>
            <a:ext cx="6159535" cy="4883546"/>
          </a:xfrm>
        </p:spPr>
        <p:txBody>
          <a:bodyPr>
            <a:normAutofit/>
          </a:bodyPr>
          <a:lstStyle/>
          <a:p>
            <a:pPr algn="l"/>
            <a:r>
              <a:rPr lang="en-US" sz="800" dirty="0">
                <a:solidFill>
                  <a:schemeClr val="bg1"/>
                </a:solidFill>
              </a:rPr>
              <a:t>“</a:t>
            </a:r>
            <a:r>
              <a:rPr lang="en-US" i="1" dirty="0">
                <a:solidFill>
                  <a:schemeClr val="bg1"/>
                </a:solidFill>
              </a:rPr>
              <a:t>Long term care facilities provide a variety of services, both medical and personal care, to people who are unable to live independently. It is estimated that 1 to 3 million serious infections occur every year in:</a:t>
            </a:r>
          </a:p>
          <a:p>
            <a:pPr algn="l"/>
            <a:r>
              <a:rPr lang="en-US" i="1" dirty="0">
                <a:solidFill>
                  <a:schemeClr val="bg1"/>
                </a:solidFill>
              </a:rPr>
              <a:t>    nursing homes</a:t>
            </a:r>
          </a:p>
          <a:p>
            <a:pPr algn="l"/>
            <a:r>
              <a:rPr lang="en-US" i="1" dirty="0">
                <a:solidFill>
                  <a:schemeClr val="bg1"/>
                </a:solidFill>
              </a:rPr>
              <a:t>    skilled nursing facilities</a:t>
            </a:r>
          </a:p>
          <a:p>
            <a:pPr algn="l"/>
            <a:r>
              <a:rPr lang="en-US" i="1" dirty="0">
                <a:solidFill>
                  <a:schemeClr val="bg1"/>
                </a:solidFill>
              </a:rPr>
              <a:t>    </a:t>
            </a:r>
            <a:r>
              <a:rPr lang="en-US" sz="2800" b="1" i="1" dirty="0">
                <a:solidFill>
                  <a:schemeClr val="bg1"/>
                </a:solidFill>
              </a:rPr>
              <a:t>assisted living facilities”</a:t>
            </a:r>
          </a:p>
          <a:p>
            <a:pPr algn="l"/>
            <a:endParaRPr lang="en-US" i="1" dirty="0">
              <a:solidFill>
                <a:schemeClr val="bg1"/>
              </a:solidFill>
            </a:endParaRPr>
          </a:p>
          <a:p>
            <a:pPr algn="l"/>
            <a:r>
              <a:rPr lang="en-US" dirty="0">
                <a:solidFill>
                  <a:schemeClr val="bg1"/>
                </a:solidFill>
              </a:rPr>
              <a:t>Source: CDC. </a:t>
            </a:r>
            <a:r>
              <a:rPr lang="en-US" dirty="0">
                <a:solidFill>
                  <a:schemeClr val="bg1"/>
                </a:solidFill>
                <a:hlinkClick r:id="rId3"/>
              </a:rPr>
              <a:t>https://www.cdc.gov/longtermcare/index.html</a:t>
            </a:r>
            <a:r>
              <a:rPr lang="en-US" dirty="0">
                <a:solidFill>
                  <a:schemeClr val="bg1"/>
                </a:solidFill>
              </a:rPr>
              <a:t> </a:t>
            </a:r>
          </a:p>
        </p:txBody>
      </p:sp>
      <p:pic>
        <p:nvPicPr>
          <p:cNvPr id="3" name="Picture 2">
            <a:extLst>
              <a:ext uri="{FF2B5EF4-FFF2-40B4-BE49-F238E27FC236}">
                <a16:creationId xmlns:a16="http://schemas.microsoft.com/office/drawing/2014/main" id="{06AB807E-C40D-D504-9323-A3A9D9F81461}"/>
              </a:ext>
            </a:extLst>
          </p:cNvPr>
          <p:cNvPicPr>
            <a:picLocks noChangeAspect="1"/>
          </p:cNvPicPr>
          <p:nvPr/>
        </p:nvPicPr>
        <p:blipFill rotWithShape="1">
          <a:blip r:embed="rId4"/>
          <a:srcRect l="10356" r="29855"/>
          <a:stretch/>
        </p:blipFill>
        <p:spPr>
          <a:xfrm>
            <a:off x="6234544" y="841376"/>
            <a:ext cx="5122431" cy="4583622"/>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57597875"/>
      </p:ext>
    </p:extLst>
  </p:cSld>
  <p:clrMapOvr>
    <a:masterClrMapping/>
  </p:clrMapOvr>
  <mc:AlternateContent xmlns:mc="http://schemas.openxmlformats.org/markup-compatibility/2006" xmlns:p14="http://schemas.microsoft.com/office/powerpoint/2010/main">
    <mc:Choice Requires="p14">
      <p:transition spd="slow" p14:dur="2000" advTm="28059"/>
    </mc:Choice>
    <mc:Fallback xmlns="">
      <p:transition spd="slow" advTm="2805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51AB0-8A4B-7EA5-B701-755B71ABA795}"/>
              </a:ext>
            </a:extLst>
          </p:cNvPr>
          <p:cNvSpPr>
            <a:spLocks noGrp="1"/>
          </p:cNvSpPr>
          <p:nvPr>
            <p:ph type="title"/>
          </p:nvPr>
        </p:nvSpPr>
        <p:spPr>
          <a:xfrm>
            <a:off x="6538686" y="1361246"/>
            <a:ext cx="4818290" cy="2671936"/>
          </a:xfrm>
        </p:spPr>
        <p:txBody>
          <a:bodyPr vert="horz" lIns="91440" tIns="45720" rIns="91440" bIns="45720" rtlCol="0" anchor="b">
            <a:normAutofit/>
          </a:bodyPr>
          <a:lstStyle/>
          <a:p>
            <a:pPr algn="r"/>
            <a:r>
              <a:rPr lang="en-US" sz="4500" b="1">
                <a:solidFill>
                  <a:schemeClr val="bg1"/>
                </a:solidFill>
              </a:rPr>
              <a:t>Surveillance requires that you look at what is really going on! </a:t>
            </a:r>
          </a:p>
        </p:txBody>
      </p:sp>
      <p:pic>
        <p:nvPicPr>
          <p:cNvPr id="15" name="Picture 5" descr="Cat looking through cat flap">
            <a:extLst>
              <a:ext uri="{FF2B5EF4-FFF2-40B4-BE49-F238E27FC236}">
                <a16:creationId xmlns:a16="http://schemas.microsoft.com/office/drawing/2014/main" id="{C807C8F3-02D5-3304-5890-9C5DAEE9927B}"/>
              </a:ext>
            </a:extLst>
          </p:cNvPr>
          <p:cNvPicPr>
            <a:picLocks noChangeAspect="1"/>
          </p:cNvPicPr>
          <p:nvPr/>
        </p:nvPicPr>
        <p:blipFill rotWithShape="1">
          <a:blip r:embed="rId2"/>
          <a:srcRect l="11204" r="14761" b="3"/>
          <a:stretch/>
        </p:blipFill>
        <p:spPr>
          <a:xfrm>
            <a:off x="827088" y="1498600"/>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sp>
        <p:nvSpPr>
          <p:cNvPr id="25" name="Freeform: Shape 24">
            <a:extLst>
              <a:ext uri="{FF2B5EF4-FFF2-40B4-BE49-F238E27FC236}">
                <a16:creationId xmlns:a16="http://schemas.microsoft.com/office/drawing/2014/main" id="{686A5CBB-E03B-4019-8BCD-78975D39E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94993204-9792-4E61-A83C-73D4379E2B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267160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278E208-58C7-4383-AD30-D740B0E9085C}"/>
              </a:ext>
            </a:extLst>
          </p:cNvPr>
          <p:cNvSpPr>
            <a:spLocks noGrp="1"/>
          </p:cNvSpPr>
          <p:nvPr>
            <p:ph type="ctrTitle"/>
          </p:nvPr>
        </p:nvSpPr>
        <p:spPr>
          <a:xfrm>
            <a:off x="6739128" y="638089"/>
            <a:ext cx="4818888" cy="1476801"/>
          </a:xfrm>
        </p:spPr>
        <p:txBody>
          <a:bodyPr vert="horz" lIns="91440" tIns="45720" rIns="91440" bIns="45720" rtlCol="0" anchor="b">
            <a:normAutofit/>
          </a:bodyPr>
          <a:lstStyle/>
          <a:p>
            <a:pPr algn="l"/>
            <a:r>
              <a:rPr lang="en-US" sz="5400" kern="1200">
                <a:solidFill>
                  <a:schemeClr val="tx1"/>
                </a:solidFill>
                <a:latin typeface="+mj-lt"/>
                <a:ea typeface="+mj-ea"/>
                <a:cs typeface="+mj-cs"/>
              </a:rPr>
              <a:t>Wound Care</a:t>
            </a:r>
          </a:p>
        </p:txBody>
      </p:sp>
      <p:pic>
        <p:nvPicPr>
          <p:cNvPr id="7" name="Picture 6">
            <a:extLst>
              <a:ext uri="{FF2B5EF4-FFF2-40B4-BE49-F238E27FC236}">
                <a16:creationId xmlns:a16="http://schemas.microsoft.com/office/drawing/2014/main" id="{700D1EC3-78B7-0636-07A7-B48B89214CE8}"/>
              </a:ext>
            </a:extLst>
          </p:cNvPr>
          <p:cNvPicPr>
            <a:picLocks noChangeAspect="1"/>
          </p:cNvPicPr>
          <p:nvPr/>
        </p:nvPicPr>
        <p:blipFill>
          <a:blip r:embed="rId3"/>
          <a:stretch>
            <a:fillRect/>
          </a:stretch>
        </p:blipFill>
        <p:spPr>
          <a:xfrm>
            <a:off x="630936" y="1190824"/>
            <a:ext cx="5458968" cy="4476352"/>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F7B934C6-143E-4655-9238-24EFB912DF1C}"/>
              </a:ext>
            </a:extLst>
          </p:cNvPr>
          <p:cNvSpPr>
            <a:spLocks noGrp="1"/>
          </p:cNvSpPr>
          <p:nvPr>
            <p:ph type="subTitle" idx="1"/>
          </p:nvPr>
        </p:nvSpPr>
        <p:spPr>
          <a:xfrm>
            <a:off x="6739128" y="2664886"/>
            <a:ext cx="4818888" cy="3550789"/>
          </a:xfrm>
        </p:spPr>
        <p:txBody>
          <a:bodyPr vert="horz" lIns="91440" tIns="45720" rIns="91440" bIns="45720" rtlCol="0" anchor="t">
            <a:normAutofit/>
          </a:bodyPr>
          <a:lstStyle/>
          <a:p>
            <a:pPr marL="457200" indent="-228600" algn="l">
              <a:buFont typeface="Arial" panose="020B0604020202020204" pitchFamily="34" charset="0"/>
              <a:buChar char="•"/>
            </a:pPr>
            <a:r>
              <a:rPr lang="en-US" sz="2200"/>
              <a:t>Who is providing wound care?</a:t>
            </a:r>
          </a:p>
          <a:p>
            <a:pPr marL="457200" indent="-228600" algn="l">
              <a:buFont typeface="Arial" panose="020B0604020202020204" pitchFamily="34" charset="0"/>
              <a:buChar char="•"/>
            </a:pPr>
            <a:r>
              <a:rPr lang="en-US" sz="2200"/>
              <a:t>Wound Care accreditation and certification</a:t>
            </a:r>
          </a:p>
          <a:p>
            <a:pPr marL="457200" indent="-228600" algn="l">
              <a:buFont typeface="Arial" panose="020B0604020202020204" pitchFamily="34" charset="0"/>
              <a:buChar char="•"/>
            </a:pPr>
            <a:r>
              <a:rPr lang="en-US" sz="2200"/>
              <a:t>Significant training, competency, and monitoring of both supplies and process</a:t>
            </a:r>
          </a:p>
          <a:p>
            <a:pPr marL="457200" indent="-228600" algn="l">
              <a:buFont typeface="Arial" panose="020B0604020202020204" pitchFamily="34" charset="0"/>
              <a:buChar char="•"/>
            </a:pPr>
            <a:r>
              <a:rPr lang="en-US" sz="2200"/>
              <a:t>Outbreaks related to both resident and staff colonization/infection</a:t>
            </a:r>
          </a:p>
        </p:txBody>
      </p:sp>
      <p:sp>
        <p:nvSpPr>
          <p:cNvPr id="3" name="TextBox 2">
            <a:extLst>
              <a:ext uri="{FF2B5EF4-FFF2-40B4-BE49-F238E27FC236}">
                <a16:creationId xmlns:a16="http://schemas.microsoft.com/office/drawing/2014/main" id="{F5FDA31A-3CB4-6F35-B6DB-E8A641981150}"/>
              </a:ext>
            </a:extLst>
          </p:cNvPr>
          <p:cNvSpPr txBox="1"/>
          <p:nvPr/>
        </p:nvSpPr>
        <p:spPr>
          <a:xfrm>
            <a:off x="5668157" y="5508806"/>
            <a:ext cx="6104744" cy="646331"/>
          </a:xfrm>
          <a:prstGeom prst="rect">
            <a:avLst/>
          </a:prstGeom>
          <a:noFill/>
        </p:spPr>
        <p:txBody>
          <a:bodyPr wrap="square">
            <a:spAutoFit/>
          </a:bodyPr>
          <a:lstStyle/>
          <a:p>
            <a:pPr>
              <a:spcAft>
                <a:spcPts val="600"/>
              </a:spcAft>
            </a:pPr>
            <a:r>
              <a:rPr lang="en-US" dirty="0"/>
              <a:t>Ahmed, et al, 2018 Open Forum Infectious Diseases Vol 5 Issue 7, July 2018, ofy145, </a:t>
            </a:r>
            <a:r>
              <a:rPr lang="en-US" dirty="0">
                <a:hlinkClick r:id="rId4"/>
              </a:rPr>
              <a:t>https://doi.org/10.1093/ofid/ofy145</a:t>
            </a:r>
            <a:r>
              <a:rPr lang="en-US" dirty="0"/>
              <a:t> </a:t>
            </a:r>
            <a:endParaRPr lang="en-US"/>
          </a:p>
        </p:txBody>
      </p:sp>
    </p:spTree>
    <p:extLst>
      <p:ext uri="{BB962C8B-B14F-4D97-AF65-F5344CB8AC3E}">
        <p14:creationId xmlns:p14="http://schemas.microsoft.com/office/powerpoint/2010/main" val="1002206860"/>
      </p:ext>
    </p:extLst>
  </p:cSld>
  <p:clrMapOvr>
    <a:masterClrMapping/>
  </p:clrMapOvr>
  <mc:AlternateContent xmlns:mc="http://schemas.openxmlformats.org/markup-compatibility/2006" xmlns:p14="http://schemas.microsoft.com/office/powerpoint/2010/main">
    <mc:Choice Requires="p14">
      <p:transition spd="slow" p14:dur="2000" advTm="45567"/>
    </mc:Choice>
    <mc:Fallback xmlns="">
      <p:transition spd="slow" advTm="4556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AD46-D0D0-46B9-8E1F-523E1520A610}"/>
              </a:ext>
            </a:extLst>
          </p:cNvPr>
          <p:cNvSpPr>
            <a:spLocks noGrp="1"/>
          </p:cNvSpPr>
          <p:nvPr>
            <p:ph type="title"/>
          </p:nvPr>
        </p:nvSpPr>
        <p:spPr>
          <a:xfrm>
            <a:off x="1524000" y="4642583"/>
            <a:ext cx="9144000" cy="1099845"/>
          </a:xfrm>
        </p:spPr>
        <p:txBody>
          <a:bodyPr vert="horz" lIns="91440" tIns="45720" rIns="91440" bIns="45720" rtlCol="0" anchor="b">
            <a:normAutofit/>
          </a:bodyPr>
          <a:lstStyle/>
          <a:p>
            <a:pPr algn="ctr"/>
            <a:r>
              <a:rPr lang="en-US" dirty="0"/>
              <a:t>Injection Safety</a:t>
            </a:r>
          </a:p>
        </p:txBody>
      </p:sp>
      <p:pic>
        <p:nvPicPr>
          <p:cNvPr id="5" name="Picture 4">
            <a:extLst>
              <a:ext uri="{FF2B5EF4-FFF2-40B4-BE49-F238E27FC236}">
                <a16:creationId xmlns:a16="http://schemas.microsoft.com/office/drawing/2014/main" id="{2C721101-D736-41E1-8BEC-1B22C9EC8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180" y="706648"/>
            <a:ext cx="4974336" cy="3158703"/>
          </a:xfrm>
          <a:prstGeom prst="rect">
            <a:avLst/>
          </a:prstGeom>
        </p:spPr>
      </p:pic>
      <p:pic>
        <p:nvPicPr>
          <p:cNvPr id="7" name="Picture 6">
            <a:extLst>
              <a:ext uri="{FF2B5EF4-FFF2-40B4-BE49-F238E27FC236}">
                <a16:creationId xmlns:a16="http://schemas.microsoft.com/office/drawing/2014/main" id="{2875BBFF-11A2-4F0E-86C0-390A23741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365" y="905621"/>
            <a:ext cx="4974336" cy="2760757"/>
          </a:xfrm>
          <a:prstGeom prst="rect">
            <a:avLst/>
          </a:prstGeom>
        </p:spPr>
      </p:pic>
      <p:sp>
        <p:nvSpPr>
          <p:cNvPr id="3" name="Footer Placeholder 2">
            <a:extLst>
              <a:ext uri="{FF2B5EF4-FFF2-40B4-BE49-F238E27FC236}">
                <a16:creationId xmlns:a16="http://schemas.microsoft.com/office/drawing/2014/main" id="{1CDFF42F-C302-4053-8709-0C1D8F40C2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Slides: Baldwin Hill Solutions LLC, Mommarazzi Images (c) 2018</a:t>
            </a:r>
          </a:p>
        </p:txBody>
      </p:sp>
    </p:spTree>
    <p:extLst>
      <p:ext uri="{BB962C8B-B14F-4D97-AF65-F5344CB8AC3E}">
        <p14:creationId xmlns:p14="http://schemas.microsoft.com/office/powerpoint/2010/main" val="174558555"/>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2152" name="Rectangle 26215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2146" name="Rectangle 2"/>
          <p:cNvSpPr>
            <a:spLocks noGrp="1" noChangeArrowheads="1"/>
          </p:cNvSpPr>
          <p:nvPr>
            <p:ph type="ctrTitle"/>
          </p:nvPr>
        </p:nvSpPr>
        <p:spPr>
          <a:xfrm>
            <a:off x="6090045" y="1346200"/>
            <a:ext cx="5624118" cy="3284538"/>
          </a:xfrm>
        </p:spPr>
        <p:txBody>
          <a:bodyPr rtlCol="0" anchor="b">
            <a:normAutofit/>
          </a:bodyPr>
          <a:lstStyle/>
          <a:p>
            <a:pPr algn="l">
              <a:defRPr/>
            </a:pPr>
            <a:r>
              <a:rPr lang="en-US" sz="2000"/>
              <a:t> </a:t>
            </a:r>
            <a:r>
              <a:rPr lang="en-US" sz="2000" b="1"/>
              <a:t>Antibiotic use:</a:t>
            </a:r>
            <a:br>
              <a:rPr lang="en-US" sz="2000" b="1"/>
            </a:br>
            <a:r>
              <a:rPr lang="en-US" sz="2000" b="1"/>
              <a:t>The sometimes solution, the continuing problem</a:t>
            </a:r>
            <a:br>
              <a:rPr lang="en-US" sz="2000"/>
            </a:br>
            <a:r>
              <a:rPr lang="en-US" sz="2000" b="0"/>
              <a:t>“50% of antimicrobial (human) use is either unnecessary or inappropriate. Over 8 Billion spent on </a:t>
            </a:r>
            <a:br>
              <a:rPr lang="en-US" sz="2000" b="0"/>
            </a:br>
            <a:r>
              <a:rPr lang="en-US" sz="2000" b="0"/>
              <a:t>anti-infectives every year”</a:t>
            </a:r>
            <a:br>
              <a:rPr lang="en-US" sz="2000" b="0"/>
            </a:br>
            <a:br>
              <a:rPr lang="en-US" sz="2000" b="0"/>
            </a:br>
            <a:r>
              <a:rPr lang="en-US" sz="2000"/>
              <a:t>Dr. </a:t>
            </a:r>
            <a:r>
              <a:rPr lang="en-US" sz="2000" err="1"/>
              <a:t>Loreen</a:t>
            </a:r>
            <a:r>
              <a:rPr lang="en-US" sz="2000"/>
              <a:t> </a:t>
            </a:r>
            <a:r>
              <a:rPr lang="en-US" sz="2000" err="1"/>
              <a:t>Herwaldt</a:t>
            </a:r>
            <a:br>
              <a:rPr lang="en-US" sz="2000"/>
            </a:br>
            <a:r>
              <a:rPr lang="en-US" sz="2000"/>
              <a:t>August 16, 2006</a:t>
            </a:r>
          </a:p>
        </p:txBody>
      </p:sp>
      <p:sp>
        <p:nvSpPr>
          <p:cNvPr id="262154" name="Freeform: Shape 26215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2156" name="Freeform: Shape 26215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62148" name="Picture 262147" descr="Capsules and pills inside a glass bowl">
            <a:extLst>
              <a:ext uri="{FF2B5EF4-FFF2-40B4-BE49-F238E27FC236}">
                <a16:creationId xmlns:a16="http://schemas.microsoft.com/office/drawing/2014/main" id="{7B2BE570-53C1-E9D8-8050-014BD58935E4}"/>
              </a:ext>
            </a:extLst>
          </p:cNvPr>
          <p:cNvPicPr>
            <a:picLocks noChangeAspect="1"/>
          </p:cNvPicPr>
          <p:nvPr/>
        </p:nvPicPr>
        <p:blipFill rotWithShape="1">
          <a:blip r:embed="rId3"/>
          <a:srcRect r="43067"/>
          <a:stretch/>
        </p:blipFill>
        <p:spPr>
          <a:xfrm>
            <a:off x="-1507" y="10"/>
            <a:ext cx="5205951" cy="6857990"/>
          </a:xfrm>
          <a:custGeom>
            <a:avLst/>
            <a:gdLst/>
            <a:ahLst/>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p:spPr>
      </p:pic>
      <p:sp>
        <p:nvSpPr>
          <p:cNvPr id="262158" name="Freeform: Shape 262157">
            <a:extLst>
              <a:ext uri="{FF2B5EF4-FFF2-40B4-BE49-F238E27FC236}">
                <a16:creationId xmlns:a16="http://schemas.microsoft.com/office/drawing/2014/main" id="{CB7B90D9-1EC2-4A12-B24A-342C1BCA2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9072" y="0"/>
            <a:ext cx="2845372" cy="6858000"/>
          </a:xfrm>
          <a:custGeom>
            <a:avLst/>
            <a:gdLst>
              <a:gd name="connsiteX0" fmla="*/ 939908 w 2845372"/>
              <a:gd name="connsiteY0" fmla="*/ 0 h 6858000"/>
              <a:gd name="connsiteX1" fmla="*/ 1222349 w 2845372"/>
              <a:gd name="connsiteY1" fmla="*/ 0 h 6858000"/>
              <a:gd name="connsiteX2" fmla="*/ 1244473 w 2845372"/>
              <a:gd name="connsiteY2" fmla="*/ 14997 h 6858000"/>
              <a:gd name="connsiteX3" fmla="*/ 2845372 w 2845372"/>
              <a:gd name="connsiteY3" fmla="*/ 3621656 h 6858000"/>
              <a:gd name="connsiteX4" fmla="*/ 971022 w 2845372"/>
              <a:gd name="connsiteY4" fmla="*/ 6374814 h 6858000"/>
              <a:gd name="connsiteX5" fmla="*/ 454374 w 2845372"/>
              <a:gd name="connsiteY5" fmla="*/ 6780599 h 6858000"/>
              <a:gd name="connsiteX6" fmla="*/ 342618 w 2845372"/>
              <a:gd name="connsiteY6" fmla="*/ 6858000 h 6858000"/>
              <a:gd name="connsiteX7" fmla="*/ 129116 w 2845372"/>
              <a:gd name="connsiteY7" fmla="*/ 6858000 h 6858000"/>
              <a:gd name="connsiteX8" fmla="*/ 0 w 2845372"/>
              <a:gd name="connsiteY8" fmla="*/ 6858000 h 6858000"/>
              <a:gd name="connsiteX9" fmla="*/ 119401 w 2845372"/>
              <a:gd name="connsiteY9" fmla="*/ 6780599 h 6858000"/>
              <a:gd name="connsiteX10" fmla="*/ 671389 w 2845372"/>
              <a:gd name="connsiteY10" fmla="*/ 6374814 h 6858000"/>
              <a:gd name="connsiteX11" fmla="*/ 2673952 w 2845372"/>
              <a:gd name="connsiteY11" fmla="*/ 3621656 h 6858000"/>
              <a:gd name="connsiteX12" fmla="*/ 963545 w 2845372"/>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5372" h="6858000">
                <a:moveTo>
                  <a:pt x="939908" y="0"/>
                </a:moveTo>
                <a:lnTo>
                  <a:pt x="1222349" y="0"/>
                </a:lnTo>
                <a:lnTo>
                  <a:pt x="1244473" y="14997"/>
                </a:lnTo>
                <a:cubicBezTo>
                  <a:pt x="2271636" y="754641"/>
                  <a:pt x="2845372" y="2093192"/>
                  <a:pt x="2845372" y="3621656"/>
                </a:cubicBezTo>
                <a:cubicBezTo>
                  <a:pt x="2845372" y="4969131"/>
                  <a:pt x="1916647" y="5602839"/>
                  <a:pt x="971022" y="6374814"/>
                </a:cubicBezTo>
                <a:cubicBezTo>
                  <a:pt x="798819" y="6515397"/>
                  <a:pt x="628192" y="6653108"/>
                  <a:pt x="454374" y="6780599"/>
                </a:cubicBezTo>
                <a:lnTo>
                  <a:pt x="342618" y="6858000"/>
                </a:lnTo>
                <a:lnTo>
                  <a:pt x="129116" y="6858000"/>
                </a:lnTo>
                <a:lnTo>
                  <a:pt x="0" y="6858000"/>
                </a:lnTo>
                <a:lnTo>
                  <a:pt x="119401" y="6780599"/>
                </a:lnTo>
                <a:cubicBezTo>
                  <a:pt x="305108" y="6653108"/>
                  <a:pt x="487407" y="6515397"/>
                  <a:pt x="671389" y="6374814"/>
                </a:cubicBezTo>
                <a:cubicBezTo>
                  <a:pt x="1681699" y="5602839"/>
                  <a:pt x="2673952" y="4969131"/>
                  <a:pt x="2673952" y="3621656"/>
                </a:cubicBezTo>
                <a:cubicBezTo>
                  <a:pt x="2673952" y="2093192"/>
                  <a:pt x="2060970" y="754641"/>
                  <a:pt x="963545"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8601"/>
    </mc:Choice>
    <mc:Fallback xmlns="">
      <p:transition spd="slow" advTm="38601"/>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529" name="Rectangle 491528">
            <a:extLst>
              <a:ext uri="{FF2B5EF4-FFF2-40B4-BE49-F238E27FC236}">
                <a16:creationId xmlns:a16="http://schemas.microsoft.com/office/drawing/2014/main" id="{815520DB-F960-4775-B29C-691D6E65A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1522" name="Title 1"/>
          <p:cNvSpPr>
            <a:spLocks noGrp="1"/>
          </p:cNvSpPr>
          <p:nvPr>
            <p:ph type="ctrTitle"/>
          </p:nvPr>
        </p:nvSpPr>
        <p:spPr>
          <a:xfrm>
            <a:off x="5229509" y="552160"/>
            <a:ext cx="5847781" cy="1046671"/>
          </a:xfrm>
        </p:spPr>
        <p:txBody>
          <a:bodyPr vert="horz" lIns="91440" tIns="45720" rIns="91440" bIns="45720" rtlCol="0" anchor="ctr">
            <a:normAutofit/>
          </a:bodyPr>
          <a:lstStyle/>
          <a:p>
            <a:pPr algn="l"/>
            <a:r>
              <a:rPr lang="en-US" sz="2800"/>
              <a:t>Looking at What to Measure</a:t>
            </a:r>
          </a:p>
        </p:txBody>
      </p:sp>
      <p:pic>
        <p:nvPicPr>
          <p:cNvPr id="491525" name="Picture 491524" descr="Close-up photo of wooden rulers">
            <a:extLst>
              <a:ext uri="{FF2B5EF4-FFF2-40B4-BE49-F238E27FC236}">
                <a16:creationId xmlns:a16="http://schemas.microsoft.com/office/drawing/2014/main" id="{1456FC42-A058-5A31-77CF-9EDA796F4E7A}"/>
              </a:ext>
            </a:extLst>
          </p:cNvPr>
          <p:cNvPicPr>
            <a:picLocks noChangeAspect="1"/>
          </p:cNvPicPr>
          <p:nvPr/>
        </p:nvPicPr>
        <p:blipFill rotWithShape="1">
          <a:blip r:embed="rId3"/>
          <a:srcRect l="32707" r="20793"/>
          <a:stretch/>
        </p:blipFill>
        <p:spPr>
          <a:xfrm>
            <a:off x="-12651" y="10"/>
            <a:ext cx="4251960" cy="6857991"/>
          </a:xfrm>
          <a:prstGeom prst="rect">
            <a:avLst/>
          </a:prstGeom>
        </p:spPr>
      </p:pic>
      <p:sp>
        <p:nvSpPr>
          <p:cNvPr id="491531" name="Rectangle 491530">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51960" y="1982602"/>
            <a:ext cx="794004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491523" name="Content Placeholder 2"/>
          <p:cNvSpPr>
            <a:spLocks noGrp="1"/>
          </p:cNvSpPr>
          <p:nvPr>
            <p:ph type="subTitle" idx="1"/>
          </p:nvPr>
        </p:nvSpPr>
        <p:spPr>
          <a:xfrm>
            <a:off x="5229510" y="2551558"/>
            <a:ext cx="5847780" cy="3347879"/>
          </a:xfrm>
        </p:spPr>
        <p:txBody>
          <a:bodyPr vert="horz" lIns="91440" tIns="45720" rIns="91440" bIns="45720" rtlCol="0" anchor="ctr">
            <a:normAutofit/>
          </a:bodyPr>
          <a:lstStyle/>
          <a:p>
            <a:pPr indent="-228600" algn="l">
              <a:buFont typeface="Arial" panose="020B0604020202020204" pitchFamily="34" charset="0"/>
              <a:buChar char="•"/>
            </a:pPr>
            <a:r>
              <a:rPr lang="en-US" sz="2000" b="1" u="sng"/>
              <a:t>Rates</a:t>
            </a:r>
            <a:r>
              <a:rPr lang="en-US" sz="2000"/>
              <a:t>:  This tells how fast the event is occurring</a:t>
            </a:r>
          </a:p>
          <a:p>
            <a:pPr indent="-228600" algn="l">
              <a:buFont typeface="Arial" panose="020B0604020202020204" pitchFamily="34" charset="0"/>
              <a:buChar char="•"/>
            </a:pPr>
            <a:r>
              <a:rPr lang="en-US" sz="2000" b="1" u="sng"/>
              <a:t>Incidence Rate</a:t>
            </a:r>
            <a:r>
              <a:rPr lang="en-US" sz="2000" u="sng"/>
              <a:t>s</a:t>
            </a:r>
            <a:r>
              <a:rPr lang="en-US" sz="2000"/>
              <a:t>:  This is a measure of risk.  The number of </a:t>
            </a:r>
            <a:r>
              <a:rPr lang="en-US" sz="2000" b="1" u="sng"/>
              <a:t>NEW</a:t>
            </a:r>
            <a:r>
              <a:rPr lang="en-US" sz="2000"/>
              <a:t> cases/events that occur in a specific time in the population at risk</a:t>
            </a:r>
          </a:p>
          <a:p>
            <a:pPr indent="-228600" algn="l">
              <a:buFont typeface="Arial" panose="020B0604020202020204" pitchFamily="34" charset="0"/>
              <a:buChar char="•"/>
            </a:pPr>
            <a:r>
              <a:rPr lang="en-US" sz="2000" b="1" u="sng"/>
              <a:t>Proportions/percentages</a:t>
            </a:r>
            <a:r>
              <a:rPr lang="en-US" sz="2000"/>
              <a:t>:  This tells how much of the population is being affected by the event</a:t>
            </a:r>
          </a:p>
          <a:p>
            <a:pPr indent="-228600" algn="l">
              <a:buFont typeface="Arial" panose="020B0604020202020204" pitchFamily="34" charset="0"/>
              <a:buChar char="•"/>
            </a:pPr>
            <a:r>
              <a:rPr lang="en-US" sz="2000" b="1" u="sng"/>
              <a:t>Prevalence: </a:t>
            </a:r>
            <a:r>
              <a:rPr lang="en-US" sz="2000"/>
              <a:t>  The number of affected persons at any specific point in time </a:t>
            </a:r>
          </a:p>
          <a:p>
            <a:pPr indent="-228600" algn="l">
              <a:buFont typeface="Arial" panose="020B0604020202020204" pitchFamily="34" charset="0"/>
              <a:buChar char="•"/>
            </a:pPr>
            <a:endParaRPr lang="en-US" sz="2000" b="1" u="sng"/>
          </a:p>
        </p:txBody>
      </p:sp>
      <p:sp>
        <p:nvSpPr>
          <p:cNvPr id="491533" name="Rectangle 491532">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41054"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9205"/>
    </mc:Choice>
    <mc:Fallback xmlns="">
      <p:transition spd="slow" advTm="6920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1524000" y="842666"/>
            <a:ext cx="7848600" cy="5562600"/>
          </a:xfrm>
          <a:custGeom>
            <a:avLst/>
            <a:gdLst>
              <a:gd name="connsiteX0" fmla="*/ 700087 w 7043737"/>
              <a:gd name="connsiteY0" fmla="*/ 914400 h 4371975"/>
              <a:gd name="connsiteX1" fmla="*/ 700087 w 7043737"/>
              <a:gd name="connsiteY1" fmla="*/ 914400 h 4371975"/>
              <a:gd name="connsiteX2" fmla="*/ 800100 w 7043737"/>
              <a:gd name="connsiteY2" fmla="*/ 800100 h 4371975"/>
              <a:gd name="connsiteX3" fmla="*/ 842962 w 7043737"/>
              <a:gd name="connsiteY3" fmla="*/ 742950 h 4371975"/>
              <a:gd name="connsiteX4" fmla="*/ 928687 w 7043737"/>
              <a:gd name="connsiteY4" fmla="*/ 657225 h 4371975"/>
              <a:gd name="connsiteX5" fmla="*/ 957262 w 7043737"/>
              <a:gd name="connsiteY5" fmla="*/ 614363 h 4371975"/>
              <a:gd name="connsiteX6" fmla="*/ 1000125 w 7043737"/>
              <a:gd name="connsiteY6" fmla="*/ 557213 h 4371975"/>
              <a:gd name="connsiteX7" fmla="*/ 1143000 w 7043737"/>
              <a:gd name="connsiteY7" fmla="*/ 457200 h 4371975"/>
              <a:gd name="connsiteX8" fmla="*/ 1185862 w 7043737"/>
              <a:gd name="connsiteY8" fmla="*/ 428625 h 4371975"/>
              <a:gd name="connsiteX9" fmla="*/ 1285875 w 7043737"/>
              <a:gd name="connsiteY9" fmla="*/ 357188 h 4371975"/>
              <a:gd name="connsiteX10" fmla="*/ 1443037 w 7043737"/>
              <a:gd name="connsiteY10" fmla="*/ 228600 h 4371975"/>
              <a:gd name="connsiteX11" fmla="*/ 1543050 w 7043737"/>
              <a:gd name="connsiteY11" fmla="*/ 185738 h 4371975"/>
              <a:gd name="connsiteX12" fmla="*/ 1843087 w 7043737"/>
              <a:gd name="connsiteY12" fmla="*/ 200025 h 4371975"/>
              <a:gd name="connsiteX13" fmla="*/ 2000250 w 7043737"/>
              <a:gd name="connsiteY13" fmla="*/ 214313 h 4371975"/>
              <a:gd name="connsiteX14" fmla="*/ 2686050 w 7043737"/>
              <a:gd name="connsiteY14" fmla="*/ 200025 h 4371975"/>
              <a:gd name="connsiteX15" fmla="*/ 2843212 w 7043737"/>
              <a:gd name="connsiteY15" fmla="*/ 157163 h 4371975"/>
              <a:gd name="connsiteX16" fmla="*/ 2900362 w 7043737"/>
              <a:gd name="connsiteY16" fmla="*/ 142875 h 4371975"/>
              <a:gd name="connsiteX17" fmla="*/ 3043237 w 7043737"/>
              <a:gd name="connsiteY17" fmla="*/ 100013 h 4371975"/>
              <a:gd name="connsiteX18" fmla="*/ 3086100 w 7043737"/>
              <a:gd name="connsiteY18" fmla="*/ 71438 h 4371975"/>
              <a:gd name="connsiteX19" fmla="*/ 3157537 w 7043737"/>
              <a:gd name="connsiteY19" fmla="*/ 57150 h 4371975"/>
              <a:gd name="connsiteX20" fmla="*/ 3471862 w 7043737"/>
              <a:gd name="connsiteY20" fmla="*/ 28575 h 4371975"/>
              <a:gd name="connsiteX21" fmla="*/ 3571875 w 7043737"/>
              <a:gd name="connsiteY21" fmla="*/ 14288 h 4371975"/>
              <a:gd name="connsiteX22" fmla="*/ 3643312 w 7043737"/>
              <a:gd name="connsiteY22" fmla="*/ 0 h 4371975"/>
              <a:gd name="connsiteX23" fmla="*/ 4071937 w 7043737"/>
              <a:gd name="connsiteY23" fmla="*/ 28575 h 4371975"/>
              <a:gd name="connsiteX24" fmla="*/ 4143375 w 7043737"/>
              <a:gd name="connsiteY24" fmla="*/ 57150 h 4371975"/>
              <a:gd name="connsiteX25" fmla="*/ 4229100 w 7043737"/>
              <a:gd name="connsiteY25" fmla="*/ 71438 h 4371975"/>
              <a:gd name="connsiteX26" fmla="*/ 4972050 w 7043737"/>
              <a:gd name="connsiteY26" fmla="*/ 28575 h 4371975"/>
              <a:gd name="connsiteX27" fmla="*/ 5472112 w 7043737"/>
              <a:gd name="connsiteY27" fmla="*/ 71438 h 4371975"/>
              <a:gd name="connsiteX28" fmla="*/ 6000750 w 7043737"/>
              <a:gd name="connsiteY28" fmla="*/ 85725 h 4371975"/>
              <a:gd name="connsiteX29" fmla="*/ 6072187 w 7043737"/>
              <a:gd name="connsiteY29" fmla="*/ 114300 h 4371975"/>
              <a:gd name="connsiteX30" fmla="*/ 6186487 w 7043737"/>
              <a:gd name="connsiteY30" fmla="*/ 128588 h 4371975"/>
              <a:gd name="connsiteX31" fmla="*/ 6229350 w 7043737"/>
              <a:gd name="connsiteY31" fmla="*/ 142875 h 4371975"/>
              <a:gd name="connsiteX32" fmla="*/ 6343650 w 7043737"/>
              <a:gd name="connsiteY32" fmla="*/ 171450 h 4371975"/>
              <a:gd name="connsiteX33" fmla="*/ 6457950 w 7043737"/>
              <a:gd name="connsiteY33" fmla="*/ 228600 h 4371975"/>
              <a:gd name="connsiteX34" fmla="*/ 6572250 w 7043737"/>
              <a:gd name="connsiteY34" fmla="*/ 271463 h 4371975"/>
              <a:gd name="connsiteX35" fmla="*/ 6615112 w 7043737"/>
              <a:gd name="connsiteY35" fmla="*/ 300038 h 4371975"/>
              <a:gd name="connsiteX36" fmla="*/ 6715125 w 7043737"/>
              <a:gd name="connsiteY36" fmla="*/ 414338 h 4371975"/>
              <a:gd name="connsiteX37" fmla="*/ 6786562 w 7043737"/>
              <a:gd name="connsiteY37" fmla="*/ 528638 h 4371975"/>
              <a:gd name="connsiteX38" fmla="*/ 6815137 w 7043737"/>
              <a:gd name="connsiteY38" fmla="*/ 600075 h 4371975"/>
              <a:gd name="connsiteX39" fmla="*/ 6843712 w 7043737"/>
              <a:gd name="connsiteY39" fmla="*/ 685800 h 4371975"/>
              <a:gd name="connsiteX40" fmla="*/ 6815137 w 7043737"/>
              <a:gd name="connsiteY40" fmla="*/ 942975 h 4371975"/>
              <a:gd name="connsiteX41" fmla="*/ 6757987 w 7043737"/>
              <a:gd name="connsiteY41" fmla="*/ 1114425 h 4371975"/>
              <a:gd name="connsiteX42" fmla="*/ 6715125 w 7043737"/>
              <a:gd name="connsiteY42" fmla="*/ 1271588 h 4371975"/>
              <a:gd name="connsiteX43" fmla="*/ 6686550 w 7043737"/>
              <a:gd name="connsiteY43" fmla="*/ 1328738 h 4371975"/>
              <a:gd name="connsiteX44" fmla="*/ 6657975 w 7043737"/>
              <a:gd name="connsiteY44" fmla="*/ 1400175 h 4371975"/>
              <a:gd name="connsiteX45" fmla="*/ 6572250 w 7043737"/>
              <a:gd name="connsiteY45" fmla="*/ 1514475 h 4371975"/>
              <a:gd name="connsiteX46" fmla="*/ 6543675 w 7043737"/>
              <a:gd name="connsiteY46" fmla="*/ 1557338 h 4371975"/>
              <a:gd name="connsiteX47" fmla="*/ 6500812 w 7043737"/>
              <a:gd name="connsiteY47" fmla="*/ 1614488 h 4371975"/>
              <a:gd name="connsiteX48" fmla="*/ 6443662 w 7043737"/>
              <a:gd name="connsiteY48" fmla="*/ 1743075 h 4371975"/>
              <a:gd name="connsiteX49" fmla="*/ 6443662 w 7043737"/>
              <a:gd name="connsiteY49" fmla="*/ 2414588 h 4371975"/>
              <a:gd name="connsiteX50" fmla="*/ 6472237 w 7043737"/>
              <a:gd name="connsiteY50" fmla="*/ 2528888 h 4371975"/>
              <a:gd name="connsiteX51" fmla="*/ 6572250 w 7043737"/>
              <a:gd name="connsiteY51" fmla="*/ 2657475 h 4371975"/>
              <a:gd name="connsiteX52" fmla="*/ 6715125 w 7043737"/>
              <a:gd name="connsiteY52" fmla="*/ 2828925 h 4371975"/>
              <a:gd name="connsiteX53" fmla="*/ 6800850 w 7043737"/>
              <a:gd name="connsiteY53" fmla="*/ 2957513 h 4371975"/>
              <a:gd name="connsiteX54" fmla="*/ 6843712 w 7043737"/>
              <a:gd name="connsiteY54" fmla="*/ 3000375 h 4371975"/>
              <a:gd name="connsiteX55" fmla="*/ 6900862 w 7043737"/>
              <a:gd name="connsiteY55" fmla="*/ 3071813 h 4371975"/>
              <a:gd name="connsiteX56" fmla="*/ 6958012 w 7043737"/>
              <a:gd name="connsiteY56" fmla="*/ 3143250 h 4371975"/>
              <a:gd name="connsiteX57" fmla="*/ 6986587 w 7043737"/>
              <a:gd name="connsiteY57" fmla="*/ 3186113 h 4371975"/>
              <a:gd name="connsiteX58" fmla="*/ 7029450 w 7043737"/>
              <a:gd name="connsiteY58" fmla="*/ 3228975 h 4371975"/>
              <a:gd name="connsiteX59" fmla="*/ 7043737 w 7043737"/>
              <a:gd name="connsiteY59" fmla="*/ 3286125 h 4371975"/>
              <a:gd name="connsiteX60" fmla="*/ 7000875 w 7043737"/>
              <a:gd name="connsiteY60" fmla="*/ 3557588 h 4371975"/>
              <a:gd name="connsiteX61" fmla="*/ 6972300 w 7043737"/>
              <a:gd name="connsiteY61" fmla="*/ 3600450 h 4371975"/>
              <a:gd name="connsiteX62" fmla="*/ 6943725 w 7043737"/>
              <a:gd name="connsiteY62" fmla="*/ 3814763 h 4371975"/>
              <a:gd name="connsiteX63" fmla="*/ 6915150 w 7043737"/>
              <a:gd name="connsiteY63" fmla="*/ 3900488 h 4371975"/>
              <a:gd name="connsiteX64" fmla="*/ 6886575 w 7043737"/>
              <a:gd name="connsiteY64" fmla="*/ 3971925 h 4371975"/>
              <a:gd name="connsiteX65" fmla="*/ 6829425 w 7043737"/>
              <a:gd name="connsiteY65" fmla="*/ 4029075 h 4371975"/>
              <a:gd name="connsiteX66" fmla="*/ 6643687 w 7043737"/>
              <a:gd name="connsiteY66" fmla="*/ 4129088 h 4371975"/>
              <a:gd name="connsiteX67" fmla="*/ 6472237 w 7043737"/>
              <a:gd name="connsiteY67" fmla="*/ 4200525 h 4371975"/>
              <a:gd name="connsiteX68" fmla="*/ 6215062 w 7043737"/>
              <a:gd name="connsiteY68" fmla="*/ 4229100 h 4371975"/>
              <a:gd name="connsiteX69" fmla="*/ 4186237 w 7043737"/>
              <a:gd name="connsiteY69" fmla="*/ 4243388 h 4371975"/>
              <a:gd name="connsiteX70" fmla="*/ 4086225 w 7043737"/>
              <a:gd name="connsiteY70" fmla="*/ 4271963 h 4371975"/>
              <a:gd name="connsiteX71" fmla="*/ 3900487 w 7043737"/>
              <a:gd name="connsiteY71" fmla="*/ 4300538 h 4371975"/>
              <a:gd name="connsiteX72" fmla="*/ 3843337 w 7043737"/>
              <a:gd name="connsiteY72" fmla="*/ 4314825 h 4371975"/>
              <a:gd name="connsiteX73" fmla="*/ 3671887 w 7043737"/>
              <a:gd name="connsiteY73" fmla="*/ 4343400 h 4371975"/>
              <a:gd name="connsiteX74" fmla="*/ 3357562 w 7043737"/>
              <a:gd name="connsiteY74" fmla="*/ 4371975 h 4371975"/>
              <a:gd name="connsiteX75" fmla="*/ 3014662 w 7043737"/>
              <a:gd name="connsiteY75" fmla="*/ 4343400 h 4371975"/>
              <a:gd name="connsiteX76" fmla="*/ 2900362 w 7043737"/>
              <a:gd name="connsiteY76" fmla="*/ 4329113 h 4371975"/>
              <a:gd name="connsiteX77" fmla="*/ 2600325 w 7043737"/>
              <a:gd name="connsiteY77" fmla="*/ 4271963 h 4371975"/>
              <a:gd name="connsiteX78" fmla="*/ 2443162 w 7043737"/>
              <a:gd name="connsiteY78" fmla="*/ 4243388 h 4371975"/>
              <a:gd name="connsiteX79" fmla="*/ 2343150 w 7043737"/>
              <a:gd name="connsiteY79" fmla="*/ 4200525 h 4371975"/>
              <a:gd name="connsiteX80" fmla="*/ 1914525 w 7043737"/>
              <a:gd name="connsiteY80" fmla="*/ 4129088 h 4371975"/>
              <a:gd name="connsiteX81" fmla="*/ 1743075 w 7043737"/>
              <a:gd name="connsiteY81" fmla="*/ 4086225 h 4371975"/>
              <a:gd name="connsiteX82" fmla="*/ 1385887 w 7043737"/>
              <a:gd name="connsiteY82" fmla="*/ 4029075 h 4371975"/>
              <a:gd name="connsiteX83" fmla="*/ 1214437 w 7043737"/>
              <a:gd name="connsiteY83" fmla="*/ 4000500 h 4371975"/>
              <a:gd name="connsiteX84" fmla="*/ 1085850 w 7043737"/>
              <a:gd name="connsiteY84" fmla="*/ 3986213 h 4371975"/>
              <a:gd name="connsiteX85" fmla="*/ 857250 w 7043737"/>
              <a:gd name="connsiteY85" fmla="*/ 3957638 h 4371975"/>
              <a:gd name="connsiteX86" fmla="*/ 728662 w 7043737"/>
              <a:gd name="connsiteY86" fmla="*/ 3929063 h 4371975"/>
              <a:gd name="connsiteX87" fmla="*/ 585787 w 7043737"/>
              <a:gd name="connsiteY87" fmla="*/ 3900488 h 4371975"/>
              <a:gd name="connsiteX88" fmla="*/ 485775 w 7043737"/>
              <a:gd name="connsiteY88" fmla="*/ 3800475 h 4371975"/>
              <a:gd name="connsiteX89" fmla="*/ 385762 w 7043737"/>
              <a:gd name="connsiteY89" fmla="*/ 3700463 h 4371975"/>
              <a:gd name="connsiteX90" fmla="*/ 57150 w 7043737"/>
              <a:gd name="connsiteY90" fmla="*/ 3228975 h 4371975"/>
              <a:gd name="connsiteX91" fmla="*/ 0 w 7043737"/>
              <a:gd name="connsiteY91" fmla="*/ 3086100 h 4371975"/>
              <a:gd name="connsiteX92" fmla="*/ 14287 w 7043737"/>
              <a:gd name="connsiteY92" fmla="*/ 2700338 h 4371975"/>
              <a:gd name="connsiteX93" fmla="*/ 28575 w 7043737"/>
              <a:gd name="connsiteY93" fmla="*/ 2628900 h 4371975"/>
              <a:gd name="connsiteX94" fmla="*/ 42862 w 7043737"/>
              <a:gd name="connsiteY94" fmla="*/ 2214563 h 4371975"/>
              <a:gd name="connsiteX95" fmla="*/ 57150 w 7043737"/>
              <a:gd name="connsiteY95" fmla="*/ 2128838 h 4371975"/>
              <a:gd name="connsiteX96" fmla="*/ 114300 w 7043737"/>
              <a:gd name="connsiteY96" fmla="*/ 2000250 h 4371975"/>
              <a:gd name="connsiteX97" fmla="*/ 142875 w 7043737"/>
              <a:gd name="connsiteY97" fmla="*/ 1928813 h 4371975"/>
              <a:gd name="connsiteX98" fmla="*/ 157162 w 7043737"/>
              <a:gd name="connsiteY98" fmla="*/ 1885950 h 4371975"/>
              <a:gd name="connsiteX99" fmla="*/ 185737 w 7043737"/>
              <a:gd name="connsiteY99" fmla="*/ 1828800 h 4371975"/>
              <a:gd name="connsiteX100" fmla="*/ 257175 w 7043737"/>
              <a:gd name="connsiteY100" fmla="*/ 1728788 h 4371975"/>
              <a:gd name="connsiteX101" fmla="*/ 300037 w 7043737"/>
              <a:gd name="connsiteY101" fmla="*/ 1600200 h 4371975"/>
              <a:gd name="connsiteX102" fmla="*/ 328612 w 7043737"/>
              <a:gd name="connsiteY102" fmla="*/ 1543050 h 4371975"/>
              <a:gd name="connsiteX103" fmla="*/ 342900 w 7043737"/>
              <a:gd name="connsiteY103" fmla="*/ 1500188 h 4371975"/>
              <a:gd name="connsiteX104" fmla="*/ 371475 w 7043737"/>
              <a:gd name="connsiteY104" fmla="*/ 1443038 h 4371975"/>
              <a:gd name="connsiteX105" fmla="*/ 414337 w 7043737"/>
              <a:gd name="connsiteY105" fmla="*/ 1300163 h 4371975"/>
              <a:gd name="connsiteX106" fmla="*/ 457200 w 7043737"/>
              <a:gd name="connsiteY106" fmla="*/ 1257300 h 4371975"/>
              <a:gd name="connsiteX107" fmla="*/ 485775 w 7043737"/>
              <a:gd name="connsiteY107" fmla="*/ 1143000 h 4371975"/>
              <a:gd name="connsiteX108" fmla="*/ 514350 w 7043737"/>
              <a:gd name="connsiteY108" fmla="*/ 1057275 h 4371975"/>
              <a:gd name="connsiteX109" fmla="*/ 557212 w 7043737"/>
              <a:gd name="connsiteY109" fmla="*/ 1014413 h 4371975"/>
              <a:gd name="connsiteX110" fmla="*/ 628650 w 7043737"/>
              <a:gd name="connsiteY110" fmla="*/ 957263 h 4371975"/>
              <a:gd name="connsiteX111" fmla="*/ 671512 w 7043737"/>
              <a:gd name="connsiteY111" fmla="*/ 914400 h 4371975"/>
              <a:gd name="connsiteX112" fmla="*/ 742950 w 7043737"/>
              <a:gd name="connsiteY112" fmla="*/ 857250 h 4371975"/>
              <a:gd name="connsiteX113" fmla="*/ 742950 w 7043737"/>
              <a:gd name="connsiteY113" fmla="*/ 842963 h 4371975"/>
              <a:gd name="connsiteX114" fmla="*/ 814387 w 7043737"/>
              <a:gd name="connsiteY114" fmla="*/ 871538 h 437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7043737" h="4371975">
                <a:moveTo>
                  <a:pt x="700087" y="914400"/>
                </a:moveTo>
                <a:lnTo>
                  <a:pt x="700087" y="914400"/>
                </a:lnTo>
                <a:cubicBezTo>
                  <a:pt x="733425" y="876300"/>
                  <a:pt x="767690" y="838992"/>
                  <a:pt x="800100" y="800100"/>
                </a:cubicBezTo>
                <a:cubicBezTo>
                  <a:pt x="815344" y="781807"/>
                  <a:pt x="827032" y="760650"/>
                  <a:pt x="842962" y="742950"/>
                </a:cubicBezTo>
                <a:cubicBezTo>
                  <a:pt x="869996" y="712913"/>
                  <a:pt x="900112" y="685800"/>
                  <a:pt x="928687" y="657225"/>
                </a:cubicBezTo>
                <a:cubicBezTo>
                  <a:pt x="940829" y="645083"/>
                  <a:pt x="947281" y="628336"/>
                  <a:pt x="957262" y="614363"/>
                </a:cubicBezTo>
                <a:cubicBezTo>
                  <a:pt x="971103" y="594986"/>
                  <a:pt x="983287" y="574051"/>
                  <a:pt x="1000125" y="557213"/>
                </a:cubicBezTo>
                <a:cubicBezTo>
                  <a:pt x="1021283" y="536055"/>
                  <a:pt x="1128993" y="466538"/>
                  <a:pt x="1143000" y="457200"/>
                </a:cubicBezTo>
                <a:cubicBezTo>
                  <a:pt x="1157287" y="447675"/>
                  <a:pt x="1173720" y="440767"/>
                  <a:pt x="1185862" y="428625"/>
                </a:cubicBezTo>
                <a:cubicBezTo>
                  <a:pt x="1306235" y="308255"/>
                  <a:pt x="1144825" y="460625"/>
                  <a:pt x="1285875" y="357188"/>
                </a:cubicBezTo>
                <a:cubicBezTo>
                  <a:pt x="1340459" y="317160"/>
                  <a:pt x="1378822" y="250004"/>
                  <a:pt x="1443037" y="228600"/>
                </a:cubicBezTo>
                <a:cubicBezTo>
                  <a:pt x="1506106" y="207578"/>
                  <a:pt x="1472430" y="221048"/>
                  <a:pt x="1543050" y="185738"/>
                </a:cubicBezTo>
                <a:lnTo>
                  <a:pt x="1843087" y="200025"/>
                </a:lnTo>
                <a:cubicBezTo>
                  <a:pt x="1895588" y="203306"/>
                  <a:pt x="1947646" y="214313"/>
                  <a:pt x="2000250" y="214313"/>
                </a:cubicBezTo>
                <a:cubicBezTo>
                  <a:pt x="2228900" y="214313"/>
                  <a:pt x="2457450" y="204788"/>
                  <a:pt x="2686050" y="200025"/>
                </a:cubicBezTo>
                <a:cubicBezTo>
                  <a:pt x="2787023" y="179831"/>
                  <a:pt x="2734449" y="193417"/>
                  <a:pt x="2843212" y="157163"/>
                </a:cubicBezTo>
                <a:cubicBezTo>
                  <a:pt x="2861841" y="150953"/>
                  <a:pt x="2881976" y="149770"/>
                  <a:pt x="2900362" y="142875"/>
                </a:cubicBezTo>
                <a:cubicBezTo>
                  <a:pt x="3033255" y="93040"/>
                  <a:pt x="2868724" y="129097"/>
                  <a:pt x="3043237" y="100013"/>
                </a:cubicBezTo>
                <a:cubicBezTo>
                  <a:pt x="3057525" y="90488"/>
                  <a:pt x="3070022" y="77467"/>
                  <a:pt x="3086100" y="71438"/>
                </a:cubicBezTo>
                <a:cubicBezTo>
                  <a:pt x="3108838" y="62911"/>
                  <a:pt x="3133831" y="62418"/>
                  <a:pt x="3157537" y="57150"/>
                </a:cubicBezTo>
                <a:cubicBezTo>
                  <a:pt x="3321380" y="20740"/>
                  <a:pt x="3092770" y="49636"/>
                  <a:pt x="3471862" y="28575"/>
                </a:cubicBezTo>
                <a:cubicBezTo>
                  <a:pt x="3505200" y="23813"/>
                  <a:pt x="3538657" y="19824"/>
                  <a:pt x="3571875" y="14288"/>
                </a:cubicBezTo>
                <a:cubicBezTo>
                  <a:pt x="3595829" y="10296"/>
                  <a:pt x="3619028" y="0"/>
                  <a:pt x="3643312" y="0"/>
                </a:cubicBezTo>
                <a:cubicBezTo>
                  <a:pt x="3810077" y="0"/>
                  <a:pt x="3917872" y="13169"/>
                  <a:pt x="4071937" y="28575"/>
                </a:cubicBezTo>
                <a:cubicBezTo>
                  <a:pt x="4095750" y="38100"/>
                  <a:pt x="4118632" y="50402"/>
                  <a:pt x="4143375" y="57150"/>
                </a:cubicBezTo>
                <a:cubicBezTo>
                  <a:pt x="4171323" y="64772"/>
                  <a:pt x="4200137" y="72054"/>
                  <a:pt x="4229100" y="71438"/>
                </a:cubicBezTo>
                <a:cubicBezTo>
                  <a:pt x="4615303" y="63221"/>
                  <a:pt x="4688037" y="54395"/>
                  <a:pt x="4972050" y="28575"/>
                </a:cubicBezTo>
                <a:cubicBezTo>
                  <a:pt x="5358546" y="45380"/>
                  <a:pt x="5192513" y="24838"/>
                  <a:pt x="5472112" y="71438"/>
                </a:cubicBezTo>
                <a:cubicBezTo>
                  <a:pt x="5645991" y="100418"/>
                  <a:pt x="5824537" y="80963"/>
                  <a:pt x="6000750" y="85725"/>
                </a:cubicBezTo>
                <a:cubicBezTo>
                  <a:pt x="6024562" y="95250"/>
                  <a:pt x="6047197" y="108533"/>
                  <a:pt x="6072187" y="114300"/>
                </a:cubicBezTo>
                <a:cubicBezTo>
                  <a:pt x="6109600" y="122934"/>
                  <a:pt x="6148710" y="121719"/>
                  <a:pt x="6186487" y="128588"/>
                </a:cubicBezTo>
                <a:cubicBezTo>
                  <a:pt x="6201305" y="131282"/>
                  <a:pt x="6214820" y="138912"/>
                  <a:pt x="6229350" y="142875"/>
                </a:cubicBezTo>
                <a:cubicBezTo>
                  <a:pt x="6267239" y="153208"/>
                  <a:pt x="6343650" y="171450"/>
                  <a:pt x="6343650" y="171450"/>
                </a:cubicBezTo>
                <a:cubicBezTo>
                  <a:pt x="6419552" y="222052"/>
                  <a:pt x="6353093" y="181997"/>
                  <a:pt x="6457950" y="228600"/>
                </a:cubicBezTo>
                <a:cubicBezTo>
                  <a:pt x="6554012" y="271294"/>
                  <a:pt x="6474755" y="247088"/>
                  <a:pt x="6572250" y="271463"/>
                </a:cubicBezTo>
                <a:cubicBezTo>
                  <a:pt x="6586537" y="280988"/>
                  <a:pt x="6601921" y="289045"/>
                  <a:pt x="6615112" y="300038"/>
                </a:cubicBezTo>
                <a:cubicBezTo>
                  <a:pt x="6647261" y="326828"/>
                  <a:pt x="6694068" y="383922"/>
                  <a:pt x="6715125" y="414338"/>
                </a:cubicBezTo>
                <a:cubicBezTo>
                  <a:pt x="6740699" y="451279"/>
                  <a:pt x="6769876" y="486922"/>
                  <a:pt x="6786562" y="528638"/>
                </a:cubicBezTo>
                <a:cubicBezTo>
                  <a:pt x="6796087" y="552450"/>
                  <a:pt x="6806372" y="575972"/>
                  <a:pt x="6815137" y="600075"/>
                </a:cubicBezTo>
                <a:cubicBezTo>
                  <a:pt x="6825431" y="628382"/>
                  <a:pt x="6843712" y="685800"/>
                  <a:pt x="6843712" y="685800"/>
                </a:cubicBezTo>
                <a:cubicBezTo>
                  <a:pt x="6840432" y="725165"/>
                  <a:pt x="6832078" y="881988"/>
                  <a:pt x="6815137" y="942975"/>
                </a:cubicBezTo>
                <a:cubicBezTo>
                  <a:pt x="6799014" y="1001019"/>
                  <a:pt x="6777037" y="1057275"/>
                  <a:pt x="6757987" y="1114425"/>
                </a:cubicBezTo>
                <a:cubicBezTo>
                  <a:pt x="6702210" y="1281755"/>
                  <a:pt x="6807505" y="1017541"/>
                  <a:pt x="6715125" y="1271588"/>
                </a:cubicBezTo>
                <a:cubicBezTo>
                  <a:pt x="6707846" y="1291604"/>
                  <a:pt x="6695200" y="1309275"/>
                  <a:pt x="6686550" y="1328738"/>
                </a:cubicBezTo>
                <a:cubicBezTo>
                  <a:pt x="6676134" y="1352174"/>
                  <a:pt x="6671416" y="1378333"/>
                  <a:pt x="6657975" y="1400175"/>
                </a:cubicBezTo>
                <a:cubicBezTo>
                  <a:pt x="6633015" y="1440735"/>
                  <a:pt x="6600825" y="1476375"/>
                  <a:pt x="6572250" y="1514475"/>
                </a:cubicBezTo>
                <a:cubicBezTo>
                  <a:pt x="6561947" y="1528212"/>
                  <a:pt x="6553656" y="1543365"/>
                  <a:pt x="6543675" y="1557338"/>
                </a:cubicBezTo>
                <a:cubicBezTo>
                  <a:pt x="6529834" y="1576715"/>
                  <a:pt x="6513433" y="1594295"/>
                  <a:pt x="6500812" y="1614488"/>
                </a:cubicBezTo>
                <a:cubicBezTo>
                  <a:pt x="6478566" y="1650082"/>
                  <a:pt x="6458715" y="1705442"/>
                  <a:pt x="6443662" y="1743075"/>
                </a:cubicBezTo>
                <a:cubicBezTo>
                  <a:pt x="6399722" y="2006726"/>
                  <a:pt x="6412108" y="1899205"/>
                  <a:pt x="6443662" y="2414588"/>
                </a:cubicBezTo>
                <a:cubicBezTo>
                  <a:pt x="6446062" y="2453787"/>
                  <a:pt x="6462712" y="2490788"/>
                  <a:pt x="6472237" y="2528888"/>
                </a:cubicBezTo>
                <a:cubicBezTo>
                  <a:pt x="6485407" y="2581568"/>
                  <a:pt x="6542129" y="2612294"/>
                  <a:pt x="6572250" y="2657475"/>
                </a:cubicBezTo>
                <a:cubicBezTo>
                  <a:pt x="6675190" y="2811884"/>
                  <a:pt x="6577612" y="2677661"/>
                  <a:pt x="6715125" y="2828925"/>
                </a:cubicBezTo>
                <a:cubicBezTo>
                  <a:pt x="6871230" y="3000642"/>
                  <a:pt x="6698817" y="2814666"/>
                  <a:pt x="6800850" y="2957513"/>
                </a:cubicBezTo>
                <a:cubicBezTo>
                  <a:pt x="6812594" y="2973955"/>
                  <a:pt x="6830407" y="2985169"/>
                  <a:pt x="6843712" y="3000375"/>
                </a:cubicBezTo>
                <a:cubicBezTo>
                  <a:pt x="6863793" y="3023325"/>
                  <a:pt x="6881812" y="3048000"/>
                  <a:pt x="6900862" y="3071813"/>
                </a:cubicBezTo>
                <a:cubicBezTo>
                  <a:pt x="6928678" y="3155258"/>
                  <a:pt x="6893386" y="3078623"/>
                  <a:pt x="6958012" y="3143250"/>
                </a:cubicBezTo>
                <a:cubicBezTo>
                  <a:pt x="6970154" y="3155392"/>
                  <a:pt x="6975594" y="3172921"/>
                  <a:pt x="6986587" y="3186113"/>
                </a:cubicBezTo>
                <a:cubicBezTo>
                  <a:pt x="6999522" y="3201635"/>
                  <a:pt x="7015162" y="3214688"/>
                  <a:pt x="7029450" y="3228975"/>
                </a:cubicBezTo>
                <a:cubicBezTo>
                  <a:pt x="7034212" y="3248025"/>
                  <a:pt x="7043737" y="3266489"/>
                  <a:pt x="7043737" y="3286125"/>
                </a:cubicBezTo>
                <a:cubicBezTo>
                  <a:pt x="7043737" y="3327912"/>
                  <a:pt x="7041036" y="3497348"/>
                  <a:pt x="7000875" y="3557588"/>
                </a:cubicBezTo>
                <a:lnTo>
                  <a:pt x="6972300" y="3600450"/>
                </a:lnTo>
                <a:cubicBezTo>
                  <a:pt x="6926065" y="3785384"/>
                  <a:pt x="7011193" y="3432437"/>
                  <a:pt x="6943725" y="3814763"/>
                </a:cubicBezTo>
                <a:cubicBezTo>
                  <a:pt x="6938491" y="3844425"/>
                  <a:pt x="6926337" y="3872522"/>
                  <a:pt x="6915150" y="3900488"/>
                </a:cubicBezTo>
                <a:cubicBezTo>
                  <a:pt x="6905625" y="3924300"/>
                  <a:pt x="6900801" y="3950586"/>
                  <a:pt x="6886575" y="3971925"/>
                </a:cubicBezTo>
                <a:cubicBezTo>
                  <a:pt x="6871631" y="3994341"/>
                  <a:pt x="6850462" y="4012245"/>
                  <a:pt x="6829425" y="4029075"/>
                </a:cubicBezTo>
                <a:cubicBezTo>
                  <a:pt x="6747047" y="4094978"/>
                  <a:pt x="6739859" y="4084701"/>
                  <a:pt x="6643687" y="4129088"/>
                </a:cubicBezTo>
                <a:cubicBezTo>
                  <a:pt x="6572754" y="4161826"/>
                  <a:pt x="6548925" y="4184092"/>
                  <a:pt x="6472237" y="4200525"/>
                </a:cubicBezTo>
                <a:cubicBezTo>
                  <a:pt x="6444985" y="4206365"/>
                  <a:pt x="6228433" y="4228924"/>
                  <a:pt x="6215062" y="4229100"/>
                </a:cubicBezTo>
                <a:lnTo>
                  <a:pt x="4186237" y="4243388"/>
                </a:lnTo>
                <a:cubicBezTo>
                  <a:pt x="4152900" y="4252913"/>
                  <a:pt x="4120008" y="4264167"/>
                  <a:pt x="4086225" y="4271963"/>
                </a:cubicBezTo>
                <a:cubicBezTo>
                  <a:pt x="4034952" y="4283795"/>
                  <a:pt x="3950513" y="4291442"/>
                  <a:pt x="3900487" y="4300538"/>
                </a:cubicBezTo>
                <a:cubicBezTo>
                  <a:pt x="3881167" y="4304051"/>
                  <a:pt x="3862637" y="4311206"/>
                  <a:pt x="3843337" y="4314825"/>
                </a:cubicBezTo>
                <a:cubicBezTo>
                  <a:pt x="3786391" y="4325502"/>
                  <a:pt x="3729037" y="4333875"/>
                  <a:pt x="3671887" y="4343400"/>
                </a:cubicBezTo>
                <a:cubicBezTo>
                  <a:pt x="3570273" y="4360336"/>
                  <a:pt x="3458329" y="4364778"/>
                  <a:pt x="3357562" y="4371975"/>
                </a:cubicBezTo>
                <a:cubicBezTo>
                  <a:pt x="3142707" y="4357652"/>
                  <a:pt x="3188815" y="4363889"/>
                  <a:pt x="3014662" y="4343400"/>
                </a:cubicBezTo>
                <a:cubicBezTo>
                  <a:pt x="2976529" y="4338914"/>
                  <a:pt x="2938200" y="4335637"/>
                  <a:pt x="2900362" y="4329113"/>
                </a:cubicBezTo>
                <a:cubicBezTo>
                  <a:pt x="2800032" y="4311815"/>
                  <a:pt x="2700392" y="4290726"/>
                  <a:pt x="2600325" y="4271963"/>
                </a:cubicBezTo>
                <a:lnTo>
                  <a:pt x="2443162" y="4243388"/>
                </a:lnTo>
                <a:cubicBezTo>
                  <a:pt x="2409825" y="4229100"/>
                  <a:pt x="2378259" y="4209627"/>
                  <a:pt x="2343150" y="4200525"/>
                </a:cubicBezTo>
                <a:cubicBezTo>
                  <a:pt x="2134255" y="4146367"/>
                  <a:pt x="2093059" y="4146941"/>
                  <a:pt x="1914525" y="4129088"/>
                </a:cubicBezTo>
                <a:cubicBezTo>
                  <a:pt x="1857375" y="4114800"/>
                  <a:pt x="1800957" y="4097176"/>
                  <a:pt x="1743075" y="4086225"/>
                </a:cubicBezTo>
                <a:cubicBezTo>
                  <a:pt x="1624600" y="4063811"/>
                  <a:pt x="1504909" y="4048376"/>
                  <a:pt x="1385887" y="4029075"/>
                </a:cubicBezTo>
                <a:lnTo>
                  <a:pt x="1214437" y="4000500"/>
                </a:lnTo>
                <a:cubicBezTo>
                  <a:pt x="1171898" y="3993410"/>
                  <a:pt x="1128669" y="3991351"/>
                  <a:pt x="1085850" y="3986213"/>
                </a:cubicBezTo>
                <a:cubicBezTo>
                  <a:pt x="1009604" y="3977064"/>
                  <a:pt x="933079" y="3969771"/>
                  <a:pt x="857250" y="3957638"/>
                </a:cubicBezTo>
                <a:cubicBezTo>
                  <a:pt x="813893" y="3950701"/>
                  <a:pt x="771718" y="3937674"/>
                  <a:pt x="728662" y="3929063"/>
                </a:cubicBezTo>
                <a:cubicBezTo>
                  <a:pt x="553499" y="3894030"/>
                  <a:pt x="718536" y="3933674"/>
                  <a:pt x="585787" y="3900488"/>
                </a:cubicBezTo>
                <a:cubicBezTo>
                  <a:pt x="476278" y="3845734"/>
                  <a:pt x="575477" y="3908118"/>
                  <a:pt x="485775" y="3800475"/>
                </a:cubicBezTo>
                <a:cubicBezTo>
                  <a:pt x="455593" y="3764256"/>
                  <a:pt x="415214" y="3737278"/>
                  <a:pt x="385762" y="3700463"/>
                </a:cubicBezTo>
                <a:cubicBezTo>
                  <a:pt x="287223" y="3577290"/>
                  <a:pt x="140636" y="3386670"/>
                  <a:pt x="57150" y="3228975"/>
                </a:cubicBezTo>
                <a:cubicBezTo>
                  <a:pt x="27869" y="3173666"/>
                  <a:pt x="17653" y="3139062"/>
                  <a:pt x="0" y="3086100"/>
                </a:cubicBezTo>
                <a:cubicBezTo>
                  <a:pt x="4762" y="2957513"/>
                  <a:pt x="6260" y="2828763"/>
                  <a:pt x="14287" y="2700338"/>
                </a:cubicBezTo>
                <a:cubicBezTo>
                  <a:pt x="15802" y="2676101"/>
                  <a:pt x="27149" y="2653142"/>
                  <a:pt x="28575" y="2628900"/>
                </a:cubicBezTo>
                <a:cubicBezTo>
                  <a:pt x="36690" y="2490944"/>
                  <a:pt x="34978" y="2352532"/>
                  <a:pt x="42862" y="2214563"/>
                </a:cubicBezTo>
                <a:cubicBezTo>
                  <a:pt x="44515" y="2185641"/>
                  <a:pt x="49528" y="2156786"/>
                  <a:pt x="57150" y="2128838"/>
                </a:cubicBezTo>
                <a:cubicBezTo>
                  <a:pt x="72099" y="2074027"/>
                  <a:pt x="92140" y="2050109"/>
                  <a:pt x="114300" y="2000250"/>
                </a:cubicBezTo>
                <a:cubicBezTo>
                  <a:pt x="124716" y="1976814"/>
                  <a:pt x="133870" y="1952827"/>
                  <a:pt x="142875" y="1928813"/>
                </a:cubicBezTo>
                <a:cubicBezTo>
                  <a:pt x="148163" y="1914711"/>
                  <a:pt x="151229" y="1899793"/>
                  <a:pt x="157162" y="1885950"/>
                </a:cubicBezTo>
                <a:cubicBezTo>
                  <a:pt x="165552" y="1866373"/>
                  <a:pt x="175170" y="1847292"/>
                  <a:pt x="185737" y="1828800"/>
                </a:cubicBezTo>
                <a:cubicBezTo>
                  <a:pt x="202450" y="1799552"/>
                  <a:pt x="238777" y="1753319"/>
                  <a:pt x="257175" y="1728788"/>
                </a:cubicBezTo>
                <a:lnTo>
                  <a:pt x="300037" y="1600200"/>
                </a:lnTo>
                <a:cubicBezTo>
                  <a:pt x="306772" y="1579994"/>
                  <a:pt x="320222" y="1562626"/>
                  <a:pt x="328612" y="1543050"/>
                </a:cubicBezTo>
                <a:cubicBezTo>
                  <a:pt x="334545" y="1529207"/>
                  <a:pt x="336967" y="1514031"/>
                  <a:pt x="342900" y="1500188"/>
                </a:cubicBezTo>
                <a:cubicBezTo>
                  <a:pt x="351290" y="1480612"/>
                  <a:pt x="361950" y="1462088"/>
                  <a:pt x="371475" y="1443038"/>
                </a:cubicBezTo>
                <a:cubicBezTo>
                  <a:pt x="377950" y="1417137"/>
                  <a:pt x="402741" y="1311759"/>
                  <a:pt x="414337" y="1300163"/>
                </a:cubicBezTo>
                <a:lnTo>
                  <a:pt x="457200" y="1257300"/>
                </a:lnTo>
                <a:cubicBezTo>
                  <a:pt x="500553" y="1127239"/>
                  <a:pt x="434048" y="1332665"/>
                  <a:pt x="485775" y="1143000"/>
                </a:cubicBezTo>
                <a:cubicBezTo>
                  <a:pt x="493700" y="1113941"/>
                  <a:pt x="504825" y="1085850"/>
                  <a:pt x="514350" y="1057275"/>
                </a:cubicBezTo>
                <a:cubicBezTo>
                  <a:pt x="520739" y="1038107"/>
                  <a:pt x="544277" y="1029935"/>
                  <a:pt x="557212" y="1014413"/>
                </a:cubicBezTo>
                <a:cubicBezTo>
                  <a:pt x="606924" y="954758"/>
                  <a:pt x="558285" y="980717"/>
                  <a:pt x="628650" y="957263"/>
                </a:cubicBezTo>
                <a:cubicBezTo>
                  <a:pt x="642937" y="942975"/>
                  <a:pt x="655990" y="927335"/>
                  <a:pt x="671512" y="914400"/>
                </a:cubicBezTo>
                <a:cubicBezTo>
                  <a:pt x="779660" y="824276"/>
                  <a:pt x="659811" y="940389"/>
                  <a:pt x="742950" y="857250"/>
                </a:cubicBezTo>
                <a:lnTo>
                  <a:pt x="742950" y="842963"/>
                </a:lnTo>
                <a:lnTo>
                  <a:pt x="814387" y="871538"/>
                </a:lnTo>
              </a:path>
            </a:pathLst>
          </a:custGeom>
          <a:solidFill>
            <a:srgbClr val="00B0F0"/>
          </a:solidFill>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Title 1"/>
          <p:cNvSpPr>
            <a:spLocks noGrp="1"/>
          </p:cNvSpPr>
          <p:nvPr>
            <p:ph type="title"/>
          </p:nvPr>
        </p:nvSpPr>
        <p:spPr>
          <a:xfrm>
            <a:off x="3790794" y="4762288"/>
            <a:ext cx="7315200" cy="914400"/>
          </a:xfrm>
        </p:spPr>
        <p:txBody>
          <a:bodyPr>
            <a:normAutofit/>
          </a:bodyPr>
          <a:lstStyle/>
          <a:p>
            <a:pPr eaLnBrk="1" hangingPunct="1">
              <a:defRPr/>
            </a:pPr>
            <a:r>
              <a:rPr lang="en-US" sz="3200" b="1" dirty="0"/>
              <a:t>The pool is the overall prevalence </a:t>
            </a:r>
          </a:p>
        </p:txBody>
      </p:sp>
      <p:pic>
        <p:nvPicPr>
          <p:cNvPr id="415749" name="Picture 3" descr="C:\Users\dburdsall\AppData\Local\Microsoft\Windows\Temporary Internet Files\Content.IE5\DR1JNAA4\MC900438251[1].wmf"/>
          <p:cNvPicPr>
            <a:picLocks noChangeAspect="1" noChangeArrowheads="1"/>
          </p:cNvPicPr>
          <p:nvPr/>
        </p:nvPicPr>
        <p:blipFill>
          <a:blip r:embed="rId3" cstate="print">
            <a:lum bright="-33000" contrast="-74000"/>
          </a:blip>
          <a:srcRect/>
          <a:stretch>
            <a:fillRect/>
          </a:stretch>
        </p:blipFill>
        <p:spPr bwMode="auto">
          <a:xfrm>
            <a:off x="8305800" y="204510"/>
            <a:ext cx="2228850" cy="1478241"/>
          </a:xfrm>
          <a:prstGeom prst="rect">
            <a:avLst/>
          </a:prstGeom>
          <a:noFill/>
          <a:ln w="9525">
            <a:noFill/>
            <a:miter lim="800000"/>
            <a:headEnd/>
            <a:tailEnd/>
          </a:ln>
        </p:spPr>
      </p:pic>
      <p:pic>
        <p:nvPicPr>
          <p:cNvPr id="415750" name="Picture 3" descr="C:\Users\dburdsall\AppData\Local\Microsoft\Windows\Temporary Internet Files\Content.IE5\DR1JNAA4\MC900438251[1].wmf"/>
          <p:cNvPicPr>
            <a:picLocks noChangeAspect="1" noChangeArrowheads="1"/>
          </p:cNvPicPr>
          <p:nvPr/>
        </p:nvPicPr>
        <p:blipFill>
          <a:blip r:embed="rId3" cstate="print">
            <a:lum bright="-55000" contrast="-14000"/>
          </a:blip>
          <a:srcRect/>
          <a:stretch>
            <a:fillRect/>
          </a:stretch>
        </p:blipFill>
        <p:spPr bwMode="auto">
          <a:xfrm>
            <a:off x="2514600" y="1676400"/>
            <a:ext cx="1847850" cy="1225550"/>
          </a:xfrm>
          <a:prstGeom prst="rect">
            <a:avLst/>
          </a:prstGeom>
          <a:noFill/>
          <a:ln w="9525">
            <a:noFill/>
            <a:miter lim="800000"/>
            <a:headEnd/>
            <a:tailEnd/>
          </a:ln>
        </p:spPr>
      </p:pic>
      <p:sp>
        <p:nvSpPr>
          <p:cNvPr id="7" name="TextBox 6"/>
          <p:cNvSpPr txBox="1"/>
          <p:nvPr/>
        </p:nvSpPr>
        <p:spPr>
          <a:xfrm>
            <a:off x="2286000" y="2895600"/>
            <a:ext cx="2209800" cy="2862322"/>
          </a:xfrm>
          <a:prstGeom prst="rect">
            <a:avLst/>
          </a:prstGeom>
          <a:noFill/>
        </p:spPr>
        <p:txBody>
          <a:bodyPr>
            <a:spAutoFit/>
          </a:bodyPr>
          <a:lstStyle/>
          <a:p>
            <a:pPr>
              <a:defRPr/>
            </a:pPr>
            <a:r>
              <a:rPr lang="en-US" sz="2000" b="1" dirty="0">
                <a:latin typeface="Arial" charset="0"/>
                <a:cs typeface="Arial" charset="0"/>
              </a:rPr>
              <a:t>New Incidence from within LTC- Horizontal transmission:</a:t>
            </a:r>
            <a:r>
              <a:rPr lang="en-US" sz="2000" dirty="0">
                <a:latin typeface="Arial" charset="0"/>
                <a:cs typeface="Arial" charset="0"/>
              </a:rPr>
              <a:t>  We can impact this with good infection prevention strategies</a:t>
            </a:r>
          </a:p>
        </p:txBody>
      </p:sp>
      <p:sp>
        <p:nvSpPr>
          <p:cNvPr id="8" name="TextBox 7"/>
          <p:cNvSpPr txBox="1"/>
          <p:nvPr/>
        </p:nvSpPr>
        <p:spPr>
          <a:xfrm>
            <a:off x="9144000" y="1752601"/>
            <a:ext cx="1524000" cy="2554545"/>
          </a:xfrm>
          <a:prstGeom prst="rect">
            <a:avLst/>
          </a:prstGeom>
          <a:noFill/>
        </p:spPr>
        <p:txBody>
          <a:bodyPr wrap="square">
            <a:spAutoFit/>
          </a:bodyPr>
          <a:lstStyle/>
          <a:p>
            <a:pPr algn="ctr">
              <a:defRPr/>
            </a:pPr>
            <a:r>
              <a:rPr lang="en-US" sz="2000" b="1" dirty="0">
                <a:latin typeface="Arial" charset="0"/>
                <a:cs typeface="Arial" charset="0"/>
              </a:rPr>
              <a:t>New incidence cases admitted to LTC</a:t>
            </a:r>
            <a:r>
              <a:rPr lang="en-US" sz="2000" dirty="0">
                <a:latin typeface="Arial" charset="0"/>
                <a:cs typeface="Arial" charset="0"/>
              </a:rPr>
              <a:t>: Only control is not to admit </a:t>
            </a:r>
          </a:p>
        </p:txBody>
      </p:sp>
      <p:sp>
        <p:nvSpPr>
          <p:cNvPr id="415753" name="TextBox 8"/>
          <p:cNvSpPr txBox="1">
            <a:spLocks noChangeArrowheads="1"/>
          </p:cNvSpPr>
          <p:nvPr/>
        </p:nvSpPr>
        <p:spPr bwMode="auto">
          <a:xfrm>
            <a:off x="3352800" y="381001"/>
            <a:ext cx="3962400" cy="461665"/>
          </a:xfrm>
          <a:prstGeom prst="rect">
            <a:avLst/>
          </a:prstGeom>
          <a:noFill/>
          <a:ln w="9525">
            <a:noFill/>
            <a:miter lim="800000"/>
            <a:headEnd/>
            <a:tailEnd/>
          </a:ln>
        </p:spPr>
        <p:txBody>
          <a:bodyPr wrap="square">
            <a:spAutoFit/>
          </a:bodyPr>
          <a:lstStyle/>
          <a:p>
            <a:r>
              <a:rPr lang="en-US" sz="2400" b="1" dirty="0"/>
              <a:t>Incidence and Prevalence</a:t>
            </a:r>
          </a:p>
        </p:txBody>
      </p:sp>
      <p:pic>
        <p:nvPicPr>
          <p:cNvPr id="9" name="Picture 8">
            <a:extLst>
              <a:ext uri="{FF2B5EF4-FFF2-40B4-BE49-F238E27FC236}">
                <a16:creationId xmlns:a16="http://schemas.microsoft.com/office/drawing/2014/main" id="{B4193457-FF89-66E7-73FF-FA0ACE059BD7}"/>
              </a:ext>
            </a:extLst>
          </p:cNvPr>
          <p:cNvPicPr>
            <a:picLocks noChangeAspect="1"/>
          </p:cNvPicPr>
          <p:nvPr/>
        </p:nvPicPr>
        <p:blipFill>
          <a:blip r:embed="rId4"/>
          <a:stretch>
            <a:fillRect/>
          </a:stretch>
        </p:blipFill>
        <p:spPr>
          <a:xfrm>
            <a:off x="4508309" y="2676327"/>
            <a:ext cx="3979461" cy="2081496"/>
          </a:xfrm>
          <a:prstGeom prst="rect">
            <a:avLst/>
          </a:prstGeom>
          <a:effectLst>
            <a:softEdge rad="190500"/>
          </a:effectLst>
        </p:spPr>
      </p:pic>
    </p:spTree>
  </p:cSld>
  <p:clrMapOvr>
    <a:masterClrMapping/>
  </p:clrMapOvr>
  <p:transition advTm="50792"/>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3185-6A8C-038A-9302-62B25EA40671}"/>
              </a:ext>
            </a:extLst>
          </p:cNvPr>
          <p:cNvSpPr>
            <a:spLocks noGrp="1"/>
          </p:cNvSpPr>
          <p:nvPr>
            <p:ph type="ctrTitle"/>
          </p:nvPr>
        </p:nvSpPr>
        <p:spPr/>
        <p:txBody>
          <a:bodyPr/>
          <a:lstStyle/>
          <a:p>
            <a:r>
              <a:rPr lang="en-US" dirty="0"/>
              <a:t>Hand Hygiene </a:t>
            </a:r>
          </a:p>
        </p:txBody>
      </p:sp>
      <p:sp>
        <p:nvSpPr>
          <p:cNvPr id="55298" name="Subtitle 4"/>
          <p:cNvSpPr>
            <a:spLocks noGrp="1"/>
          </p:cNvSpPr>
          <p:nvPr>
            <p:ph type="subTitle" idx="1"/>
          </p:nvPr>
        </p:nvSpPr>
        <p:spPr/>
        <p:txBody>
          <a:bodyPr/>
          <a:lstStyle/>
          <a:p>
            <a:pPr marL="457200" indent="-457200" eaLnBrk="1" hangingPunct="1">
              <a:buFont typeface="Arial" panose="020B0604020202020204" pitchFamily="34" charset="0"/>
              <a:buChar char="•"/>
            </a:pPr>
            <a:r>
              <a:rPr lang="en-US" sz="2800" dirty="0">
                <a:solidFill>
                  <a:schemeClr val="tx1"/>
                </a:solidFill>
              </a:rPr>
              <a:t>Reported worldwide hand hygiene participation rates ranging from 5% to 89% </a:t>
            </a:r>
          </a:p>
          <a:p>
            <a:pPr marL="457200" indent="-457200" eaLnBrk="1" hangingPunct="1">
              <a:buFont typeface="Arial" panose="020B0604020202020204" pitchFamily="34" charset="0"/>
              <a:buChar char="•"/>
            </a:pPr>
            <a:r>
              <a:rPr lang="en-US" sz="2800" dirty="0">
                <a:solidFill>
                  <a:schemeClr val="tx1"/>
                </a:solidFill>
              </a:rPr>
              <a:t>overall average reported to be 38.7% </a:t>
            </a:r>
          </a:p>
        </p:txBody>
      </p:sp>
      <p:sp>
        <p:nvSpPr>
          <p:cNvPr id="55299" name="TextBox 7"/>
          <p:cNvSpPr txBox="1">
            <a:spLocks noChangeArrowheads="1"/>
          </p:cNvSpPr>
          <p:nvPr/>
        </p:nvSpPr>
        <p:spPr bwMode="auto">
          <a:xfrm>
            <a:off x="233082" y="5624512"/>
            <a:ext cx="10363200" cy="584775"/>
          </a:xfrm>
          <a:prstGeom prst="rect">
            <a:avLst/>
          </a:prstGeom>
          <a:noFill/>
          <a:ln w="9525">
            <a:noFill/>
            <a:miter lim="800000"/>
            <a:headEnd/>
            <a:tailEnd/>
          </a:ln>
        </p:spPr>
        <p:txBody>
          <a:bodyPr wrap="square">
            <a:spAutoFit/>
          </a:bodyPr>
          <a:lstStyle/>
          <a:p>
            <a:r>
              <a:rPr lang="en-US" sz="1600" dirty="0" err="1">
                <a:latin typeface="Gill Sans MT" pitchFamily="34" charset="0"/>
              </a:rPr>
              <a:t>Pittet</a:t>
            </a:r>
            <a:r>
              <a:rPr lang="en-US" sz="1600" dirty="0">
                <a:latin typeface="Gill Sans MT" pitchFamily="34" charset="0"/>
              </a:rPr>
              <a:t>, D., </a:t>
            </a:r>
            <a:r>
              <a:rPr lang="en-US" sz="1600" dirty="0" err="1">
                <a:latin typeface="Gill Sans MT" pitchFamily="34" charset="0"/>
              </a:rPr>
              <a:t>Allegranzi</a:t>
            </a:r>
            <a:r>
              <a:rPr lang="en-US" sz="1600" dirty="0">
                <a:latin typeface="Gill Sans MT" pitchFamily="34" charset="0"/>
              </a:rPr>
              <a:t>, B., &amp; Boyce, J. (2009). The World Health Organization guidelines on hand hygiene in health care and their consensus recommendations •</a:t>
            </a:r>
            <a:r>
              <a:rPr lang="en-US" sz="1600" i="1" dirty="0">
                <a:latin typeface="Gill Sans MT" pitchFamily="34" charset="0"/>
              </a:rPr>
              <a:t> Infection Control and Hospital Epidemiology, 30</a:t>
            </a:r>
            <a:r>
              <a:rPr lang="en-US" sz="1600" dirty="0">
                <a:latin typeface="Gill Sans MT" pitchFamily="34" charset="0"/>
              </a:rPr>
              <a:t>(7), 611-622</a:t>
            </a:r>
          </a:p>
        </p:txBody>
      </p:sp>
      <p:pic>
        <p:nvPicPr>
          <p:cNvPr id="55300" name="Picture 8" descr="Gaga's Hands.jpg"/>
          <p:cNvPicPr>
            <a:picLocks noChangeAspect="1"/>
          </p:cNvPicPr>
          <p:nvPr/>
        </p:nvPicPr>
        <p:blipFill>
          <a:blip r:embed="rId3" cstate="print"/>
          <a:srcRect/>
          <a:stretch>
            <a:fillRect/>
          </a:stretch>
        </p:blipFill>
        <p:spPr bwMode="auto">
          <a:xfrm>
            <a:off x="233082" y="164107"/>
            <a:ext cx="3550024" cy="2426328"/>
          </a:xfrm>
          <a:prstGeom prst="rect">
            <a:avLst/>
          </a:prstGeom>
          <a:noFill/>
          <a:ln w="9525">
            <a:noFill/>
            <a:miter lim="800000"/>
            <a:headEnd/>
            <a:tailEnd/>
          </a:ln>
        </p:spPr>
      </p:pic>
    </p:spTree>
  </p:cSld>
  <p:clrMapOvr>
    <a:masterClrMapping/>
  </p:clrMapOvr>
  <p:transition advTm="3932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 y="944380"/>
          <a:ext cx="6334417" cy="4607003"/>
        </p:xfrm>
        <a:graphic>
          <a:graphicData uri="http://schemas.openxmlformats.org/presentationml/2006/ole">
            <mc:AlternateContent xmlns:mc="http://schemas.openxmlformats.org/markup-compatibility/2006">
              <mc:Choice xmlns:v="urn:schemas-microsoft-com:vml" Requires="v">
                <p:oleObj name="Slide" r:id="rId3" imgW="4570544" imgH="3427393" progId="PowerPoint.Template.12">
                  <p:embed/>
                </p:oleObj>
              </mc:Choice>
              <mc:Fallback>
                <p:oleObj name="Slide" r:id="rId3" imgW="4570544" imgH="3427393" progId="PowerPoint.Template.12">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44380"/>
                        <a:ext cx="6334417" cy="4607003"/>
                      </a:xfrm>
                      <a:prstGeom prst="rect">
                        <a:avLst/>
                      </a:prstGeom>
                      <a:noFill/>
                    </p:spPr>
                  </p:pic>
                </p:oleObj>
              </mc:Fallback>
            </mc:AlternateContent>
          </a:graphicData>
        </a:graphic>
      </p:graphicFrame>
      <p:sp>
        <p:nvSpPr>
          <p:cNvPr id="1028" name="Rectangle 6"/>
          <p:cNvSpPr>
            <a:spLocks noChangeArrowheads="1"/>
          </p:cNvSpPr>
          <p:nvPr/>
        </p:nvSpPr>
        <p:spPr bwMode="auto">
          <a:xfrm>
            <a:off x="775741" y="5714739"/>
            <a:ext cx="4724400" cy="646113"/>
          </a:xfrm>
          <a:prstGeom prst="rect">
            <a:avLst/>
          </a:prstGeom>
          <a:noFill/>
          <a:ln w="9525">
            <a:noFill/>
            <a:miter lim="800000"/>
            <a:headEnd/>
            <a:tailEnd/>
          </a:ln>
        </p:spPr>
        <p:txBody>
          <a:bodyPr>
            <a:spAutoFit/>
          </a:bodyPr>
          <a:lstStyle/>
          <a:p>
            <a:r>
              <a:rPr lang="en-US" sz="1200" dirty="0">
                <a:latin typeface="Gill Sans MT" pitchFamily="34" charset="0"/>
              </a:rPr>
              <a:t>Based on the 'My 5 moments for Hand Hygiene', URL: http://www.who.int/gpsc/5may/background/5moments/en/index.html © World Health Organization 2009. All rights reserved. </a:t>
            </a:r>
          </a:p>
        </p:txBody>
      </p:sp>
      <p:pic>
        <p:nvPicPr>
          <p:cNvPr id="1029" name="Picture 6" descr="C:\Users\dburdsall\AppData\Local\Microsoft\Windows\Temporary Internet Files\Content.IE5\DR1JNAA4\MC900432423[1].wmf"/>
          <p:cNvPicPr>
            <a:picLocks noChangeAspect="1" noChangeArrowheads="1"/>
          </p:cNvPicPr>
          <p:nvPr/>
        </p:nvPicPr>
        <p:blipFill>
          <a:blip r:embed="rId5" cstate="print"/>
          <a:srcRect/>
          <a:stretch>
            <a:fillRect/>
          </a:stretch>
        </p:blipFill>
        <p:spPr bwMode="auto">
          <a:xfrm>
            <a:off x="2998969" y="3134298"/>
            <a:ext cx="495300" cy="457200"/>
          </a:xfrm>
          <a:prstGeom prst="rect">
            <a:avLst/>
          </a:prstGeom>
          <a:noFill/>
          <a:ln w="9525">
            <a:noFill/>
            <a:miter lim="800000"/>
            <a:headEnd/>
            <a:tailEnd/>
          </a:ln>
        </p:spPr>
      </p:pic>
      <p:pic>
        <p:nvPicPr>
          <p:cNvPr id="3" name="Picture 2">
            <a:extLst>
              <a:ext uri="{FF2B5EF4-FFF2-40B4-BE49-F238E27FC236}">
                <a16:creationId xmlns:a16="http://schemas.microsoft.com/office/drawing/2014/main" id="{1F270360-1B4D-49C3-0EE9-A650044A48B1}"/>
              </a:ext>
            </a:extLst>
          </p:cNvPr>
          <p:cNvPicPr>
            <a:picLocks noChangeAspect="1"/>
          </p:cNvPicPr>
          <p:nvPr/>
        </p:nvPicPr>
        <p:blipFill>
          <a:blip r:embed="rId6"/>
          <a:stretch>
            <a:fillRect/>
          </a:stretch>
        </p:blipFill>
        <p:spPr>
          <a:xfrm>
            <a:off x="6329913" y="685801"/>
            <a:ext cx="4890225" cy="5239155"/>
          </a:xfrm>
          <a:prstGeom prst="rect">
            <a:avLst/>
          </a:prstGeom>
        </p:spPr>
      </p:pic>
    </p:spTree>
  </p:cSld>
  <p:clrMapOvr>
    <a:masterClrMapping/>
  </p:clrMapOvr>
  <p:transition advTm="10706"/>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Oval 4"/>
          <p:cNvSpPr>
            <a:spLocks noChangeArrowheads="1"/>
          </p:cNvSpPr>
          <p:nvPr/>
        </p:nvSpPr>
        <p:spPr bwMode="auto">
          <a:xfrm>
            <a:off x="1752600" y="533400"/>
            <a:ext cx="8534400" cy="5943600"/>
          </a:xfrm>
          <a:prstGeom prst="ellipse">
            <a:avLst/>
          </a:prstGeom>
          <a:gradFill rotWithShape="0">
            <a:gsLst>
              <a:gs pos="0">
                <a:schemeClr val="accent4">
                  <a:lumMod val="20000"/>
                  <a:lumOff val="80000"/>
                </a:schemeClr>
              </a:gs>
              <a:gs pos="100000">
                <a:srgbClr val="365E8F"/>
              </a:gs>
            </a:gsLst>
            <a:path path="shape">
              <a:fillToRect l="50000" t="50000" r="50000" b="50000"/>
            </a:path>
          </a:gradFill>
          <a:ln w="38100">
            <a:solidFill>
              <a:srgbClr val="000000"/>
            </a:solidFill>
            <a:round/>
            <a:headEnd/>
            <a:tailEnd/>
          </a:ln>
          <a:effectLst>
            <a:outerShdw dist="28398" dir="3806097" algn="ctr" rotWithShape="0">
              <a:srgbClr val="243F6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eorgia Pro"/>
              <a:ea typeface="+mn-ea"/>
              <a:cs typeface="+mn-cs"/>
            </a:endParaRPr>
          </a:p>
        </p:txBody>
      </p:sp>
      <p:pic>
        <p:nvPicPr>
          <p:cNvPr id="15" name="Picture 3"/>
          <p:cNvPicPr>
            <a:picLocks noChangeAspect="1" noChangeArrowheads="1"/>
          </p:cNvPicPr>
          <p:nvPr/>
        </p:nvPicPr>
        <p:blipFill rotWithShape="1">
          <a:blip r:embed="rId3" cstate="print"/>
          <a:srcRect l="7466" t="1849" r="17317" b="5509"/>
          <a:stretch/>
        </p:blipFill>
        <p:spPr bwMode="auto">
          <a:xfrm>
            <a:off x="6363638" y="1843197"/>
            <a:ext cx="1357852" cy="1485085"/>
          </a:xfrm>
          <a:prstGeom prst="rect">
            <a:avLst/>
          </a:prstGeom>
          <a:noFill/>
          <a:ln w="9525">
            <a:noFill/>
            <a:miter lim="800000"/>
            <a:headEnd/>
            <a:tailEnd/>
          </a:ln>
          <a:effectLst/>
        </p:spPr>
      </p:pic>
      <p:pic>
        <p:nvPicPr>
          <p:cNvPr id="29702" name="Picture 6"/>
          <p:cNvPicPr>
            <a:picLocks noChangeAspect="1" noChangeArrowheads="1"/>
          </p:cNvPicPr>
          <p:nvPr/>
        </p:nvPicPr>
        <p:blipFill>
          <a:blip r:embed="rId4" cstate="print"/>
          <a:srcRect/>
          <a:stretch>
            <a:fillRect/>
          </a:stretch>
        </p:blipFill>
        <p:spPr bwMode="auto">
          <a:xfrm>
            <a:off x="7866749" y="2065100"/>
            <a:ext cx="1219200" cy="1072896"/>
          </a:xfrm>
          <a:prstGeom prst="rect">
            <a:avLst/>
          </a:prstGeom>
          <a:noFill/>
          <a:ln w="9525">
            <a:noFill/>
            <a:miter lim="800000"/>
            <a:headEnd/>
            <a:tailEnd/>
          </a:ln>
          <a:effectLst/>
        </p:spPr>
      </p:pic>
      <p:sp>
        <p:nvSpPr>
          <p:cNvPr id="24587" name="Text Box 11"/>
          <p:cNvSpPr txBox="1">
            <a:spLocks noChangeArrowheads="1"/>
          </p:cNvSpPr>
          <p:nvPr/>
        </p:nvSpPr>
        <p:spPr bwMode="auto">
          <a:xfrm>
            <a:off x="7162801" y="3295650"/>
            <a:ext cx="2828925" cy="1009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 </a:t>
            </a:r>
            <a:r>
              <a:rPr kumimoji="0" lang="en-US" sz="28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Environment</a:t>
            </a:r>
          </a:p>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itchFamily="34" charset="0"/>
                <a:ea typeface="+mn-ea"/>
                <a:cs typeface="Arial" pitchFamily="34" charset="0"/>
              </a:rPr>
              <a:t> </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4588" name="Text Box 12"/>
          <p:cNvSpPr txBox="1">
            <a:spLocks noChangeArrowheads="1"/>
          </p:cNvSpPr>
          <p:nvPr/>
        </p:nvSpPr>
        <p:spPr bwMode="auto">
          <a:xfrm>
            <a:off x="2419892" y="2464755"/>
            <a:ext cx="2057400"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 </a:t>
            </a:r>
          </a:p>
          <a:p>
            <a:pPr marL="0" marR="0" lvl="0" indent="0" algn="l" defTabSz="914400" rtl="0" eaLnBrk="1" fontAlgn="base" latinLnBrk="0" hangingPunct="1">
              <a:lnSpc>
                <a:spcPct val="100000"/>
              </a:lnSpc>
              <a:spcBef>
                <a:spcPct val="0"/>
              </a:spcBef>
              <a:spcAft>
                <a:spcPts val="1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Healthcare Personnel Glove Use</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4589" name="Text Box 13"/>
          <p:cNvSpPr txBox="1">
            <a:spLocks noChangeArrowheads="1"/>
          </p:cNvSpPr>
          <p:nvPr/>
        </p:nvSpPr>
        <p:spPr bwMode="auto">
          <a:xfrm>
            <a:off x="6682004" y="1394772"/>
            <a:ext cx="1822450" cy="708025"/>
          </a:xfrm>
          <a:prstGeom prst="rect">
            <a:avLst/>
          </a:prstGeom>
          <a:noFill/>
          <a:ln w="9525" cap="rnd">
            <a:noFill/>
            <a:prstDash val="sys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  </a:t>
            </a:r>
            <a:r>
              <a:rPr kumimoji="0" lang="en-US" sz="28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rPr>
              <a:t>Patient</a:t>
            </a:r>
          </a:p>
          <a:p>
            <a:pPr marL="0" marR="0" lvl="0" indent="0" algn="ctr" defTabSz="914400" rtl="0" eaLnBrk="1" fontAlgn="base" latinLnBrk="0" hangingPunct="1">
              <a:lnSpc>
                <a:spcPct val="100000"/>
              </a:lnSpc>
              <a:spcBef>
                <a:spcPct val="0"/>
              </a:spcBef>
              <a:spcAft>
                <a:spcPts val="100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4601" name="Text Box 25"/>
          <p:cNvSpPr txBox="1">
            <a:spLocks noChangeArrowheads="1"/>
          </p:cNvSpPr>
          <p:nvPr/>
        </p:nvSpPr>
        <p:spPr bwMode="auto">
          <a:xfrm>
            <a:off x="2590800" y="4724401"/>
            <a:ext cx="4800600" cy="1025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MT" pitchFamily="34" charset="0"/>
              <a:ea typeface="+mn-ea"/>
              <a:cs typeface="Arial" pitchFamily="34" charset="0"/>
            </a:endParaRPr>
          </a:p>
        </p:txBody>
      </p:sp>
      <p:pic>
        <p:nvPicPr>
          <p:cNvPr id="29700" name="Picture 4" descr="C:\Users\dburdsall\Downloads\Cropped glove.jpg"/>
          <p:cNvPicPr>
            <a:picLocks noChangeAspect="1" noChangeArrowheads="1"/>
          </p:cNvPicPr>
          <p:nvPr/>
        </p:nvPicPr>
        <p:blipFill>
          <a:blip r:embed="rId5" cstate="print"/>
          <a:srcRect/>
          <a:stretch>
            <a:fillRect/>
          </a:stretch>
        </p:blipFill>
        <p:spPr bwMode="auto">
          <a:xfrm>
            <a:off x="4305300" y="2200527"/>
            <a:ext cx="1905000" cy="2397829"/>
          </a:xfrm>
          <a:prstGeom prst="rect">
            <a:avLst/>
          </a:prstGeom>
          <a:noFill/>
        </p:spPr>
      </p:pic>
      <p:pic>
        <p:nvPicPr>
          <p:cNvPr id="29701" name="Picture 5"/>
          <p:cNvPicPr>
            <a:picLocks noChangeAspect="1" noChangeArrowheads="1"/>
          </p:cNvPicPr>
          <p:nvPr/>
        </p:nvPicPr>
        <p:blipFill>
          <a:blip r:embed="rId6" cstate="print"/>
          <a:srcRect/>
          <a:stretch>
            <a:fillRect/>
          </a:stretch>
        </p:blipFill>
        <p:spPr bwMode="auto">
          <a:xfrm>
            <a:off x="7848600" y="3733800"/>
            <a:ext cx="1524000" cy="1143000"/>
          </a:xfrm>
          <a:prstGeom prst="rect">
            <a:avLst/>
          </a:prstGeom>
          <a:noFill/>
          <a:ln w="9525">
            <a:noFill/>
            <a:miter lim="800000"/>
            <a:headEnd/>
            <a:tailEnd/>
          </a:ln>
          <a:effectLst/>
        </p:spPr>
      </p:pic>
      <p:pic>
        <p:nvPicPr>
          <p:cNvPr id="29703" name="Picture 7"/>
          <p:cNvPicPr>
            <a:picLocks noChangeAspect="1" noChangeArrowheads="1"/>
          </p:cNvPicPr>
          <p:nvPr/>
        </p:nvPicPr>
        <p:blipFill>
          <a:blip r:embed="rId7" cstate="print"/>
          <a:srcRect/>
          <a:stretch>
            <a:fillRect/>
          </a:stretch>
        </p:blipFill>
        <p:spPr bwMode="auto">
          <a:xfrm>
            <a:off x="6327845" y="3874127"/>
            <a:ext cx="1524000" cy="1143000"/>
          </a:xfrm>
          <a:prstGeom prst="rect">
            <a:avLst/>
          </a:prstGeom>
          <a:noFill/>
          <a:ln w="9525">
            <a:noFill/>
            <a:miter lim="800000"/>
            <a:headEnd/>
            <a:tailEnd/>
          </a:ln>
          <a:effectLst/>
        </p:spPr>
      </p:pic>
      <p:pic>
        <p:nvPicPr>
          <p:cNvPr id="29704" name="Picture 8"/>
          <p:cNvPicPr>
            <a:picLocks noChangeAspect="1" noChangeArrowheads="1"/>
          </p:cNvPicPr>
          <p:nvPr/>
        </p:nvPicPr>
        <p:blipFill>
          <a:blip r:embed="rId8" cstate="print"/>
          <a:srcRect/>
          <a:stretch>
            <a:fillRect/>
          </a:stretch>
        </p:blipFill>
        <p:spPr bwMode="auto">
          <a:xfrm>
            <a:off x="4417992" y="4756132"/>
            <a:ext cx="1371600" cy="1162632"/>
          </a:xfrm>
          <a:prstGeom prst="rect">
            <a:avLst/>
          </a:prstGeom>
          <a:noFill/>
          <a:ln w="9525">
            <a:noFill/>
            <a:miter lim="800000"/>
            <a:headEnd/>
            <a:tailEnd/>
          </a:ln>
          <a:effectLst/>
        </p:spPr>
      </p:pic>
      <p:pic>
        <p:nvPicPr>
          <p:cNvPr id="29705" name="Picture 9"/>
          <p:cNvPicPr>
            <a:picLocks noChangeAspect="1" noChangeArrowheads="1"/>
          </p:cNvPicPr>
          <p:nvPr/>
        </p:nvPicPr>
        <p:blipFill>
          <a:blip r:embed="rId9" cstate="print"/>
          <a:srcRect/>
          <a:stretch>
            <a:fillRect/>
          </a:stretch>
        </p:blipFill>
        <p:spPr bwMode="auto">
          <a:xfrm>
            <a:off x="4903516" y="1085256"/>
            <a:ext cx="1371600" cy="1069111"/>
          </a:xfrm>
          <a:prstGeom prst="rect">
            <a:avLst/>
          </a:prstGeom>
          <a:noFill/>
          <a:ln w="9525">
            <a:noFill/>
            <a:miter lim="800000"/>
            <a:headEnd/>
            <a:tailEnd/>
          </a:ln>
          <a:effectLst/>
        </p:spPr>
      </p:pic>
      <p:sp>
        <p:nvSpPr>
          <p:cNvPr id="28" name="Left-Right Arrow 27"/>
          <p:cNvSpPr/>
          <p:nvPr/>
        </p:nvSpPr>
        <p:spPr>
          <a:xfrm rot="1005189">
            <a:off x="5986988" y="3679434"/>
            <a:ext cx="1399126" cy="38412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ro"/>
              <a:ea typeface="+mn-ea"/>
              <a:cs typeface="+mn-cs"/>
            </a:endParaRPr>
          </a:p>
        </p:txBody>
      </p:sp>
      <p:sp>
        <p:nvSpPr>
          <p:cNvPr id="27" name="Left-Right Arrow 26"/>
          <p:cNvSpPr/>
          <p:nvPr/>
        </p:nvSpPr>
        <p:spPr>
          <a:xfrm rot="19690482">
            <a:off x="5584743" y="2153374"/>
            <a:ext cx="1575976"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eorgia Pro"/>
              <a:ea typeface="+mn-ea"/>
              <a:cs typeface="+mn-cs"/>
            </a:endParaRPr>
          </a:p>
        </p:txBody>
      </p:sp>
      <p:pic>
        <p:nvPicPr>
          <p:cNvPr id="2" name="Picture 1"/>
          <p:cNvPicPr>
            <a:picLocks noChangeAspect="1"/>
          </p:cNvPicPr>
          <p:nvPr/>
        </p:nvPicPr>
        <p:blipFill rotWithShape="1">
          <a:blip r:embed="rId10"/>
          <a:srcRect l="1" t="16636" r="5361" b="24298"/>
          <a:stretch/>
        </p:blipFill>
        <p:spPr>
          <a:xfrm>
            <a:off x="5988851" y="5065697"/>
            <a:ext cx="1554949" cy="1175697"/>
          </a:xfrm>
          <a:prstGeom prst="rect">
            <a:avLst/>
          </a:prstGeom>
        </p:spPr>
      </p:pic>
    </p:spTree>
    <p:extLst>
      <p:ext uri="{BB962C8B-B14F-4D97-AF65-F5344CB8AC3E}">
        <p14:creationId xmlns:p14="http://schemas.microsoft.com/office/powerpoint/2010/main" val="3508529005"/>
      </p:ext>
    </p:extLst>
  </p:cSld>
  <p:clrMapOvr>
    <a:masterClrMapping/>
  </p:clrMapOvr>
  <mc:AlternateContent xmlns:mc="http://schemas.openxmlformats.org/markup-compatibility/2006" xmlns:p14="http://schemas.microsoft.com/office/powerpoint/2010/main">
    <mc:Choice Requires="p14">
      <p:transition spd="slow" p14:dur="2000" advTm="31433"/>
    </mc:Choice>
    <mc:Fallback xmlns="">
      <p:transition spd="slow" advTm="3143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D206DD1D-FD62-67D0-A001-3C4CDE9D748F}"/>
              </a:ext>
            </a:extLst>
          </p:cNvPr>
          <p:cNvGraphicFramePr>
            <a:graphicFrameLocks noGrp="1"/>
          </p:cNvGraphicFramePr>
          <p:nvPr>
            <p:ph idx="1"/>
          </p:nvPr>
        </p:nvGraphicFramePr>
        <p:xfrm>
          <a:off x="1289190" y="1257927"/>
          <a:ext cx="7921892"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l="8554" t="10000" r="33615" b="17499"/>
          <a:stretch/>
        </p:blipFill>
        <p:spPr>
          <a:xfrm>
            <a:off x="1596516" y="1052298"/>
            <a:ext cx="2125988" cy="1998949"/>
          </a:xfrm>
          <a:prstGeom prst="rect">
            <a:avLst/>
          </a:prstGeom>
          <a:effectLst>
            <a:softEdge rad="88900"/>
          </a:effectLst>
        </p:spPr>
      </p:pic>
      <p:pic>
        <p:nvPicPr>
          <p:cNvPr id="4"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12233" r="25817"/>
          <a:stretch/>
        </p:blipFill>
        <p:spPr>
          <a:xfrm>
            <a:off x="7437971" y="1135903"/>
            <a:ext cx="1783746" cy="2159496"/>
          </a:xfrm>
          <a:prstGeom prst="rect">
            <a:avLst/>
          </a:prstGeom>
          <a:effectLst>
            <a:softEdge rad="292100"/>
          </a:effectLst>
        </p:spPr>
      </p:pic>
      <p:pic>
        <p:nvPicPr>
          <p:cNvPr id="5" name="Content Placeholder 3"/>
          <p:cNvPicPr>
            <a:picLocks noChangeAspect="1"/>
          </p:cNvPicPr>
          <p:nvPr/>
        </p:nvPicPr>
        <p:blipFill rotWithShape="1">
          <a:blip r:embed="rId10"/>
          <a:srcRect t="3902" r="3" b="5604"/>
          <a:stretch/>
        </p:blipFill>
        <p:spPr>
          <a:xfrm>
            <a:off x="9595647" y="824615"/>
            <a:ext cx="2454702" cy="2971790"/>
          </a:xfrm>
          <a:prstGeom prst="rect">
            <a:avLst/>
          </a:prstGeom>
          <a:effectLst>
            <a:softEdge rad="215900"/>
          </a:effectLst>
        </p:spPr>
      </p:pic>
      <p:pic>
        <p:nvPicPr>
          <p:cNvPr id="7" name="Content Placeholder 3"/>
          <p:cNvPicPr>
            <a:picLocks noChangeAspect="1"/>
          </p:cNvPicPr>
          <p:nvPr/>
        </p:nvPicPr>
        <p:blipFill rotWithShape="1">
          <a:blip r:embed="rId11"/>
          <a:srcRect l="11032"/>
          <a:stretch/>
        </p:blipFill>
        <p:spPr>
          <a:xfrm>
            <a:off x="8439625" y="3657862"/>
            <a:ext cx="1914993" cy="2869949"/>
          </a:xfrm>
          <a:prstGeom prst="rect">
            <a:avLst/>
          </a:prstGeom>
          <a:effectLst>
            <a:softEdge rad="139700"/>
          </a:effectLst>
        </p:spPr>
      </p:pic>
      <p:pic>
        <p:nvPicPr>
          <p:cNvPr id="8" name="Content Placeholder 3"/>
          <p:cNvPicPr>
            <a:picLocks noChangeAspect="1"/>
          </p:cNvPicPr>
          <p:nvPr/>
        </p:nvPicPr>
        <p:blipFill rotWithShape="1">
          <a:blip r:embed="rId12"/>
          <a:srcRect l="-283" t="33623" r="55833"/>
          <a:stretch/>
        </p:blipFill>
        <p:spPr>
          <a:xfrm>
            <a:off x="1417476" y="3924927"/>
            <a:ext cx="1784822" cy="1998949"/>
          </a:xfrm>
          <a:prstGeom prst="rect">
            <a:avLst/>
          </a:prstGeom>
          <a:effectLst>
            <a:softEdge rad="127000"/>
          </a:effectLst>
        </p:spPr>
      </p:pic>
      <p:sp>
        <p:nvSpPr>
          <p:cNvPr id="10" name="Title 1">
            <a:extLst>
              <a:ext uri="{FF2B5EF4-FFF2-40B4-BE49-F238E27FC236}">
                <a16:creationId xmlns:a16="http://schemas.microsoft.com/office/drawing/2014/main" id="{19610961-82DC-C222-E8A2-4E8E7EBAEB1E}"/>
              </a:ext>
            </a:extLst>
          </p:cNvPr>
          <p:cNvSpPr>
            <a:spLocks noGrp="1"/>
          </p:cNvSpPr>
          <p:nvPr>
            <p:ph type="title"/>
          </p:nvPr>
        </p:nvSpPr>
        <p:spPr>
          <a:xfrm>
            <a:off x="293165" y="381000"/>
            <a:ext cx="11440471" cy="549274"/>
          </a:xfrm>
        </p:spPr>
        <p:txBody>
          <a:bodyPr>
            <a:noAutofit/>
          </a:bodyPr>
          <a:lstStyle/>
          <a:p>
            <a:pPr algn="ctr"/>
            <a:r>
              <a:rPr lang="en-US" sz="4000" dirty="0">
                <a:latin typeface="Gill Sans MT" panose="020B0502020104020203" pitchFamily="34" charset="0"/>
              </a:rPr>
              <a:t>Two Indicators of Inappropriate CNA Glove Use in 74 Patient Care Events</a:t>
            </a:r>
          </a:p>
        </p:txBody>
      </p:sp>
      <p:sp>
        <p:nvSpPr>
          <p:cNvPr id="12" name="TextBox 11">
            <a:extLst>
              <a:ext uri="{FF2B5EF4-FFF2-40B4-BE49-F238E27FC236}">
                <a16:creationId xmlns:a16="http://schemas.microsoft.com/office/drawing/2014/main" id="{CA26B29A-CD34-54B6-81ED-AE698F45C337}"/>
              </a:ext>
            </a:extLst>
          </p:cNvPr>
          <p:cNvSpPr txBox="1"/>
          <p:nvPr/>
        </p:nvSpPr>
        <p:spPr>
          <a:xfrm>
            <a:off x="91197" y="6527811"/>
            <a:ext cx="86985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ro"/>
                <a:ea typeface="+mn-ea"/>
                <a:cs typeface="+mn-cs"/>
              </a:rPr>
              <a:t>Burdsall et al., 2017 https://pubmed.ncbi.nlm.nih.gov/28863810/  </a:t>
            </a:r>
          </a:p>
        </p:txBody>
      </p:sp>
    </p:spTree>
    <p:extLst>
      <p:ext uri="{BB962C8B-B14F-4D97-AF65-F5344CB8AC3E}">
        <p14:creationId xmlns:p14="http://schemas.microsoft.com/office/powerpoint/2010/main" val="3033987660"/>
      </p:ext>
    </p:extLst>
  </p:cSld>
  <p:clrMapOvr>
    <a:masterClrMapping/>
  </p:clrMapOvr>
  <mc:AlternateContent xmlns:mc="http://schemas.openxmlformats.org/markup-compatibility/2006" xmlns:p14="http://schemas.microsoft.com/office/powerpoint/2010/main">
    <mc:Choice Requires="p14">
      <p:transition spd="slow" p14:dur="2000" advTm="76604"/>
    </mc:Choice>
    <mc:Fallback xmlns="">
      <p:transition spd="slow" advTm="766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66852D-5D55-2ECC-78FA-93AAF0CBDC6E}"/>
              </a:ext>
            </a:extLst>
          </p:cNvPr>
          <p:cNvSpPr txBox="1">
            <a:spLocks/>
          </p:cNvSpPr>
          <p:nvPr/>
        </p:nvSpPr>
        <p:spPr>
          <a:xfrm>
            <a:off x="209863" y="4935804"/>
            <a:ext cx="5603970" cy="1193471"/>
          </a:xfrm>
          <a:prstGeom prst="rect">
            <a:avLst/>
          </a:prstGeom>
        </p:spPr>
        <p:txBody>
          <a:bodyPr vert="horz" lIns="274320" tIns="45720" rIns="91440" bIns="45720" rtlCol="0" anchor="ctr">
            <a:normAutofit fontScale="82500" lnSpcReduction="10000"/>
          </a:bodyPr>
          <a:lstStyle>
            <a:lvl1pPr algn="l" defTabSz="609585" rtl="0" eaLnBrk="1" latinLnBrk="0" hangingPunct="1">
              <a:spcBef>
                <a:spcPct val="0"/>
              </a:spcBef>
              <a:buNone/>
              <a:defRPr sz="3733" b="1" i="0" kern="1200" baseline="0">
                <a:solidFill>
                  <a:schemeClr val="tx1"/>
                </a:solidFill>
                <a:latin typeface="Arial" panose="020B0604020202020204" pitchFamily="34" charset="0"/>
                <a:ea typeface="+mj-ea"/>
                <a:cs typeface="Arial" panose="020B0604020202020204" pitchFamily="34" charset="0"/>
              </a:defRPr>
            </a:lvl1pPr>
          </a:lstStyle>
          <a:p>
            <a:r>
              <a:rPr lang="en-US" dirty="0">
                <a:latin typeface="+mn-lt"/>
              </a:rPr>
              <a:t>Continuum of Long Term-Care</a:t>
            </a:r>
            <a:br>
              <a:rPr lang="en-US" dirty="0">
                <a:latin typeface="+mn-lt"/>
              </a:rPr>
            </a:br>
            <a:r>
              <a:rPr lang="en-US" sz="2000" dirty="0">
                <a:latin typeface="+mn-lt"/>
              </a:rPr>
              <a:t>t</a:t>
            </a:r>
            <a:r>
              <a:rPr lang="en-US" sz="2000" dirty="0">
                <a:solidFill>
                  <a:schemeClr val="accent6">
                    <a:lumMod val="75000"/>
                  </a:schemeClr>
                </a:solidFill>
                <a:latin typeface="+mn-lt"/>
              </a:rPr>
              <a:t> State Licensure</a:t>
            </a:r>
            <a:br>
              <a:rPr lang="en-US" sz="2000" dirty="0">
                <a:latin typeface="+mn-lt"/>
              </a:rPr>
            </a:br>
            <a:r>
              <a:rPr lang="en-US" sz="2000" dirty="0">
                <a:latin typeface="+mn-lt"/>
              </a:rPr>
              <a:t>*</a:t>
            </a:r>
            <a:r>
              <a:rPr lang="en-US" sz="2000" dirty="0">
                <a:solidFill>
                  <a:schemeClr val="accent2">
                    <a:lumMod val="75000"/>
                  </a:schemeClr>
                </a:solidFill>
                <a:latin typeface="+mn-lt"/>
              </a:rPr>
              <a:t>State Licensure and Federal Certification</a:t>
            </a:r>
            <a:endParaRPr lang="en-US" dirty="0">
              <a:solidFill>
                <a:schemeClr val="accent2">
                  <a:lumMod val="75000"/>
                </a:schemeClr>
              </a:solidFill>
              <a:latin typeface="+mn-lt"/>
            </a:endParaRPr>
          </a:p>
        </p:txBody>
      </p:sp>
      <p:graphicFrame>
        <p:nvGraphicFramePr>
          <p:cNvPr id="5" name="Content Placeholder 3">
            <a:extLst>
              <a:ext uri="{FF2B5EF4-FFF2-40B4-BE49-F238E27FC236}">
                <a16:creationId xmlns:a16="http://schemas.microsoft.com/office/drawing/2014/main" id="{958E08E2-5C2A-9B4E-7032-C036A46B6183}"/>
              </a:ext>
            </a:extLst>
          </p:cNvPr>
          <p:cNvGraphicFramePr>
            <a:graphicFrameLocks/>
          </p:cNvGraphicFramePr>
          <p:nvPr/>
        </p:nvGraphicFramePr>
        <p:xfrm>
          <a:off x="209864" y="-310754"/>
          <a:ext cx="11639862" cy="5246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96468E86-BEB5-4103-7518-B7CD4934C654}"/>
              </a:ext>
            </a:extLst>
          </p:cNvPr>
          <p:cNvSpPr/>
          <p:nvPr/>
        </p:nvSpPr>
        <p:spPr>
          <a:xfrm>
            <a:off x="3785017" y="1480571"/>
            <a:ext cx="8064709" cy="3065488"/>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780DD8-CA96-0036-C917-4FCC7D3DD036}"/>
              </a:ext>
            </a:extLst>
          </p:cNvPr>
          <p:cNvSpPr/>
          <p:nvPr/>
        </p:nvSpPr>
        <p:spPr>
          <a:xfrm>
            <a:off x="209863" y="1480571"/>
            <a:ext cx="3485212" cy="3065488"/>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93491769"/>
      </p:ext>
    </p:extLst>
  </p:cSld>
  <p:clrMapOvr>
    <a:masterClrMapping/>
  </p:clrMapOvr>
  <mc:AlternateContent xmlns:mc="http://schemas.openxmlformats.org/markup-compatibility/2006" xmlns:p14="http://schemas.microsoft.com/office/powerpoint/2010/main">
    <mc:Choice Requires="p14">
      <p:transition spd="slow" p14:dur="2000" advTm="70436"/>
    </mc:Choice>
    <mc:Fallback xmlns="">
      <p:transition spd="slow" advTm="704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DC32-23B4-4C7A-9670-4E9F042BF4FD}"/>
              </a:ext>
            </a:extLst>
          </p:cNvPr>
          <p:cNvSpPr>
            <a:spLocks noGrp="1"/>
          </p:cNvSpPr>
          <p:nvPr>
            <p:ph type="title"/>
          </p:nvPr>
        </p:nvSpPr>
        <p:spPr>
          <a:xfrm>
            <a:off x="838200" y="365125"/>
            <a:ext cx="3200400" cy="1325563"/>
          </a:xfrm>
        </p:spPr>
        <p:txBody>
          <a:bodyPr>
            <a:normAutofit/>
          </a:bodyPr>
          <a:lstStyle/>
          <a:p>
            <a:r>
              <a:rPr lang="en-US" sz="2700"/>
              <a:t>Lessons Learned from Toronto SARS outbreak in 2005</a:t>
            </a:r>
          </a:p>
        </p:txBody>
      </p:sp>
      <p:sp>
        <p:nvSpPr>
          <p:cNvPr id="3" name="Content Placeholder 2">
            <a:extLst>
              <a:ext uri="{FF2B5EF4-FFF2-40B4-BE49-F238E27FC236}">
                <a16:creationId xmlns:a16="http://schemas.microsoft.com/office/drawing/2014/main" id="{ECF5CC8A-1881-4933-A0AA-6D7598A647A1}"/>
              </a:ext>
            </a:extLst>
          </p:cNvPr>
          <p:cNvSpPr>
            <a:spLocks noGrp="1"/>
          </p:cNvSpPr>
          <p:nvPr>
            <p:ph idx="1"/>
          </p:nvPr>
        </p:nvSpPr>
        <p:spPr>
          <a:xfrm>
            <a:off x="196770" y="1825624"/>
            <a:ext cx="4247908" cy="5032375"/>
          </a:xfrm>
        </p:spPr>
        <p:txBody>
          <a:bodyPr>
            <a:normAutofit/>
          </a:bodyPr>
          <a:lstStyle/>
          <a:p>
            <a:r>
              <a:rPr lang="en-US" sz="2400" b="1" i="1" dirty="0"/>
              <a:t>Conclusions</a:t>
            </a:r>
            <a:r>
              <a:rPr lang="en-US" sz="2400" i="1" dirty="0"/>
              <a:t>: </a:t>
            </a:r>
            <a:r>
              <a:rPr lang="en-US" sz="2400" b="1" i="1" dirty="0"/>
              <a:t>Inappropriate reuse of gloves and gowns </a:t>
            </a:r>
            <a:r>
              <a:rPr lang="en-US" sz="2400" i="1" dirty="0"/>
              <a:t>and failure to wash hands between patients may have contributed to transmission of MRSA during the SARS outbreak.</a:t>
            </a:r>
          </a:p>
          <a:p>
            <a:r>
              <a:rPr lang="en-US" sz="2400" i="1" dirty="0"/>
              <a:t>Attention should be paid to training healthcare workers regarding the appropriate use of precautions as a means to protect themselves and patients. </a:t>
            </a:r>
          </a:p>
        </p:txBody>
      </p:sp>
      <p:pic>
        <p:nvPicPr>
          <p:cNvPr id="5" name="Picture 4" descr="Graphical user interface, text, application, email&#10;&#10;Description automatically generated">
            <a:extLst>
              <a:ext uri="{FF2B5EF4-FFF2-40B4-BE49-F238E27FC236}">
                <a16:creationId xmlns:a16="http://schemas.microsoft.com/office/drawing/2014/main" id="{E69CEF57-5D7C-4DCC-AC0B-CD7E43CF3C25}"/>
              </a:ext>
            </a:extLst>
          </p:cNvPr>
          <p:cNvPicPr>
            <a:picLocks noChangeAspect="1"/>
          </p:cNvPicPr>
          <p:nvPr/>
        </p:nvPicPr>
        <p:blipFill rotWithShape="1">
          <a:blip r:embed="rId2"/>
          <a:srcRect r="-1" b="592"/>
          <a:stretch/>
        </p:blipFill>
        <p:spPr>
          <a:xfrm>
            <a:off x="5603706" y="1258529"/>
            <a:ext cx="5638853" cy="4330205"/>
          </a:xfrm>
          <a:prstGeom prst="rect">
            <a:avLst/>
          </a:prstGeom>
        </p:spPr>
      </p:pic>
    </p:spTree>
    <p:extLst>
      <p:ext uri="{BB962C8B-B14F-4D97-AF65-F5344CB8AC3E}">
        <p14:creationId xmlns:p14="http://schemas.microsoft.com/office/powerpoint/2010/main" val="1273187162"/>
      </p:ext>
    </p:extLst>
  </p:cSld>
  <p:clrMapOvr>
    <a:masterClrMapping/>
  </p:clrMapOvr>
  <mc:AlternateContent xmlns:mc="http://schemas.openxmlformats.org/markup-compatibility/2006" xmlns:p14="http://schemas.microsoft.com/office/powerpoint/2010/main">
    <mc:Choice Requires="p14">
      <p:transition spd="slow" p14:dur="2000" advTm="31981"/>
    </mc:Choice>
    <mc:Fallback xmlns="">
      <p:transition spd="slow" advTm="3198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White masks and hand sanitiser">
            <a:extLst>
              <a:ext uri="{FF2B5EF4-FFF2-40B4-BE49-F238E27FC236}">
                <a16:creationId xmlns:a16="http://schemas.microsoft.com/office/drawing/2014/main" id="{9F32FB63-8E72-2350-8E96-24F236994274}"/>
              </a:ext>
            </a:extLst>
          </p:cNvPr>
          <p:cNvPicPr>
            <a:picLocks noChangeAspect="1"/>
          </p:cNvPicPr>
          <p:nvPr/>
        </p:nvPicPr>
        <p:blipFill rotWithShape="1">
          <a:blip r:embed="rId2"/>
          <a:srcRect l="15041" r="11631" b="-1"/>
          <a:stretch/>
        </p:blipFill>
        <p:spPr>
          <a:xfrm>
            <a:off x="4658284" y="10"/>
            <a:ext cx="7533716" cy="6857990"/>
          </a:xfrm>
          <a:custGeom>
            <a:avLst/>
            <a:gdLst/>
            <a:ahLst/>
            <a:cxnLst/>
            <a:rect l="l" t="t" r="r" b="b"/>
            <a:pathLst>
              <a:path w="7533716" h="6858000">
                <a:moveTo>
                  <a:pt x="879873" y="0"/>
                </a:moveTo>
                <a:lnTo>
                  <a:pt x="7533716" y="0"/>
                </a:lnTo>
                <a:lnTo>
                  <a:pt x="7533716" y="6858000"/>
                </a:lnTo>
                <a:lnTo>
                  <a:pt x="0" y="6858000"/>
                </a:lnTo>
                <a:lnTo>
                  <a:pt x="105162" y="6785068"/>
                </a:lnTo>
                <a:cubicBezTo>
                  <a:pt x="278980" y="6657407"/>
                  <a:pt x="449607" y="6519512"/>
                  <a:pt x="621811" y="6378742"/>
                </a:cubicBezTo>
                <a:cubicBezTo>
                  <a:pt x="1567435" y="5605738"/>
                  <a:pt x="2496160" y="4971185"/>
                  <a:pt x="2496160" y="3621913"/>
                </a:cubicBezTo>
                <a:cubicBezTo>
                  <a:pt x="2496160" y="2091411"/>
                  <a:pt x="1922424" y="751075"/>
                  <a:pt x="895262" y="10445"/>
                </a:cubicBezTo>
                <a:close/>
              </a:path>
            </a:pathLst>
          </a:custGeom>
        </p:spPr>
      </p:pic>
      <p:sp>
        <p:nvSpPr>
          <p:cNvPr id="11" name="Freeform: Shape 10">
            <a:extLst>
              <a:ext uri="{FF2B5EF4-FFF2-40B4-BE49-F238E27FC236}">
                <a16:creationId xmlns:a16="http://schemas.microsoft.com/office/drawing/2014/main" id="{F5A32A34-BDE9-4041-9CA3-2BC707CE7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49DA1874-724A-41CC-8CC9-F9EAD4A86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89611" cy="6858000"/>
          </a:xfrm>
          <a:custGeom>
            <a:avLst/>
            <a:gdLst>
              <a:gd name="connsiteX0" fmla="*/ 0 w 7289611"/>
              <a:gd name="connsiteY0" fmla="*/ 0 h 6858000"/>
              <a:gd name="connsiteX1" fmla="*/ 71559 w 7289611"/>
              <a:gd name="connsiteY1" fmla="*/ 0 h 6858000"/>
              <a:gd name="connsiteX2" fmla="*/ 135167 w 7289611"/>
              <a:gd name="connsiteY2" fmla="*/ 0 h 6858000"/>
              <a:gd name="connsiteX3" fmla="*/ 866689 w 7289611"/>
              <a:gd name="connsiteY3" fmla="*/ 0 h 6858000"/>
              <a:gd name="connsiteX4" fmla="*/ 1592911 w 7289611"/>
              <a:gd name="connsiteY4" fmla="*/ 0 h 6858000"/>
              <a:gd name="connsiteX5" fmla="*/ 5673324 w 7289611"/>
              <a:gd name="connsiteY5" fmla="*/ 0 h 6858000"/>
              <a:gd name="connsiteX6" fmla="*/ 5688713 w 7289611"/>
              <a:gd name="connsiteY6" fmla="*/ 10445 h 6858000"/>
              <a:gd name="connsiteX7" fmla="*/ 7289611 w 7289611"/>
              <a:gd name="connsiteY7" fmla="*/ 3621913 h 6858000"/>
              <a:gd name="connsiteX8" fmla="*/ 5415262 w 7289611"/>
              <a:gd name="connsiteY8" fmla="*/ 6378742 h 6858000"/>
              <a:gd name="connsiteX9" fmla="*/ 4898613 w 7289611"/>
              <a:gd name="connsiteY9" fmla="*/ 6785068 h 6858000"/>
              <a:gd name="connsiteX10" fmla="*/ 4793450 w 7289611"/>
              <a:gd name="connsiteY10" fmla="*/ 6858000 h 6858000"/>
              <a:gd name="connsiteX11" fmla="*/ 1592911 w 7289611"/>
              <a:gd name="connsiteY11" fmla="*/ 6858000 h 6858000"/>
              <a:gd name="connsiteX12" fmla="*/ 866689 w 7289611"/>
              <a:gd name="connsiteY12" fmla="*/ 6858000 h 6858000"/>
              <a:gd name="connsiteX13" fmla="*/ 135167 w 7289611"/>
              <a:gd name="connsiteY13" fmla="*/ 6858000 h 6858000"/>
              <a:gd name="connsiteX14" fmla="*/ 71559 w 7289611"/>
              <a:gd name="connsiteY14" fmla="*/ 6858000 h 6858000"/>
              <a:gd name="connsiteX15" fmla="*/ 0 w 7289611"/>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9611" h="6858000">
                <a:moveTo>
                  <a:pt x="0" y="0"/>
                </a:moveTo>
                <a:lnTo>
                  <a:pt x="71559" y="0"/>
                </a:lnTo>
                <a:lnTo>
                  <a:pt x="135167" y="0"/>
                </a:lnTo>
                <a:lnTo>
                  <a:pt x="866689" y="0"/>
                </a:lnTo>
                <a:lnTo>
                  <a:pt x="1592911" y="0"/>
                </a:lnTo>
                <a:lnTo>
                  <a:pt x="5673324" y="0"/>
                </a:lnTo>
                <a:lnTo>
                  <a:pt x="5688713" y="10445"/>
                </a:lnTo>
                <a:cubicBezTo>
                  <a:pt x="6715875" y="751075"/>
                  <a:pt x="7289611" y="2091411"/>
                  <a:pt x="7289611" y="3621913"/>
                </a:cubicBezTo>
                <a:cubicBezTo>
                  <a:pt x="7289611" y="4971185"/>
                  <a:pt x="6360886" y="5605738"/>
                  <a:pt x="5415262" y="6378742"/>
                </a:cubicBezTo>
                <a:cubicBezTo>
                  <a:pt x="5243058" y="6519512"/>
                  <a:pt x="5072431" y="6657407"/>
                  <a:pt x="4898613" y="6785068"/>
                </a:cubicBezTo>
                <a:lnTo>
                  <a:pt x="4793450" y="6858000"/>
                </a:lnTo>
                <a:lnTo>
                  <a:pt x="1592911" y="6858000"/>
                </a:lnTo>
                <a:lnTo>
                  <a:pt x="866689" y="6858000"/>
                </a:lnTo>
                <a:lnTo>
                  <a:pt x="135167" y="6858000"/>
                </a:lnTo>
                <a:lnTo>
                  <a:pt x="71559"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5" name="Freeform: Shape 14">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9A51B1E-B011-7E8D-E0BB-31D84700F158}"/>
              </a:ext>
            </a:extLst>
          </p:cNvPr>
          <p:cNvSpPr>
            <a:spLocks noGrp="1"/>
          </p:cNvSpPr>
          <p:nvPr>
            <p:ph type="ctrTitle"/>
          </p:nvPr>
        </p:nvSpPr>
        <p:spPr>
          <a:xfrm>
            <a:off x="1180531" y="1346268"/>
            <a:ext cx="5274860" cy="3066706"/>
          </a:xfrm>
        </p:spPr>
        <p:txBody>
          <a:bodyPr anchor="b">
            <a:normAutofit/>
          </a:bodyPr>
          <a:lstStyle/>
          <a:p>
            <a:pPr algn="l"/>
            <a:r>
              <a:rPr lang="en-US" sz="5100"/>
              <a:t>Standard and Transmission Based Precautions</a:t>
            </a:r>
          </a:p>
        </p:txBody>
      </p:sp>
    </p:spTree>
    <p:extLst>
      <p:ext uri="{BB962C8B-B14F-4D97-AF65-F5344CB8AC3E}">
        <p14:creationId xmlns:p14="http://schemas.microsoft.com/office/powerpoint/2010/main" val="3380378838"/>
      </p:ext>
    </p:extLst>
  </p:cSld>
  <p:clrMapOvr>
    <a:masterClrMapping/>
  </p:clrMapOvr>
  <mc:AlternateContent xmlns:mc="http://schemas.openxmlformats.org/markup-compatibility/2006" xmlns:p14="http://schemas.microsoft.com/office/powerpoint/2010/main">
    <mc:Choice Requires="p14">
      <p:transition spd="slow" p14:dur="2000" advTm="970"/>
    </mc:Choice>
    <mc:Fallback xmlns="">
      <p:transition spd="slow" advTm="97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14A1-951F-4112-9483-9E7154E89F07}"/>
              </a:ext>
            </a:extLst>
          </p:cNvPr>
          <p:cNvSpPr>
            <a:spLocks noGrp="1"/>
          </p:cNvSpPr>
          <p:nvPr>
            <p:ph type="title"/>
          </p:nvPr>
        </p:nvSpPr>
        <p:spPr>
          <a:xfrm>
            <a:off x="6634134" y="1396289"/>
            <a:ext cx="5006336" cy="1325563"/>
          </a:xfrm>
        </p:spPr>
        <p:txBody>
          <a:bodyPr>
            <a:normAutofit/>
          </a:bodyPr>
          <a:lstStyle/>
          <a:p>
            <a:r>
              <a:rPr lang="en-US" dirty="0"/>
              <a:t>Isolation Gown</a:t>
            </a:r>
          </a:p>
        </p:txBody>
      </p:sp>
      <p:pic>
        <p:nvPicPr>
          <p:cNvPr id="5" name="Picture 4">
            <a:extLst>
              <a:ext uri="{FF2B5EF4-FFF2-40B4-BE49-F238E27FC236}">
                <a16:creationId xmlns:a16="http://schemas.microsoft.com/office/drawing/2014/main" id="{EF51E2EC-957C-449D-9210-FFA8D1EA315E}"/>
              </a:ext>
            </a:extLst>
          </p:cNvPr>
          <p:cNvPicPr>
            <a:picLocks noChangeAspect="1"/>
          </p:cNvPicPr>
          <p:nvPr/>
        </p:nvPicPr>
        <p:blipFill rotWithShape="1">
          <a:blip r:embed="rId2"/>
          <a:srcRect t="12842" r="2" b="92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043871044"/>
      </p:ext>
    </p:extLst>
  </p:cSld>
  <p:clrMapOvr>
    <a:masterClrMapping/>
  </p:clrMapOvr>
  <mc:AlternateContent xmlns:mc="http://schemas.openxmlformats.org/markup-compatibility/2006" xmlns:p14="http://schemas.microsoft.com/office/powerpoint/2010/main">
    <mc:Choice Requires="p14">
      <p:transition spd="slow" p14:dur="2000" advTm="7409"/>
    </mc:Choice>
    <mc:Fallback xmlns="">
      <p:transition spd="slow" advTm="740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8857-604A-4807-ACFD-1B478206867F}"/>
              </a:ext>
            </a:extLst>
          </p:cNvPr>
          <p:cNvSpPr>
            <a:spLocks noGrp="1"/>
          </p:cNvSpPr>
          <p:nvPr>
            <p:ph type="title"/>
          </p:nvPr>
        </p:nvSpPr>
        <p:spPr>
          <a:xfrm>
            <a:off x="7464614" y="1783959"/>
            <a:ext cx="4087306" cy="2889114"/>
          </a:xfrm>
        </p:spPr>
        <p:txBody>
          <a:bodyPr vert="horz" lIns="91440" tIns="45720" rIns="91440" bIns="45720" rtlCol="0" anchor="b">
            <a:normAutofit fontScale="90000"/>
          </a:bodyPr>
          <a:lstStyle/>
          <a:p>
            <a:r>
              <a:rPr lang="en-US" sz="5400" dirty="0"/>
              <a:t> “Blood” (alcohol-based hand gel with red food dye)</a:t>
            </a:r>
          </a:p>
        </p:txBody>
      </p:sp>
      <p:pic>
        <p:nvPicPr>
          <p:cNvPr id="5" name="Content Placeholder 4">
            <a:extLst>
              <a:ext uri="{FF2B5EF4-FFF2-40B4-BE49-F238E27FC236}">
                <a16:creationId xmlns:a16="http://schemas.microsoft.com/office/drawing/2014/main" id="{C597F250-D3CB-492E-96D4-8AEC3988EC31}"/>
              </a:ext>
            </a:extLst>
          </p:cNvPr>
          <p:cNvPicPr>
            <a:picLocks noGrp="1" noChangeAspect="1"/>
          </p:cNvPicPr>
          <p:nvPr>
            <p:ph idx="1"/>
          </p:nvPr>
        </p:nvPicPr>
        <p:blipFill rotWithShape="1">
          <a:blip r:embed="rId2"/>
          <a:srcRect t="11775" b="1602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248557966"/>
      </p:ext>
    </p:extLst>
  </p:cSld>
  <p:clrMapOvr>
    <a:masterClrMapping/>
  </p:clrMapOvr>
  <mc:AlternateContent xmlns:mc="http://schemas.openxmlformats.org/markup-compatibility/2006" xmlns:p14="http://schemas.microsoft.com/office/powerpoint/2010/main">
    <mc:Choice Requires="p14">
      <p:transition spd="slow" p14:dur="2000" advTm="7808"/>
    </mc:Choice>
    <mc:Fallback xmlns="">
      <p:transition spd="slow" advTm="780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42F4-D09E-4776-9927-D96ABA78F0D7}"/>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4600" dirty="0"/>
              <a:t>Strike Through…</a:t>
            </a:r>
          </a:p>
        </p:txBody>
      </p:sp>
      <p:pic>
        <p:nvPicPr>
          <p:cNvPr id="5" name="Content Placeholder 4" descr="A person holding a piece of food&#10;&#10;Description automatically generated with low confidence">
            <a:extLst>
              <a:ext uri="{FF2B5EF4-FFF2-40B4-BE49-F238E27FC236}">
                <a16:creationId xmlns:a16="http://schemas.microsoft.com/office/drawing/2014/main" id="{A6B07504-5649-45A0-BE78-13CBE453DE9D}"/>
              </a:ext>
            </a:extLst>
          </p:cNvPr>
          <p:cNvPicPr>
            <a:picLocks noGrp="1" noChangeAspect="1"/>
          </p:cNvPicPr>
          <p:nvPr>
            <p:ph idx="1"/>
          </p:nvPr>
        </p:nvPicPr>
        <p:blipFill rotWithShape="1">
          <a:blip r:embed="rId2"/>
          <a:srcRect t="10441" r="1" b="1662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55165046"/>
      </p:ext>
    </p:extLst>
  </p:cSld>
  <p:clrMapOvr>
    <a:masterClrMapping/>
  </p:clrMapOvr>
  <mc:AlternateContent xmlns:mc="http://schemas.openxmlformats.org/markup-compatibility/2006" xmlns:p14="http://schemas.microsoft.com/office/powerpoint/2010/main">
    <mc:Choice Requires="p14">
      <p:transition spd="slow" p14:dur="2000" advTm="9850"/>
    </mc:Choice>
    <mc:Fallback xmlns="">
      <p:transition spd="slow" advTm="985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E42F-C5C7-4E20-B37E-644C1E148819}"/>
              </a:ext>
            </a:extLst>
          </p:cNvPr>
          <p:cNvSpPr>
            <a:spLocks noGrp="1"/>
          </p:cNvSpPr>
          <p:nvPr>
            <p:ph type="title"/>
          </p:nvPr>
        </p:nvSpPr>
        <p:spPr>
          <a:xfrm>
            <a:off x="4965430" y="629268"/>
            <a:ext cx="6586491" cy="1286160"/>
          </a:xfrm>
        </p:spPr>
        <p:txBody>
          <a:bodyPr anchor="b">
            <a:normAutofit/>
          </a:bodyPr>
          <a:lstStyle/>
          <a:p>
            <a:r>
              <a:rPr lang="en-US" dirty="0"/>
              <a:t>Fluid Resistant Gown</a:t>
            </a:r>
          </a:p>
        </p:txBody>
      </p:sp>
      <p:sp>
        <p:nvSpPr>
          <p:cNvPr id="3" name="Content Placeholder 2">
            <a:extLst>
              <a:ext uri="{FF2B5EF4-FFF2-40B4-BE49-F238E27FC236}">
                <a16:creationId xmlns:a16="http://schemas.microsoft.com/office/drawing/2014/main" id="{0D54EEF7-0550-4403-AAB8-19E5A8DE1C64}"/>
              </a:ext>
            </a:extLst>
          </p:cNvPr>
          <p:cNvSpPr>
            <a:spLocks noGrp="1"/>
          </p:cNvSpPr>
          <p:nvPr>
            <p:ph idx="1"/>
          </p:nvPr>
        </p:nvSpPr>
        <p:spPr>
          <a:xfrm>
            <a:off x="4965431" y="2438400"/>
            <a:ext cx="6586489" cy="3785419"/>
          </a:xfrm>
        </p:spPr>
        <p:txBody>
          <a:bodyPr>
            <a:normAutofit/>
          </a:bodyPr>
          <a:lstStyle/>
          <a:p>
            <a:endParaRPr lang="en-US" sz="2000"/>
          </a:p>
        </p:txBody>
      </p:sp>
      <p:pic>
        <p:nvPicPr>
          <p:cNvPr id="5" name="Picture 4">
            <a:extLst>
              <a:ext uri="{FF2B5EF4-FFF2-40B4-BE49-F238E27FC236}">
                <a16:creationId xmlns:a16="http://schemas.microsoft.com/office/drawing/2014/main" id="{6749C30D-2A4B-4A6A-B3E9-F4BD1221AD2D}"/>
              </a:ext>
            </a:extLst>
          </p:cNvPr>
          <p:cNvPicPr>
            <a:picLocks noChangeAspect="1"/>
          </p:cNvPicPr>
          <p:nvPr/>
        </p:nvPicPr>
        <p:blipFill rotWithShape="1">
          <a:blip r:embed="rId2"/>
          <a:srcRect r="-2" b="14561"/>
          <a:stretch/>
        </p:blipFill>
        <p:spPr>
          <a:xfrm>
            <a:off x="20" y="10"/>
            <a:ext cx="4635571" cy="6857990"/>
          </a:xfrm>
          <a:prstGeom prst="rect">
            <a:avLst/>
          </a:prstGeom>
          <a:effectLst/>
        </p:spPr>
      </p:pic>
    </p:spTree>
    <p:extLst>
      <p:ext uri="{BB962C8B-B14F-4D97-AF65-F5344CB8AC3E}">
        <p14:creationId xmlns:p14="http://schemas.microsoft.com/office/powerpoint/2010/main" val="1225321881"/>
      </p:ext>
    </p:extLst>
  </p:cSld>
  <p:clrMapOvr>
    <a:masterClrMapping/>
  </p:clrMapOvr>
  <mc:AlternateContent xmlns:mc="http://schemas.openxmlformats.org/markup-compatibility/2006" xmlns:p14="http://schemas.microsoft.com/office/powerpoint/2010/main">
    <mc:Choice Requires="p14">
      <p:transition spd="slow" p14:dur="2000" advTm="2772"/>
    </mc:Choice>
    <mc:Fallback xmlns="">
      <p:transition spd="slow" advTm="277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B3E9-E052-4B0C-8F31-DD2ABFC31802}"/>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“Blood” (alcohol-based hand gel with red food dye)</a:t>
            </a:r>
          </a:p>
        </p:txBody>
      </p:sp>
      <p:pic>
        <p:nvPicPr>
          <p:cNvPr id="5" name="Content Placeholder 4">
            <a:extLst>
              <a:ext uri="{FF2B5EF4-FFF2-40B4-BE49-F238E27FC236}">
                <a16:creationId xmlns:a16="http://schemas.microsoft.com/office/drawing/2014/main" id="{681F92F0-75D9-4F4F-8B6D-FEBA8186F843}"/>
              </a:ext>
            </a:extLst>
          </p:cNvPr>
          <p:cNvPicPr>
            <a:picLocks noChangeAspect="1"/>
          </p:cNvPicPr>
          <p:nvPr/>
        </p:nvPicPr>
        <p:blipFill rotWithShape="1">
          <a:blip r:embed="rId2"/>
          <a:srcRect l="16066" r="2003"/>
          <a:stretch/>
        </p:blipFill>
        <p:spPr>
          <a:xfrm>
            <a:off x="20" y="10"/>
            <a:ext cx="4635571" cy="6857990"/>
          </a:xfrm>
          <a:prstGeom prst="rect">
            <a:avLst/>
          </a:prstGeom>
          <a:effectLst/>
        </p:spPr>
      </p:pic>
    </p:spTree>
    <p:extLst>
      <p:ext uri="{BB962C8B-B14F-4D97-AF65-F5344CB8AC3E}">
        <p14:creationId xmlns:p14="http://schemas.microsoft.com/office/powerpoint/2010/main" val="2885673253"/>
      </p:ext>
    </p:extLst>
  </p:cSld>
  <p:clrMapOvr>
    <a:masterClrMapping/>
  </p:clrMapOvr>
  <mc:AlternateContent xmlns:mc="http://schemas.openxmlformats.org/markup-compatibility/2006" xmlns:p14="http://schemas.microsoft.com/office/powerpoint/2010/main">
    <mc:Choice Requires="p14">
      <p:transition spd="slow" p14:dur="2000" advTm="3260"/>
    </mc:Choice>
    <mc:Fallback xmlns="">
      <p:transition spd="slow" advTm="326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16F42E0-28DF-4093-AFC5-CA01F54C8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ight bulb on green grass">
            <a:extLst>
              <a:ext uri="{FF2B5EF4-FFF2-40B4-BE49-F238E27FC236}">
                <a16:creationId xmlns:a16="http://schemas.microsoft.com/office/drawing/2014/main" id="{159FEFEE-B052-65C2-D64E-2E9934C6921B}"/>
              </a:ext>
            </a:extLst>
          </p:cNvPr>
          <p:cNvPicPr>
            <a:picLocks noChangeAspect="1"/>
          </p:cNvPicPr>
          <p:nvPr/>
        </p:nvPicPr>
        <p:blipFill rotWithShape="1">
          <a:blip r:embed="rId2"/>
          <a:srcRect t="3271" b="12459"/>
          <a:stretch/>
        </p:blipFill>
        <p:spPr>
          <a:xfrm>
            <a:off x="3" y="-22"/>
            <a:ext cx="12191997" cy="6858022"/>
          </a:xfrm>
          <a:prstGeom prst="rect">
            <a:avLst/>
          </a:prstGeom>
        </p:spPr>
      </p:pic>
      <p:sp>
        <p:nvSpPr>
          <p:cNvPr id="12" name="Rectangle 1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06190"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37374"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A51B1E-B011-7E8D-E0BB-31D84700F158}"/>
              </a:ext>
            </a:extLst>
          </p:cNvPr>
          <p:cNvSpPr>
            <a:spLocks noGrp="1"/>
          </p:cNvSpPr>
          <p:nvPr>
            <p:ph type="ctrTitle"/>
          </p:nvPr>
        </p:nvSpPr>
        <p:spPr>
          <a:xfrm>
            <a:off x="6096006" y="728897"/>
            <a:ext cx="5452529" cy="3728614"/>
          </a:xfrm>
        </p:spPr>
        <p:txBody>
          <a:bodyPr anchor="t">
            <a:normAutofit/>
          </a:bodyPr>
          <a:lstStyle/>
          <a:p>
            <a:pPr algn="r"/>
            <a:r>
              <a:rPr lang="en-US" sz="5200">
                <a:solidFill>
                  <a:srgbClr val="FFFFFF"/>
                </a:solidFill>
              </a:rPr>
              <a:t>Environmental Services and Related Areas</a:t>
            </a:r>
          </a:p>
        </p:txBody>
      </p:sp>
      <p:sp>
        <p:nvSpPr>
          <p:cNvPr id="4" name="Subtitle 3">
            <a:extLst>
              <a:ext uri="{FF2B5EF4-FFF2-40B4-BE49-F238E27FC236}">
                <a16:creationId xmlns:a16="http://schemas.microsoft.com/office/drawing/2014/main" id="{1A4BBFF8-AD6B-6BC4-224B-4452C6C6786A}"/>
              </a:ext>
            </a:extLst>
          </p:cNvPr>
          <p:cNvSpPr>
            <a:spLocks noGrp="1"/>
          </p:cNvSpPr>
          <p:nvPr>
            <p:ph type="subTitle" idx="1"/>
          </p:nvPr>
        </p:nvSpPr>
        <p:spPr>
          <a:xfrm>
            <a:off x="6099055" y="4629217"/>
            <a:ext cx="5449479" cy="1499873"/>
          </a:xfrm>
        </p:spPr>
        <p:txBody>
          <a:bodyPr anchor="b">
            <a:noAutofit/>
          </a:bodyPr>
          <a:lstStyle/>
          <a:p>
            <a:pPr marL="457200" indent="-457200" algn="r">
              <a:buFont typeface="Arial" panose="020B0604020202020204" pitchFamily="34" charset="0"/>
              <a:buChar char="•"/>
            </a:pPr>
            <a:r>
              <a:rPr lang="en-US" b="1" dirty="0">
                <a:solidFill>
                  <a:srgbClr val="FFFFFF"/>
                </a:solidFill>
              </a:rPr>
              <a:t>Environmental Cleaning and Disinfecting</a:t>
            </a:r>
          </a:p>
          <a:p>
            <a:pPr marL="457200" indent="-457200" algn="r">
              <a:buFont typeface="Arial" panose="020B0604020202020204" pitchFamily="34" charset="0"/>
              <a:buChar char="•"/>
            </a:pPr>
            <a:r>
              <a:rPr lang="en-US" b="1" dirty="0">
                <a:solidFill>
                  <a:srgbClr val="FFFFFF"/>
                </a:solidFill>
              </a:rPr>
              <a:t>Maintenance and Building</a:t>
            </a:r>
          </a:p>
          <a:p>
            <a:pPr marL="457200" indent="-457200" algn="r">
              <a:buFont typeface="Arial" panose="020B0604020202020204" pitchFamily="34" charset="0"/>
              <a:buChar char="•"/>
            </a:pPr>
            <a:r>
              <a:rPr lang="en-US" dirty="0">
                <a:solidFill>
                  <a:srgbClr val="FFFFFF"/>
                </a:solidFill>
              </a:rPr>
              <a:t>   Plant Operations</a:t>
            </a:r>
          </a:p>
          <a:p>
            <a:pPr marL="457200" indent="-457200" algn="r">
              <a:buFont typeface="Arial" panose="020B0604020202020204" pitchFamily="34" charset="0"/>
              <a:buChar char="•"/>
            </a:pPr>
            <a:r>
              <a:rPr lang="en-US" dirty="0">
                <a:solidFill>
                  <a:srgbClr val="FFFFFF"/>
                </a:solidFill>
              </a:rPr>
              <a:t>   Kitchen</a:t>
            </a:r>
          </a:p>
          <a:p>
            <a:pPr marL="457200" indent="-457200" algn="r">
              <a:buFont typeface="Arial" panose="020B0604020202020204" pitchFamily="34" charset="0"/>
              <a:buChar char="•"/>
            </a:pPr>
            <a:r>
              <a:rPr lang="en-US" dirty="0">
                <a:solidFill>
                  <a:srgbClr val="FFFFFF"/>
                </a:solidFill>
              </a:rPr>
              <a:t>   Laundry</a:t>
            </a:r>
          </a:p>
        </p:txBody>
      </p:sp>
    </p:spTree>
    <p:extLst>
      <p:ext uri="{BB962C8B-B14F-4D97-AF65-F5344CB8AC3E}">
        <p14:creationId xmlns:p14="http://schemas.microsoft.com/office/powerpoint/2010/main" val="2980824198"/>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2A5A43CD-B8A9-49DF-A7B3-058B6CEEA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4" name="Freeform: Shape 23">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800" y="-1792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1C0E6BBD-8793-4948-9A3C-F7F772174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6" y="3108079"/>
            <a:ext cx="6052740" cy="3784041"/>
          </a:xfrm>
          <a:custGeom>
            <a:avLst/>
            <a:gdLst>
              <a:gd name="connsiteX0" fmla="*/ 2954750 w 6052740"/>
              <a:gd name="connsiteY0" fmla="*/ 237 h 3784041"/>
              <a:gd name="connsiteX1" fmla="*/ 3975695 w 6052740"/>
              <a:gd name="connsiteY1" fmla="*/ 219797 h 3784041"/>
              <a:gd name="connsiteX2" fmla="*/ 5300448 w 6052740"/>
              <a:gd name="connsiteY2" fmla="*/ 1818803 h 3784041"/>
              <a:gd name="connsiteX3" fmla="*/ 5434695 w 6052740"/>
              <a:gd name="connsiteY3" fmla="*/ 2080860 h 3784041"/>
              <a:gd name="connsiteX4" fmla="*/ 5997936 w 6052740"/>
              <a:gd name="connsiteY4" fmla="*/ 3391139 h 3784041"/>
              <a:gd name="connsiteX5" fmla="*/ 6039411 w 6052740"/>
              <a:gd name="connsiteY5" fmla="*/ 3607947 h 3784041"/>
              <a:gd name="connsiteX6" fmla="*/ 6052740 w 6052740"/>
              <a:gd name="connsiteY6" fmla="*/ 3784041 h 3784041"/>
              <a:gd name="connsiteX7" fmla="*/ 0 w 6052740"/>
              <a:gd name="connsiteY7" fmla="*/ 3784041 h 3784041"/>
              <a:gd name="connsiteX8" fmla="*/ 0 w 6052740"/>
              <a:gd name="connsiteY8" fmla="*/ 1688687 h 3784041"/>
              <a:gd name="connsiteX9" fmla="*/ 35506 w 6052740"/>
              <a:gd name="connsiteY9" fmla="*/ 1628754 h 3784041"/>
              <a:gd name="connsiteX10" fmla="*/ 816825 w 6052740"/>
              <a:gd name="connsiteY10" fmla="*/ 959488 h 3784041"/>
              <a:gd name="connsiteX11" fmla="*/ 1197981 w 6052740"/>
              <a:gd name="connsiteY11" fmla="*/ 695851 h 3784041"/>
              <a:gd name="connsiteX12" fmla="*/ 2954750 w 6052740"/>
              <a:gd name="connsiteY12" fmla="*/ 237 h 378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2740" h="3784041">
                <a:moveTo>
                  <a:pt x="2954750" y="237"/>
                </a:moveTo>
                <a:cubicBezTo>
                  <a:pt x="3290840" y="-4755"/>
                  <a:pt x="3626137" y="69294"/>
                  <a:pt x="3975695" y="219797"/>
                </a:cubicBezTo>
                <a:cubicBezTo>
                  <a:pt x="4587470" y="483198"/>
                  <a:pt x="4897381" y="1023969"/>
                  <a:pt x="5300448" y="1818803"/>
                </a:cubicBezTo>
                <a:cubicBezTo>
                  <a:pt x="5345474" y="1907612"/>
                  <a:pt x="5390785" y="1995708"/>
                  <a:pt x="5434695" y="2080860"/>
                </a:cubicBezTo>
                <a:cubicBezTo>
                  <a:pt x="5672552" y="2542761"/>
                  <a:pt x="5897143" y="2979045"/>
                  <a:pt x="5997936" y="3391139"/>
                </a:cubicBezTo>
                <a:cubicBezTo>
                  <a:pt x="6016006" y="3465005"/>
                  <a:pt x="6029843" y="3537092"/>
                  <a:pt x="6039411" y="3607947"/>
                </a:cubicBezTo>
                <a:lnTo>
                  <a:pt x="6052740" y="3784041"/>
                </a:lnTo>
                <a:lnTo>
                  <a:pt x="0" y="3784041"/>
                </a:lnTo>
                <a:lnTo>
                  <a:pt x="0" y="1688687"/>
                </a:lnTo>
                <a:lnTo>
                  <a:pt x="35506" y="1628754"/>
                </a:lnTo>
                <a:cubicBezTo>
                  <a:pt x="201384" y="1382172"/>
                  <a:pt x="437288" y="1215376"/>
                  <a:pt x="816825" y="959488"/>
                </a:cubicBezTo>
                <a:cubicBezTo>
                  <a:pt x="938904" y="877217"/>
                  <a:pt x="1065168" y="792069"/>
                  <a:pt x="1197981" y="695851"/>
                </a:cubicBezTo>
                <a:cubicBezTo>
                  <a:pt x="1832245" y="236438"/>
                  <a:pt x="2394600" y="8558"/>
                  <a:pt x="2954750" y="2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0D2E963-DBD7-4AB5-AA32-8C9FC5D5AF9E}"/>
              </a:ext>
            </a:extLst>
          </p:cNvPr>
          <p:cNvPicPr>
            <a:picLocks noChangeAspect="1"/>
          </p:cNvPicPr>
          <p:nvPr/>
        </p:nvPicPr>
        <p:blipFill rotWithShape="1">
          <a:blip r:embed="rId3"/>
          <a:srcRect t="6520" r="-2" b="-2"/>
          <a:stretch/>
        </p:blipFill>
        <p:spPr>
          <a:xfrm>
            <a:off x="20" y="3272810"/>
            <a:ext cx="5745687" cy="3585182"/>
          </a:xfrm>
          <a:custGeom>
            <a:avLst/>
            <a:gdLst/>
            <a:ahLst/>
            <a:cxnLst/>
            <a:rect l="l" t="t" r="r" b="b"/>
            <a:pathLst>
              <a:path w="5745707" h="3585182">
                <a:moveTo>
                  <a:pt x="2926451" y="215"/>
                </a:moveTo>
                <a:cubicBezTo>
                  <a:pt x="3232053" y="-4312"/>
                  <a:pt x="3536934" y="62841"/>
                  <a:pt x="3854783" y="199329"/>
                </a:cubicBezTo>
                <a:cubicBezTo>
                  <a:pt x="4411062" y="438201"/>
                  <a:pt x="4692860" y="928614"/>
                  <a:pt x="5059364" y="1649431"/>
                </a:cubicBezTo>
                <a:cubicBezTo>
                  <a:pt x="5100306" y="1729970"/>
                  <a:pt x="5141506" y="1809862"/>
                  <a:pt x="5181433" y="1887084"/>
                </a:cubicBezTo>
                <a:cubicBezTo>
                  <a:pt x="5397713" y="2305972"/>
                  <a:pt x="5601931" y="2701628"/>
                  <a:pt x="5693581" y="3075346"/>
                </a:cubicBezTo>
                <a:cubicBezTo>
                  <a:pt x="5726442" y="3209322"/>
                  <a:pt x="5743911" y="3336841"/>
                  <a:pt x="5745707" y="3461881"/>
                </a:cubicBezTo>
                <a:lnTo>
                  <a:pt x="5742296" y="3585182"/>
                </a:lnTo>
                <a:lnTo>
                  <a:pt x="252483" y="3585182"/>
                </a:lnTo>
                <a:lnTo>
                  <a:pt x="41523" y="3585182"/>
                </a:lnTo>
                <a:lnTo>
                  <a:pt x="0" y="3585182"/>
                </a:lnTo>
                <a:lnTo>
                  <a:pt x="0" y="3381173"/>
                </a:lnTo>
                <a:lnTo>
                  <a:pt x="0" y="3325874"/>
                </a:lnTo>
                <a:lnTo>
                  <a:pt x="0" y="2216622"/>
                </a:lnTo>
                <a:lnTo>
                  <a:pt x="41502" y="2023225"/>
                </a:lnTo>
                <a:cubicBezTo>
                  <a:pt x="68783" y="1923742"/>
                  <a:pt x="101601" y="1826103"/>
                  <a:pt x="139935" y="1730491"/>
                </a:cubicBezTo>
                <a:cubicBezTo>
                  <a:pt x="294359" y="1345325"/>
                  <a:pt x="522318" y="1179549"/>
                  <a:pt x="982463" y="870138"/>
                </a:cubicBezTo>
                <a:cubicBezTo>
                  <a:pt x="1093468" y="795528"/>
                  <a:pt x="1208278" y="718309"/>
                  <a:pt x="1329043" y="631051"/>
                </a:cubicBezTo>
                <a:cubicBezTo>
                  <a:pt x="1905771" y="214420"/>
                  <a:pt x="2417113" y="7761"/>
                  <a:pt x="2926451" y="215"/>
                </a:cubicBezTo>
                <a:close/>
              </a:path>
            </a:pathLst>
          </a:custGeom>
        </p:spPr>
      </p:pic>
      <p:sp>
        <p:nvSpPr>
          <p:cNvPr id="28" name="Freeform: Shape 27">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06400"/>
            <a:ext cx="2930526" cy="308609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D4D66FA-18DE-4F74-B793-7AD28C94CC66}"/>
              </a:ext>
            </a:extLst>
          </p:cNvPr>
          <p:cNvSpPr>
            <a:spLocks noGrp="1"/>
          </p:cNvSpPr>
          <p:nvPr>
            <p:ph type="title"/>
          </p:nvPr>
        </p:nvSpPr>
        <p:spPr>
          <a:xfrm>
            <a:off x="5982179" y="3297831"/>
            <a:ext cx="5340114" cy="1146946"/>
          </a:xfrm>
        </p:spPr>
        <p:txBody>
          <a:bodyPr vert="horz" lIns="91440" tIns="45720" rIns="91440" bIns="45720" rtlCol="0" anchor="b">
            <a:normAutofit/>
          </a:bodyPr>
          <a:lstStyle/>
          <a:p>
            <a:r>
              <a:rPr lang="en-US" sz="3600" kern="1200" dirty="0">
                <a:solidFill>
                  <a:schemeClr val="tx1"/>
                </a:solidFill>
                <a:latin typeface="+mj-lt"/>
                <a:ea typeface="+mj-ea"/>
                <a:cs typeface="+mj-cs"/>
              </a:rPr>
              <a:t>Environmental Cleaning and Disinfecting</a:t>
            </a:r>
          </a:p>
        </p:txBody>
      </p:sp>
      <p:sp>
        <p:nvSpPr>
          <p:cNvPr id="30" name="Freeform: Shape 29">
            <a:extLst>
              <a:ext uri="{FF2B5EF4-FFF2-40B4-BE49-F238E27FC236}">
                <a16:creationId xmlns:a16="http://schemas.microsoft.com/office/drawing/2014/main" id="{A28DD5A3-69CE-4072-B49C-A9C37D580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65262" cy="2866416"/>
          </a:xfrm>
          <a:custGeom>
            <a:avLst/>
            <a:gdLst>
              <a:gd name="connsiteX0" fmla="*/ 179896 w 3365262"/>
              <a:gd name="connsiteY0" fmla="*/ 0 h 2866416"/>
              <a:gd name="connsiteX1" fmla="*/ 38591 w 3365262"/>
              <a:gd name="connsiteY1" fmla="*/ 0 h 2866416"/>
              <a:gd name="connsiteX2" fmla="*/ 35588 w 3365262"/>
              <a:gd name="connsiteY2" fmla="*/ 9070 h 2866416"/>
              <a:gd name="connsiteX3" fmla="*/ 6767 w 3365262"/>
              <a:gd name="connsiteY3" fmla="*/ 186324 h 2866416"/>
              <a:gd name="connsiteX4" fmla="*/ 73079 w 3365262"/>
              <a:gd name="connsiteY4" fmla="*/ 1065127 h 2866416"/>
              <a:gd name="connsiteX5" fmla="*/ 99021 w 3365262"/>
              <a:gd name="connsiteY5" fmla="*/ 1245398 h 2866416"/>
              <a:gd name="connsiteX6" fmla="*/ 554072 w 3365262"/>
              <a:gd name="connsiteY6" fmla="*/ 2450912 h 2866416"/>
              <a:gd name="connsiteX7" fmla="*/ 2280486 w 3365262"/>
              <a:gd name="connsiteY7" fmla="*/ 2754207 h 2866416"/>
              <a:gd name="connsiteX8" fmla="*/ 2557384 w 3365262"/>
              <a:gd name="connsiteY8" fmla="*/ 2680610 h 2866416"/>
              <a:gd name="connsiteX9" fmla="*/ 3292601 w 3365262"/>
              <a:gd name="connsiteY9" fmla="*/ 2322881 h 2866416"/>
              <a:gd name="connsiteX10" fmla="*/ 3365262 w 3365262"/>
              <a:gd name="connsiteY10" fmla="*/ 2229725 h 2866416"/>
              <a:gd name="connsiteX11" fmla="*/ 3365262 w 3365262"/>
              <a:gd name="connsiteY11" fmla="*/ 1904916 h 2866416"/>
              <a:gd name="connsiteX12" fmla="*/ 3272989 w 3365262"/>
              <a:gd name="connsiteY12" fmla="*/ 2055688 h 2866416"/>
              <a:gd name="connsiteX13" fmla="*/ 3153914 w 3365262"/>
              <a:gd name="connsiteY13" fmla="*/ 2208123 h 2866416"/>
              <a:gd name="connsiteX14" fmla="*/ 2474637 w 3365262"/>
              <a:gd name="connsiteY14" fmla="*/ 2539754 h 2866416"/>
              <a:gd name="connsiteX15" fmla="*/ 2218936 w 3365262"/>
              <a:gd name="connsiteY15" fmla="*/ 2608259 h 2866416"/>
              <a:gd name="connsiteX16" fmla="*/ 626296 w 3365262"/>
              <a:gd name="connsiteY16" fmla="*/ 2332284 h 2866416"/>
              <a:gd name="connsiteX17" fmla="*/ 208885 w 3365262"/>
              <a:gd name="connsiteY17" fmla="*/ 1221197 h 2866416"/>
              <a:gd name="connsiteX18" fmla="*/ 185325 w 3365262"/>
              <a:gd name="connsiteY18" fmla="*/ 1054955 h 2866416"/>
              <a:gd name="connsiteX19" fmla="*/ 125985 w 3365262"/>
              <a:gd name="connsiteY19" fmla="*/ 244401 h 2866416"/>
              <a:gd name="connsiteX20" fmla="*/ 152959 w 3365262"/>
              <a:gd name="connsiteY20" fmla="*/ 80820 h 286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262" h="2866416">
                <a:moveTo>
                  <a:pt x="179896" y="0"/>
                </a:moveTo>
                <a:lnTo>
                  <a:pt x="38591" y="0"/>
                </a:lnTo>
                <a:lnTo>
                  <a:pt x="35588" y="9070"/>
                </a:lnTo>
                <a:cubicBezTo>
                  <a:pt x="21993" y="65235"/>
                  <a:pt x="12491" y="124075"/>
                  <a:pt x="6767" y="186324"/>
                </a:cubicBezTo>
                <a:cubicBezTo>
                  <a:pt x="-17191" y="446775"/>
                  <a:pt x="26635" y="747125"/>
                  <a:pt x="73079" y="1065127"/>
                </a:cubicBezTo>
                <a:cubicBezTo>
                  <a:pt x="81679" y="1123764"/>
                  <a:pt x="90506" y="1184404"/>
                  <a:pt x="99021" y="1245398"/>
                </a:cubicBezTo>
                <a:cubicBezTo>
                  <a:pt x="175283" y="1791308"/>
                  <a:pt x="248115" y="2170172"/>
                  <a:pt x="554072" y="2450912"/>
                </a:cubicBezTo>
                <a:cubicBezTo>
                  <a:pt x="1020254" y="2878670"/>
                  <a:pt x="1536570" y="2969399"/>
                  <a:pt x="2280486" y="2754207"/>
                </a:cubicBezTo>
                <a:cubicBezTo>
                  <a:pt x="2377848" y="2726031"/>
                  <a:pt x="2469133" y="2702923"/>
                  <a:pt x="2557384" y="2680610"/>
                </a:cubicBezTo>
                <a:cubicBezTo>
                  <a:pt x="2923230" y="2588039"/>
                  <a:pt x="3107251" y="2534175"/>
                  <a:pt x="3292601" y="2322881"/>
                </a:cubicBezTo>
                <a:lnTo>
                  <a:pt x="3365262" y="2229725"/>
                </a:lnTo>
                <a:lnTo>
                  <a:pt x="3365262" y="1904916"/>
                </a:lnTo>
                <a:lnTo>
                  <a:pt x="3272989" y="2055688"/>
                </a:lnTo>
                <a:cubicBezTo>
                  <a:pt x="3236196" y="2108790"/>
                  <a:pt x="3196487" y="2159636"/>
                  <a:pt x="3153914" y="2208123"/>
                </a:cubicBezTo>
                <a:cubicBezTo>
                  <a:pt x="2982412" y="2403450"/>
                  <a:pt x="2812466" y="2453548"/>
                  <a:pt x="2474637" y="2539754"/>
                </a:cubicBezTo>
                <a:cubicBezTo>
                  <a:pt x="2393145" y="2560533"/>
                  <a:pt x="2308850" y="2582052"/>
                  <a:pt x="2218936" y="2608259"/>
                </a:cubicBezTo>
                <a:cubicBezTo>
                  <a:pt x="1531933" y="2808419"/>
                  <a:pt x="1055624" y="2725862"/>
                  <a:pt x="626296" y="2332284"/>
                </a:cubicBezTo>
                <a:cubicBezTo>
                  <a:pt x="344527" y="2073977"/>
                  <a:pt x="278113" y="1724633"/>
                  <a:pt x="208885" y="1221197"/>
                </a:cubicBezTo>
                <a:cubicBezTo>
                  <a:pt x="201156" y="1164950"/>
                  <a:pt x="193137" y="1109029"/>
                  <a:pt x="185325" y="1054955"/>
                </a:cubicBezTo>
                <a:cubicBezTo>
                  <a:pt x="143135" y="761698"/>
                  <a:pt x="103325" y="484721"/>
                  <a:pt x="125985" y="244401"/>
                </a:cubicBezTo>
                <a:cubicBezTo>
                  <a:pt x="131401" y="186965"/>
                  <a:pt x="140293" y="132664"/>
                  <a:pt x="152959" y="8082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Content Placeholder 3">
            <a:extLst>
              <a:ext uri="{FF2B5EF4-FFF2-40B4-BE49-F238E27FC236}">
                <a16:creationId xmlns:a16="http://schemas.microsoft.com/office/drawing/2014/main" id="{6E6729C7-F5F9-46EC-9AA0-CCB2486C13F4}"/>
              </a:ext>
            </a:extLst>
          </p:cNvPr>
          <p:cNvPicPr>
            <a:picLocks noGrp="1" noChangeAspect="1"/>
          </p:cNvPicPr>
          <p:nvPr>
            <p:ph idx="1"/>
          </p:nvPr>
        </p:nvPicPr>
        <p:blipFill rotWithShape="1">
          <a:blip r:embed="rId4"/>
          <a:srcRect t="31825" r="1" b="11319"/>
          <a:stretch/>
        </p:blipFill>
        <p:spPr>
          <a:xfrm>
            <a:off x="20" y="-12"/>
            <a:ext cx="3365241" cy="2866416"/>
          </a:xfrm>
          <a:custGeom>
            <a:avLst/>
            <a:gdLst/>
            <a:ahLst/>
            <a:cxnLst/>
            <a:rect l="l" t="t" r="r" b="b"/>
            <a:pathLst>
              <a:path w="3365261" h="2866416">
                <a:moveTo>
                  <a:pt x="0" y="0"/>
                </a:moveTo>
                <a:lnTo>
                  <a:pt x="3326672" y="0"/>
                </a:lnTo>
                <a:lnTo>
                  <a:pt x="3329674" y="9070"/>
                </a:lnTo>
                <a:cubicBezTo>
                  <a:pt x="3343270" y="65235"/>
                  <a:pt x="3352771" y="124075"/>
                  <a:pt x="3358496" y="186324"/>
                </a:cubicBezTo>
                <a:cubicBezTo>
                  <a:pt x="3382453" y="446775"/>
                  <a:pt x="3338627" y="747125"/>
                  <a:pt x="3292183" y="1065127"/>
                </a:cubicBezTo>
                <a:cubicBezTo>
                  <a:pt x="3283584" y="1123764"/>
                  <a:pt x="3274756" y="1184404"/>
                  <a:pt x="3266242" y="1245398"/>
                </a:cubicBezTo>
                <a:cubicBezTo>
                  <a:pt x="3189979" y="1791308"/>
                  <a:pt x="3117147" y="2170172"/>
                  <a:pt x="2811190" y="2450912"/>
                </a:cubicBezTo>
                <a:cubicBezTo>
                  <a:pt x="2345008" y="2878670"/>
                  <a:pt x="1828692" y="2969399"/>
                  <a:pt x="1084777" y="2754207"/>
                </a:cubicBezTo>
                <a:cubicBezTo>
                  <a:pt x="987414" y="2726031"/>
                  <a:pt x="896129" y="2702923"/>
                  <a:pt x="807878" y="2680610"/>
                </a:cubicBezTo>
                <a:cubicBezTo>
                  <a:pt x="442033" y="2588039"/>
                  <a:pt x="258011" y="2534175"/>
                  <a:pt x="72661" y="2322881"/>
                </a:cubicBezTo>
                <a:lnTo>
                  <a:pt x="0" y="2229725"/>
                </a:lnTo>
                <a:close/>
              </a:path>
            </a:pathLst>
          </a:custGeom>
        </p:spPr>
      </p:pic>
      <p:pic>
        <p:nvPicPr>
          <p:cNvPr id="12" name="Picture 11">
            <a:extLst>
              <a:ext uri="{FF2B5EF4-FFF2-40B4-BE49-F238E27FC236}">
                <a16:creationId xmlns:a16="http://schemas.microsoft.com/office/drawing/2014/main" id="{1DAF3DD4-CDB9-4EDA-A2BB-2048EF7B5A8E}"/>
              </a:ext>
            </a:extLst>
          </p:cNvPr>
          <p:cNvPicPr>
            <a:picLocks noChangeAspect="1"/>
          </p:cNvPicPr>
          <p:nvPr/>
        </p:nvPicPr>
        <p:blipFill rotWithShape="1">
          <a:blip r:embed="rId5">
            <a:extLst>
              <a:ext uri="{28A0092B-C50C-407E-A947-70E740481C1C}">
                <a14:useLocalDpi xmlns:a14="http://schemas.microsoft.com/office/drawing/2010/main" val="0"/>
              </a:ext>
            </a:extLst>
          </a:blip>
          <a:srcRect t="4119" r="-4" b="19623"/>
          <a:stretch/>
        </p:blipFill>
        <p:spPr>
          <a:xfrm>
            <a:off x="3821829" y="623466"/>
            <a:ext cx="2687154" cy="2687367"/>
          </a:xfrm>
          <a:custGeom>
            <a:avLst/>
            <a:gdLst/>
            <a:ahLst/>
            <a:cxnLst/>
            <a:rect l="l" t="t" r="r" b="b"/>
            <a:pathLst>
              <a:path w="2687154" h="2687367">
                <a:moveTo>
                  <a:pt x="1454785" y="1063"/>
                </a:moveTo>
                <a:cubicBezTo>
                  <a:pt x="1693423" y="9010"/>
                  <a:pt x="1914118" y="61442"/>
                  <a:pt x="2099467" y="156432"/>
                </a:cubicBezTo>
                <a:cubicBezTo>
                  <a:pt x="2244525" y="230806"/>
                  <a:pt x="2365442" y="329654"/>
                  <a:pt x="2458804" y="450248"/>
                </a:cubicBezTo>
                <a:cubicBezTo>
                  <a:pt x="2558369" y="578936"/>
                  <a:pt x="2626417" y="732204"/>
                  <a:pt x="2660972" y="905889"/>
                </a:cubicBezTo>
                <a:cubicBezTo>
                  <a:pt x="2697613" y="1090060"/>
                  <a:pt x="2695800" y="1283803"/>
                  <a:pt x="2655506" y="1481541"/>
                </a:cubicBezTo>
                <a:cubicBezTo>
                  <a:pt x="2616405" y="1674071"/>
                  <a:pt x="2540272" y="1864400"/>
                  <a:pt x="2435396" y="2032054"/>
                </a:cubicBezTo>
                <a:cubicBezTo>
                  <a:pt x="2328740" y="2202615"/>
                  <a:pt x="2197165" y="2345340"/>
                  <a:pt x="2044455" y="2456196"/>
                </a:cubicBezTo>
                <a:cubicBezTo>
                  <a:pt x="1888342" y="2569490"/>
                  <a:pt x="1716998" y="2643732"/>
                  <a:pt x="1535162" y="2676769"/>
                </a:cubicBezTo>
                <a:cubicBezTo>
                  <a:pt x="1352034" y="2710042"/>
                  <a:pt x="1231880" y="2663095"/>
                  <a:pt x="998745" y="2562316"/>
                </a:cubicBezTo>
                <a:cubicBezTo>
                  <a:pt x="942516" y="2537996"/>
                  <a:pt x="884339" y="2512855"/>
                  <a:pt x="820897" y="2487849"/>
                </a:cubicBezTo>
                <a:cubicBezTo>
                  <a:pt x="336177" y="2296751"/>
                  <a:pt x="94710" y="2040959"/>
                  <a:pt x="13464" y="1632596"/>
                </a:cubicBezTo>
                <a:cubicBezTo>
                  <a:pt x="-39858" y="1364587"/>
                  <a:pt x="70857" y="1140721"/>
                  <a:pt x="245794" y="829771"/>
                </a:cubicBezTo>
                <a:cubicBezTo>
                  <a:pt x="265343" y="795032"/>
                  <a:pt x="284584" y="760348"/>
                  <a:pt x="303156" y="726784"/>
                </a:cubicBezTo>
                <a:cubicBezTo>
                  <a:pt x="403973" y="544832"/>
                  <a:pt x="499217" y="372996"/>
                  <a:pt x="615094" y="249099"/>
                </a:cubicBezTo>
                <a:cubicBezTo>
                  <a:pt x="725868" y="130651"/>
                  <a:pt x="847530" y="64671"/>
                  <a:pt x="1009614" y="35223"/>
                </a:cubicBezTo>
                <a:cubicBezTo>
                  <a:pt x="1161959" y="7543"/>
                  <a:pt x="1311603" y="-3704"/>
                  <a:pt x="1454785" y="1063"/>
                </a:cubicBezTo>
                <a:close/>
              </a:path>
            </a:pathLst>
          </a:custGeom>
        </p:spPr>
      </p:pic>
      <p:sp>
        <p:nvSpPr>
          <p:cNvPr id="32" name="Freeform: Shape 31">
            <a:extLst>
              <a:ext uri="{FF2B5EF4-FFF2-40B4-BE49-F238E27FC236}">
                <a16:creationId xmlns:a16="http://schemas.microsoft.com/office/drawing/2014/main" id="{31503D0D-7DB7-42FE-AA0C-455F4D8D7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1829" y="623454"/>
            <a:ext cx="2687155" cy="2687367"/>
          </a:xfrm>
          <a:custGeom>
            <a:avLst/>
            <a:gdLst>
              <a:gd name="connsiteX0" fmla="*/ 1379411 w 2687155"/>
              <a:gd name="connsiteY0" fmla="*/ 125092 h 2687367"/>
              <a:gd name="connsiteX1" fmla="*/ 1653453 w 2687155"/>
              <a:gd name="connsiteY1" fmla="*/ 155353 h 2687367"/>
              <a:gd name="connsiteX2" fmla="*/ 2013867 w 2687155"/>
              <a:gd name="connsiteY2" fmla="*/ 348128 h 2687367"/>
              <a:gd name="connsiteX3" fmla="*/ 2298841 w 2687155"/>
              <a:gd name="connsiteY3" fmla="*/ 778686 h 2687367"/>
              <a:gd name="connsiteX4" fmla="*/ 2351241 w 2687155"/>
              <a:gd name="connsiteY4" fmla="*/ 871513 h 2687367"/>
              <a:gd name="connsiteX5" fmla="*/ 2563486 w 2687155"/>
              <a:gd name="connsiteY5" fmla="*/ 1595136 h 2687367"/>
              <a:gd name="connsiteX6" fmla="*/ 1825856 w 2687155"/>
              <a:gd name="connsiteY6" fmla="*/ 2366012 h 2687367"/>
              <a:gd name="connsiteX7" fmla="*/ 1663382 w 2687155"/>
              <a:gd name="connsiteY7" fmla="*/ 2433131 h 2687367"/>
              <a:gd name="connsiteX8" fmla="*/ 1173337 w 2687155"/>
              <a:gd name="connsiteY8" fmla="*/ 2536294 h 2687367"/>
              <a:gd name="connsiteX9" fmla="*/ 708072 w 2687155"/>
              <a:gd name="connsiteY9" fmla="*/ 2337480 h 2687367"/>
              <a:gd name="connsiteX10" fmla="*/ 350926 w 2687155"/>
              <a:gd name="connsiteY10" fmla="*/ 1955183 h 2687367"/>
              <a:gd name="connsiteX11" fmla="*/ 149846 w 2687155"/>
              <a:gd name="connsiteY11" fmla="*/ 1458983 h 2687367"/>
              <a:gd name="connsiteX12" fmla="*/ 144852 w 2687155"/>
              <a:gd name="connsiteY12" fmla="*/ 940122 h 2687367"/>
              <a:gd name="connsiteX13" fmla="*/ 329542 w 2687155"/>
              <a:gd name="connsiteY13" fmla="*/ 529432 h 2687367"/>
              <a:gd name="connsiteX14" fmla="*/ 657816 w 2687155"/>
              <a:gd name="connsiteY14" fmla="*/ 264604 h 2687367"/>
              <a:gd name="connsiteX15" fmla="*/ 1379411 w 2687155"/>
              <a:gd name="connsiteY15" fmla="*/ 125092 h 2687367"/>
              <a:gd name="connsiteX16" fmla="*/ 1232370 w 2687155"/>
              <a:gd name="connsiteY16" fmla="*/ 1063 h 2687367"/>
              <a:gd name="connsiteX17" fmla="*/ 587688 w 2687155"/>
              <a:gd name="connsiteY17" fmla="*/ 156432 h 2687367"/>
              <a:gd name="connsiteX18" fmla="*/ 228351 w 2687155"/>
              <a:gd name="connsiteY18" fmla="*/ 450248 h 2687367"/>
              <a:gd name="connsiteX19" fmla="*/ 26183 w 2687155"/>
              <a:gd name="connsiteY19" fmla="*/ 905889 h 2687367"/>
              <a:gd name="connsiteX20" fmla="*/ 31650 w 2687155"/>
              <a:gd name="connsiteY20" fmla="*/ 1481541 h 2687367"/>
              <a:gd name="connsiteX21" fmla="*/ 251759 w 2687155"/>
              <a:gd name="connsiteY21" fmla="*/ 2032054 h 2687367"/>
              <a:gd name="connsiteX22" fmla="*/ 642700 w 2687155"/>
              <a:gd name="connsiteY22" fmla="*/ 2456196 h 2687367"/>
              <a:gd name="connsiteX23" fmla="*/ 1151993 w 2687155"/>
              <a:gd name="connsiteY23" fmla="*/ 2676769 h 2687367"/>
              <a:gd name="connsiteX24" fmla="*/ 1688410 w 2687155"/>
              <a:gd name="connsiteY24" fmla="*/ 2562316 h 2687367"/>
              <a:gd name="connsiteX25" fmla="*/ 1866259 w 2687155"/>
              <a:gd name="connsiteY25" fmla="*/ 2487849 h 2687367"/>
              <a:gd name="connsiteX26" fmla="*/ 2673692 w 2687155"/>
              <a:gd name="connsiteY26" fmla="*/ 1632596 h 2687367"/>
              <a:gd name="connsiteX27" fmla="*/ 2441361 w 2687155"/>
              <a:gd name="connsiteY27" fmla="*/ 829771 h 2687367"/>
              <a:gd name="connsiteX28" fmla="*/ 2383999 w 2687155"/>
              <a:gd name="connsiteY28" fmla="*/ 726784 h 2687367"/>
              <a:gd name="connsiteX29" fmla="*/ 2072061 w 2687155"/>
              <a:gd name="connsiteY29" fmla="*/ 249099 h 2687367"/>
              <a:gd name="connsiteX30" fmla="*/ 1677542 w 2687155"/>
              <a:gd name="connsiteY30" fmla="*/ 35223 h 2687367"/>
              <a:gd name="connsiteX31" fmla="*/ 1232370 w 2687155"/>
              <a:gd name="connsiteY31"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87155" h="2687367">
                <a:moveTo>
                  <a:pt x="1379411" y="125092"/>
                </a:moveTo>
                <a:cubicBezTo>
                  <a:pt x="1468984" y="128671"/>
                  <a:pt x="1560670" y="138721"/>
                  <a:pt x="1653453" y="155353"/>
                </a:cubicBezTo>
                <a:cubicBezTo>
                  <a:pt x="1801527" y="181896"/>
                  <a:pt x="1912668" y="241366"/>
                  <a:pt x="2013867" y="348128"/>
                </a:cubicBezTo>
                <a:cubicBezTo>
                  <a:pt x="2119726" y="459803"/>
                  <a:pt x="2206737" y="614685"/>
                  <a:pt x="2298841" y="778686"/>
                </a:cubicBezTo>
                <a:cubicBezTo>
                  <a:pt x="2315806" y="808940"/>
                  <a:pt x="2333384" y="840203"/>
                  <a:pt x="2351241" y="871513"/>
                </a:cubicBezTo>
                <a:cubicBezTo>
                  <a:pt x="2511056" y="1151785"/>
                  <a:pt x="2612199" y="1353567"/>
                  <a:pt x="2563486" y="1595136"/>
                </a:cubicBezTo>
                <a:cubicBezTo>
                  <a:pt x="2489264" y="1963210"/>
                  <a:pt x="2268671" y="2193766"/>
                  <a:pt x="1825856" y="2366012"/>
                </a:cubicBezTo>
                <a:cubicBezTo>
                  <a:pt x="1767898" y="2388550"/>
                  <a:pt x="1714751" y="2411212"/>
                  <a:pt x="1663382" y="2433131"/>
                </a:cubicBezTo>
                <a:cubicBezTo>
                  <a:pt x="1450402" y="2523968"/>
                  <a:pt x="1340635" y="2566284"/>
                  <a:pt x="1173337" y="2536294"/>
                </a:cubicBezTo>
                <a:cubicBezTo>
                  <a:pt x="1007221" y="2506516"/>
                  <a:pt x="850689" y="2439598"/>
                  <a:pt x="708072" y="2337480"/>
                </a:cubicBezTo>
                <a:cubicBezTo>
                  <a:pt x="568563" y="2237563"/>
                  <a:pt x="448362" y="2108917"/>
                  <a:pt x="350926" y="1955183"/>
                </a:cubicBezTo>
                <a:cubicBezTo>
                  <a:pt x="255118" y="1804070"/>
                  <a:pt x="185566" y="1632518"/>
                  <a:pt x="149846" y="1458983"/>
                </a:cubicBezTo>
                <a:cubicBezTo>
                  <a:pt x="113036" y="1280752"/>
                  <a:pt x="111378" y="1106123"/>
                  <a:pt x="144852" y="940122"/>
                </a:cubicBezTo>
                <a:cubicBezTo>
                  <a:pt x="176420" y="783572"/>
                  <a:pt x="238586" y="645425"/>
                  <a:pt x="329542" y="529432"/>
                </a:cubicBezTo>
                <a:cubicBezTo>
                  <a:pt x="414835" y="420736"/>
                  <a:pt x="525296" y="331640"/>
                  <a:pt x="657816" y="264604"/>
                </a:cubicBezTo>
                <a:cubicBezTo>
                  <a:pt x="861008" y="161861"/>
                  <a:pt x="1110695" y="114356"/>
                  <a:pt x="1379411" y="125092"/>
                </a:cubicBezTo>
                <a:close/>
                <a:moveTo>
                  <a:pt x="1232370" y="1063"/>
                </a:moveTo>
                <a:cubicBezTo>
                  <a:pt x="993732" y="9010"/>
                  <a:pt x="773038" y="61442"/>
                  <a:pt x="587688" y="156432"/>
                </a:cubicBezTo>
                <a:cubicBezTo>
                  <a:pt x="442630" y="230806"/>
                  <a:pt x="321713" y="329654"/>
                  <a:pt x="228351" y="450248"/>
                </a:cubicBezTo>
                <a:cubicBezTo>
                  <a:pt x="128786" y="578936"/>
                  <a:pt x="60739" y="732204"/>
                  <a:pt x="26183" y="905889"/>
                </a:cubicBezTo>
                <a:cubicBezTo>
                  <a:pt x="-10458" y="1090060"/>
                  <a:pt x="-8645" y="1283803"/>
                  <a:pt x="31650" y="1481541"/>
                </a:cubicBezTo>
                <a:cubicBezTo>
                  <a:pt x="70750" y="1674071"/>
                  <a:pt x="146884" y="1864400"/>
                  <a:pt x="251759" y="2032054"/>
                </a:cubicBezTo>
                <a:cubicBezTo>
                  <a:pt x="358415" y="2202615"/>
                  <a:pt x="489990" y="2345340"/>
                  <a:pt x="642700" y="2456196"/>
                </a:cubicBezTo>
                <a:cubicBezTo>
                  <a:pt x="798814" y="2569490"/>
                  <a:pt x="970158" y="2643732"/>
                  <a:pt x="1151993" y="2676769"/>
                </a:cubicBezTo>
                <a:cubicBezTo>
                  <a:pt x="1335121" y="2710042"/>
                  <a:pt x="1455276" y="2663095"/>
                  <a:pt x="1688410" y="2562316"/>
                </a:cubicBezTo>
                <a:cubicBezTo>
                  <a:pt x="1744639" y="2537996"/>
                  <a:pt x="1802816" y="2512855"/>
                  <a:pt x="1866259" y="2487849"/>
                </a:cubicBezTo>
                <a:cubicBezTo>
                  <a:pt x="2350978" y="2296751"/>
                  <a:pt x="2592445" y="2040959"/>
                  <a:pt x="2673692" y="1632596"/>
                </a:cubicBezTo>
                <a:cubicBezTo>
                  <a:pt x="2727013" y="1364587"/>
                  <a:pt x="2616299" y="1140721"/>
                  <a:pt x="2441361" y="829771"/>
                </a:cubicBezTo>
                <a:cubicBezTo>
                  <a:pt x="2421813" y="795032"/>
                  <a:pt x="2402572" y="760348"/>
                  <a:pt x="2383999" y="726784"/>
                </a:cubicBezTo>
                <a:cubicBezTo>
                  <a:pt x="2283182" y="544832"/>
                  <a:pt x="2187938" y="372996"/>
                  <a:pt x="2072061" y="249099"/>
                </a:cubicBezTo>
                <a:cubicBezTo>
                  <a:pt x="1961287" y="130651"/>
                  <a:pt x="1839626" y="64671"/>
                  <a:pt x="1677542" y="35223"/>
                </a:cubicBezTo>
                <a:cubicBezTo>
                  <a:pt x="1525197" y="7543"/>
                  <a:pt x="1375552" y="-3704"/>
                  <a:pt x="1232370"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1931" y="-12440"/>
            <a:ext cx="4350361"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7" name="Picture 16">
            <a:extLst>
              <a:ext uri="{FF2B5EF4-FFF2-40B4-BE49-F238E27FC236}">
                <a16:creationId xmlns:a16="http://schemas.microsoft.com/office/drawing/2014/main" id="{83142BBC-1A3B-4BB5-B279-A27321D04D1C}"/>
              </a:ext>
            </a:extLst>
          </p:cNvPr>
          <p:cNvPicPr>
            <a:picLocks noChangeAspect="1"/>
          </p:cNvPicPr>
          <p:nvPr/>
        </p:nvPicPr>
        <p:blipFill rotWithShape="1">
          <a:blip r:embed="rId6">
            <a:extLst>
              <a:ext uri="{28A0092B-C50C-407E-A947-70E740481C1C}">
                <a14:useLocalDpi xmlns:a14="http://schemas.microsoft.com/office/drawing/2010/main" val="0"/>
              </a:ext>
            </a:extLst>
          </a:blip>
          <a:srcRect t="39206" r="-1" b="16751"/>
          <a:stretch/>
        </p:blipFill>
        <p:spPr>
          <a:xfrm>
            <a:off x="7111608" y="12"/>
            <a:ext cx="4011734" cy="2646947"/>
          </a:xfrm>
          <a:custGeom>
            <a:avLst/>
            <a:gdLst/>
            <a:ahLst/>
            <a:cxnLst/>
            <a:rect l="l" t="t" r="r" b="b"/>
            <a:pathLst>
              <a:path w="4011734" h="2646947">
                <a:moveTo>
                  <a:pt x="169207" y="0"/>
                </a:moveTo>
                <a:lnTo>
                  <a:pt x="3717700" y="0"/>
                </a:lnTo>
                <a:lnTo>
                  <a:pt x="3722961" y="7075"/>
                </a:lnTo>
                <a:cubicBezTo>
                  <a:pt x="3759881" y="62336"/>
                  <a:pt x="3793606" y="118918"/>
                  <a:pt x="3824060" y="176721"/>
                </a:cubicBezTo>
                <a:cubicBezTo>
                  <a:pt x="3948545" y="413080"/>
                  <a:pt x="4011734" y="659312"/>
                  <a:pt x="4011734" y="908578"/>
                </a:cubicBezTo>
                <a:cubicBezTo>
                  <a:pt x="4011734" y="1159615"/>
                  <a:pt x="3910924" y="1306223"/>
                  <a:pt x="3701126" y="1588134"/>
                </a:cubicBezTo>
                <a:cubicBezTo>
                  <a:pt x="3650506" y="1656124"/>
                  <a:pt x="3598163" y="1726474"/>
                  <a:pt x="3544617" y="1803828"/>
                </a:cubicBezTo>
                <a:cubicBezTo>
                  <a:pt x="3135436" y="2394813"/>
                  <a:pt x="2696213" y="2646947"/>
                  <a:pt x="2076029" y="2646947"/>
                </a:cubicBezTo>
                <a:cubicBezTo>
                  <a:pt x="1669002" y="2646947"/>
                  <a:pt x="1370360" y="2441546"/>
                  <a:pt x="961179" y="2128254"/>
                </a:cubicBezTo>
                <a:cubicBezTo>
                  <a:pt x="915468" y="2093247"/>
                  <a:pt x="869754" y="2058662"/>
                  <a:pt x="825505" y="2025257"/>
                </a:cubicBezTo>
                <a:cubicBezTo>
                  <a:pt x="585662" y="1843981"/>
                  <a:pt x="359162" y="1672742"/>
                  <a:pt x="208421" y="1486825"/>
                </a:cubicBezTo>
                <a:cubicBezTo>
                  <a:pt x="64309" y="1309091"/>
                  <a:pt x="0" y="1130767"/>
                  <a:pt x="0" y="908578"/>
                </a:cubicBezTo>
                <a:cubicBezTo>
                  <a:pt x="0" y="630123"/>
                  <a:pt x="41538" y="365716"/>
                  <a:pt x="120793" y="126877"/>
                </a:cubicBezTo>
                <a:close/>
              </a:path>
            </a:pathLst>
          </a:custGeom>
        </p:spPr>
      </p:pic>
      <p:sp>
        <p:nvSpPr>
          <p:cNvPr id="36" name="Freeform: Shape 35">
            <a:extLst>
              <a:ext uri="{FF2B5EF4-FFF2-40B4-BE49-F238E27FC236}">
                <a16:creationId xmlns:a16="http://schemas.microsoft.com/office/drawing/2014/main" id="{CAB4EFC4-7E1F-4404-9835-FA919F098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11608" y="0"/>
            <a:ext cx="4011734" cy="2646947"/>
          </a:xfrm>
          <a:custGeom>
            <a:avLst/>
            <a:gdLst>
              <a:gd name="connsiteX0" fmla="*/ 3842527 w 4011734"/>
              <a:gd name="connsiteY0" fmla="*/ 0 h 2646947"/>
              <a:gd name="connsiteX1" fmla="*/ 3700720 w 4011734"/>
              <a:gd name="connsiteY1" fmla="*/ 0 h 2646947"/>
              <a:gd name="connsiteX2" fmla="*/ 3740093 w 4011734"/>
              <a:gd name="connsiteY2" fmla="*/ 75602 h 2646947"/>
              <a:gd name="connsiteX3" fmla="*/ 3916112 w 4011734"/>
              <a:gd name="connsiteY3" fmla="*/ 922354 h 2646947"/>
              <a:gd name="connsiteX4" fmla="*/ 3720190 w 4011734"/>
              <a:gd name="connsiteY4" fmla="*/ 1434599 h 2646947"/>
              <a:gd name="connsiteX5" fmla="*/ 3140113 w 4011734"/>
              <a:gd name="connsiteY5" fmla="*/ 1911574 h 2646947"/>
              <a:gd name="connsiteX6" fmla="*/ 3012574 w 4011734"/>
              <a:gd name="connsiteY6" fmla="*/ 2002816 h 2646947"/>
              <a:gd name="connsiteX7" fmla="*/ 1964580 w 4011734"/>
              <a:gd name="connsiteY7" fmla="*/ 2462305 h 2646947"/>
              <a:gd name="connsiteX8" fmla="*/ 584064 w 4011734"/>
              <a:gd name="connsiteY8" fmla="*/ 1715420 h 2646947"/>
              <a:gd name="connsiteX9" fmla="*/ 436941 w 4011734"/>
              <a:gd name="connsiteY9" fmla="*/ 1524345 h 2646947"/>
              <a:gd name="connsiteX10" fmla="*/ 144959 w 4011734"/>
              <a:gd name="connsiteY10" fmla="*/ 922354 h 2646947"/>
              <a:gd name="connsiteX11" fmla="*/ 321378 w 4011734"/>
              <a:gd name="connsiteY11" fmla="*/ 274033 h 2646947"/>
              <a:gd name="connsiteX12" fmla="*/ 416414 w 4011734"/>
              <a:gd name="connsiteY12" fmla="*/ 123749 h 2646947"/>
              <a:gd name="connsiteX13" fmla="*/ 514060 w 4011734"/>
              <a:gd name="connsiteY13" fmla="*/ 0 h 2646947"/>
              <a:gd name="connsiteX14" fmla="*/ 294034 w 4011734"/>
              <a:gd name="connsiteY14" fmla="*/ 0 h 2646947"/>
              <a:gd name="connsiteX15" fmla="*/ 288773 w 4011734"/>
              <a:gd name="connsiteY15" fmla="*/ 7075 h 2646947"/>
              <a:gd name="connsiteX16" fmla="*/ 187674 w 4011734"/>
              <a:gd name="connsiteY16" fmla="*/ 176721 h 2646947"/>
              <a:gd name="connsiteX17" fmla="*/ 0 w 4011734"/>
              <a:gd name="connsiteY17" fmla="*/ 908578 h 2646947"/>
              <a:gd name="connsiteX18" fmla="*/ 310608 w 4011734"/>
              <a:gd name="connsiteY18" fmla="*/ 1588134 h 2646947"/>
              <a:gd name="connsiteX19" fmla="*/ 467117 w 4011734"/>
              <a:gd name="connsiteY19" fmla="*/ 1803828 h 2646947"/>
              <a:gd name="connsiteX20" fmla="*/ 1935705 w 4011734"/>
              <a:gd name="connsiteY20" fmla="*/ 2646947 h 2646947"/>
              <a:gd name="connsiteX21" fmla="*/ 3050555 w 4011734"/>
              <a:gd name="connsiteY21" fmla="*/ 2128254 h 2646947"/>
              <a:gd name="connsiteX22" fmla="*/ 3186230 w 4011734"/>
              <a:gd name="connsiteY22" fmla="*/ 2025257 h 2646947"/>
              <a:gd name="connsiteX23" fmla="*/ 3803313 w 4011734"/>
              <a:gd name="connsiteY23" fmla="*/ 1486825 h 2646947"/>
              <a:gd name="connsiteX24" fmla="*/ 4011734 w 4011734"/>
              <a:gd name="connsiteY24" fmla="*/ 908578 h 2646947"/>
              <a:gd name="connsiteX25" fmla="*/ 3890941 w 4011734"/>
              <a:gd name="connsiteY25" fmla="*/ 126877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1734" h="2646947">
                <a:moveTo>
                  <a:pt x="3842527" y="0"/>
                </a:moveTo>
                <a:lnTo>
                  <a:pt x="3700720" y="0"/>
                </a:lnTo>
                <a:lnTo>
                  <a:pt x="3740093" y="75602"/>
                </a:lnTo>
                <a:cubicBezTo>
                  <a:pt x="3855101" y="325120"/>
                  <a:pt x="3916112" y="614016"/>
                  <a:pt x="3916112" y="922354"/>
                </a:cubicBezTo>
                <a:cubicBezTo>
                  <a:pt x="3916112" y="1119183"/>
                  <a:pt x="3855659" y="1277152"/>
                  <a:pt x="3720190" y="1434599"/>
                </a:cubicBezTo>
                <a:cubicBezTo>
                  <a:pt x="3578489" y="1599296"/>
                  <a:pt x="3365572" y="1750990"/>
                  <a:pt x="3140113" y="1911574"/>
                </a:cubicBezTo>
                <a:cubicBezTo>
                  <a:pt x="3098517" y="1941167"/>
                  <a:pt x="3055545" y="1971805"/>
                  <a:pt x="3012574" y="2002816"/>
                </a:cubicBezTo>
                <a:cubicBezTo>
                  <a:pt x="2627932" y="2280349"/>
                  <a:pt x="2347200" y="2462305"/>
                  <a:pt x="1964580" y="2462305"/>
                </a:cubicBezTo>
                <a:cubicBezTo>
                  <a:pt x="1381588" y="2462305"/>
                  <a:pt x="968706" y="2238951"/>
                  <a:pt x="584064" y="1715420"/>
                </a:cubicBezTo>
                <a:cubicBezTo>
                  <a:pt x="533728" y="1646896"/>
                  <a:pt x="484524" y="1584575"/>
                  <a:pt x="436941" y="1524345"/>
                </a:cubicBezTo>
                <a:cubicBezTo>
                  <a:pt x="239723" y="1274611"/>
                  <a:pt x="144959" y="1144738"/>
                  <a:pt x="144959" y="922354"/>
                </a:cubicBezTo>
                <a:cubicBezTo>
                  <a:pt x="144959" y="701540"/>
                  <a:pt x="204359" y="483414"/>
                  <a:pt x="321378" y="274033"/>
                </a:cubicBezTo>
                <a:cubicBezTo>
                  <a:pt x="350006" y="222828"/>
                  <a:pt x="381708" y="172704"/>
                  <a:pt x="416414" y="123749"/>
                </a:cubicBezTo>
                <a:lnTo>
                  <a:pt x="514060" y="0"/>
                </a:lnTo>
                <a:lnTo>
                  <a:pt x="294034" y="0"/>
                </a:lnTo>
                <a:lnTo>
                  <a:pt x="288773" y="7075"/>
                </a:lnTo>
                <a:cubicBezTo>
                  <a:pt x="251853" y="62336"/>
                  <a:pt x="218128" y="118918"/>
                  <a:pt x="187674" y="176721"/>
                </a:cubicBezTo>
                <a:cubicBezTo>
                  <a:pt x="63189" y="413080"/>
                  <a:pt x="0" y="659312"/>
                  <a:pt x="0" y="908578"/>
                </a:cubicBezTo>
                <a:cubicBezTo>
                  <a:pt x="0" y="1159615"/>
                  <a:pt x="100810" y="1306222"/>
                  <a:pt x="310608" y="1588134"/>
                </a:cubicBezTo>
                <a:cubicBezTo>
                  <a:pt x="361228" y="1656124"/>
                  <a:pt x="413571" y="1726474"/>
                  <a:pt x="467117" y="1803828"/>
                </a:cubicBezTo>
                <a:cubicBezTo>
                  <a:pt x="876298" y="2394813"/>
                  <a:pt x="1315521" y="2646947"/>
                  <a:pt x="1935705" y="2646947"/>
                </a:cubicBezTo>
                <a:cubicBezTo>
                  <a:pt x="2342732" y="2646947"/>
                  <a:pt x="2641374" y="2441546"/>
                  <a:pt x="3050555" y="2128254"/>
                </a:cubicBezTo>
                <a:cubicBezTo>
                  <a:pt x="3096266" y="2093247"/>
                  <a:pt x="3141980" y="2058662"/>
                  <a:pt x="3186230" y="2025257"/>
                </a:cubicBezTo>
                <a:cubicBezTo>
                  <a:pt x="3426072" y="1843981"/>
                  <a:pt x="3652572" y="1672742"/>
                  <a:pt x="3803313" y="1486825"/>
                </a:cubicBezTo>
                <a:cubicBezTo>
                  <a:pt x="3947426" y="1309091"/>
                  <a:pt x="4011734" y="1130767"/>
                  <a:pt x="4011734" y="908578"/>
                </a:cubicBezTo>
                <a:cubicBezTo>
                  <a:pt x="4011734" y="630123"/>
                  <a:pt x="3970196" y="365716"/>
                  <a:pt x="3890941" y="1268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4" name="TextBox 13">
            <a:extLst>
              <a:ext uri="{FF2B5EF4-FFF2-40B4-BE49-F238E27FC236}">
                <a16:creationId xmlns:a16="http://schemas.microsoft.com/office/drawing/2014/main" id="{26995A2D-1F01-4802-B237-534FD8098A2C}"/>
              </a:ext>
            </a:extLst>
          </p:cNvPr>
          <p:cNvSpPr txBox="1"/>
          <p:nvPr/>
        </p:nvSpPr>
        <p:spPr>
          <a:xfrm>
            <a:off x="5982178" y="6564105"/>
            <a:ext cx="5340114" cy="256484"/>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1100" b="0" i="0" u="none" strike="noStrike" cap="none" spc="0" normalizeH="0" baseline="0" noProof="0" dirty="0">
                <a:ln>
                  <a:noFill/>
                </a:ln>
                <a:effectLst/>
                <a:uLnTx/>
                <a:uFillTx/>
              </a:rPr>
              <a:t>Images: YAY Images, </a:t>
            </a:r>
            <a:r>
              <a:rPr kumimoji="0" lang="en-US" sz="1100" b="0" i="0" u="none" strike="noStrike" cap="none" spc="0" normalizeH="0" baseline="0" noProof="0" dirty="0" err="1">
                <a:ln>
                  <a:noFill/>
                </a:ln>
                <a:effectLst/>
                <a:uLnTx/>
                <a:uFillTx/>
              </a:rPr>
              <a:t>Mommarazzi</a:t>
            </a:r>
            <a:r>
              <a:rPr kumimoji="0" lang="en-US" sz="1100" b="0" i="0" u="none" strike="noStrike" cap="none" spc="0" normalizeH="0" baseline="0" noProof="0" dirty="0">
                <a:ln>
                  <a:noFill/>
                </a:ln>
                <a:effectLst/>
                <a:uLnTx/>
                <a:uFillTx/>
              </a:rPr>
              <a:t> Images © 2018</a:t>
            </a:r>
          </a:p>
        </p:txBody>
      </p:sp>
      <p:sp>
        <p:nvSpPr>
          <p:cNvPr id="38" name="Freeform: Shape 37">
            <a:extLst>
              <a:ext uri="{FF2B5EF4-FFF2-40B4-BE49-F238E27FC236}">
                <a16:creationId xmlns:a16="http://schemas.microsoft.com/office/drawing/2014/main" id="{89C1BF26-4E8B-4F40-A7F7-7421DA8E0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72818"/>
            <a:ext cx="5745707" cy="3585182"/>
          </a:xfrm>
          <a:custGeom>
            <a:avLst/>
            <a:gdLst>
              <a:gd name="connsiteX0" fmla="*/ 2681036 w 5745707"/>
              <a:gd name="connsiteY0" fmla="*/ 205773 h 3585182"/>
              <a:gd name="connsiteX1" fmla="*/ 4204914 w 5745707"/>
              <a:gd name="connsiteY1" fmla="*/ 727949 h 3585182"/>
              <a:gd name="connsiteX2" fmla="*/ 4539662 w 5745707"/>
              <a:gd name="connsiteY2" fmla="*/ 935341 h 3585182"/>
              <a:gd name="connsiteX3" fmla="*/ 5364672 w 5745707"/>
              <a:gd name="connsiteY3" fmla="*/ 1696466 h 3585182"/>
              <a:gd name="connsiteX4" fmla="*/ 5596067 w 5745707"/>
              <a:gd name="connsiteY4" fmla="*/ 2824431 h 3585182"/>
              <a:gd name="connsiteX5" fmla="*/ 5529216 w 5745707"/>
              <a:gd name="connsiteY5" fmla="*/ 3415690 h 3585182"/>
              <a:gd name="connsiteX6" fmla="*/ 5485002 w 5745707"/>
              <a:gd name="connsiteY6" fmla="*/ 3585181 h 3585182"/>
              <a:gd name="connsiteX7" fmla="*/ 183434 w 5745707"/>
              <a:gd name="connsiteY7" fmla="*/ 3585181 h 3585182"/>
              <a:gd name="connsiteX8" fmla="*/ 177419 w 5745707"/>
              <a:gd name="connsiteY8" fmla="*/ 3379484 h 3585182"/>
              <a:gd name="connsiteX9" fmla="*/ 209241 w 5745707"/>
              <a:gd name="connsiteY9" fmla="*/ 3138007 h 3585182"/>
              <a:gd name="connsiteX10" fmla="*/ 641778 w 5745707"/>
              <a:gd name="connsiteY10" fmla="*/ 2025377 h 3585182"/>
              <a:gd name="connsiteX11" fmla="*/ 746708 w 5745707"/>
              <a:gd name="connsiteY11" fmla="*/ 1802131 h 3585182"/>
              <a:gd name="connsiteX12" fmla="*/ 1818233 w 5745707"/>
              <a:gd name="connsiteY12" fmla="*/ 423089 h 3585182"/>
              <a:gd name="connsiteX13" fmla="*/ 2681036 w 5745707"/>
              <a:gd name="connsiteY13" fmla="*/ 205773 h 3585182"/>
              <a:gd name="connsiteX14" fmla="*/ 2819256 w 5745707"/>
              <a:gd name="connsiteY14" fmla="*/ 215 h 3585182"/>
              <a:gd name="connsiteX15" fmla="*/ 1890925 w 5745707"/>
              <a:gd name="connsiteY15" fmla="*/ 199329 h 3585182"/>
              <a:gd name="connsiteX16" fmla="*/ 686343 w 5745707"/>
              <a:gd name="connsiteY16" fmla="*/ 1649431 h 3585182"/>
              <a:gd name="connsiteX17" fmla="*/ 564274 w 5745707"/>
              <a:gd name="connsiteY17" fmla="*/ 1887084 h 3585182"/>
              <a:gd name="connsiteX18" fmla="*/ 52127 w 5745707"/>
              <a:gd name="connsiteY18" fmla="*/ 3075346 h 3585182"/>
              <a:gd name="connsiteX19" fmla="*/ 0 w 5745707"/>
              <a:gd name="connsiteY19" fmla="*/ 3461881 h 3585182"/>
              <a:gd name="connsiteX20" fmla="*/ 3411 w 5745707"/>
              <a:gd name="connsiteY20" fmla="*/ 3585182 h 3585182"/>
              <a:gd name="connsiteX21" fmla="*/ 5554638 w 5745707"/>
              <a:gd name="connsiteY21" fmla="*/ 3585182 h 3585182"/>
              <a:gd name="connsiteX22" fmla="*/ 5704185 w 5745707"/>
              <a:gd name="connsiteY22" fmla="*/ 3585182 h 3585182"/>
              <a:gd name="connsiteX23" fmla="*/ 5745707 w 5745707"/>
              <a:gd name="connsiteY23" fmla="*/ 3585182 h 3585182"/>
              <a:gd name="connsiteX24" fmla="*/ 5745707 w 5745707"/>
              <a:gd name="connsiteY24" fmla="*/ 3381173 h 3585182"/>
              <a:gd name="connsiteX25" fmla="*/ 5745707 w 5745707"/>
              <a:gd name="connsiteY25" fmla="*/ 3339523 h 3585182"/>
              <a:gd name="connsiteX26" fmla="*/ 5745707 w 5745707"/>
              <a:gd name="connsiteY26" fmla="*/ 2216622 h 3585182"/>
              <a:gd name="connsiteX27" fmla="*/ 5704206 w 5745707"/>
              <a:gd name="connsiteY27" fmla="*/ 2023225 h 3585182"/>
              <a:gd name="connsiteX28" fmla="*/ 5605772 w 5745707"/>
              <a:gd name="connsiteY28" fmla="*/ 1730491 h 3585182"/>
              <a:gd name="connsiteX29" fmla="*/ 4763244 w 5745707"/>
              <a:gd name="connsiteY29" fmla="*/ 870138 h 3585182"/>
              <a:gd name="connsiteX30" fmla="*/ 4416664 w 5745707"/>
              <a:gd name="connsiteY30" fmla="*/ 631051 h 3585182"/>
              <a:gd name="connsiteX31" fmla="*/ 2819256 w 5745707"/>
              <a:gd name="connsiteY31" fmla="*/ 215 h 35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5707" h="3585182">
                <a:moveTo>
                  <a:pt x="2681036" y="205773"/>
                </a:moveTo>
                <a:cubicBezTo>
                  <a:pt x="3159126" y="194053"/>
                  <a:pt x="3647122" y="365554"/>
                  <a:pt x="4204914" y="727949"/>
                </a:cubicBezTo>
                <a:cubicBezTo>
                  <a:pt x="4321714" y="803849"/>
                  <a:pt x="4432525" y="870727"/>
                  <a:pt x="4539662" y="935341"/>
                </a:cubicBezTo>
                <a:cubicBezTo>
                  <a:pt x="4983772" y="1203307"/>
                  <a:pt x="5204291" y="1347559"/>
                  <a:pt x="5364672" y="1696466"/>
                </a:cubicBezTo>
                <a:cubicBezTo>
                  <a:pt x="5523920" y="2042910"/>
                  <a:pt x="5601714" y="2422438"/>
                  <a:pt x="5596067" y="2824431"/>
                </a:cubicBezTo>
                <a:cubicBezTo>
                  <a:pt x="5593280" y="3021066"/>
                  <a:pt x="5570901" y="3218624"/>
                  <a:pt x="5529216" y="3415690"/>
                </a:cubicBezTo>
                <a:lnTo>
                  <a:pt x="5485002" y="3585181"/>
                </a:lnTo>
                <a:lnTo>
                  <a:pt x="183434" y="3585181"/>
                </a:lnTo>
                <a:lnTo>
                  <a:pt x="177419" y="3379484"/>
                </a:lnTo>
                <a:cubicBezTo>
                  <a:pt x="181642" y="3301162"/>
                  <a:pt x="192292" y="3221031"/>
                  <a:pt x="209241" y="3138007"/>
                </a:cubicBezTo>
                <a:cubicBezTo>
                  <a:pt x="280153" y="2790621"/>
                  <a:pt x="455777" y="2418912"/>
                  <a:pt x="641778" y="2025377"/>
                </a:cubicBezTo>
                <a:cubicBezTo>
                  <a:pt x="676120" y="1952827"/>
                  <a:pt x="711548" y="1877771"/>
                  <a:pt x="746708" y="1802131"/>
                </a:cubicBezTo>
                <a:cubicBezTo>
                  <a:pt x="1061459" y="1125148"/>
                  <a:pt x="1306038" y="663370"/>
                  <a:pt x="1818233" y="423089"/>
                </a:cubicBezTo>
                <a:cubicBezTo>
                  <a:pt x="2110892" y="285795"/>
                  <a:pt x="2394181" y="212804"/>
                  <a:pt x="2681036" y="205773"/>
                </a:cubicBezTo>
                <a:close/>
                <a:moveTo>
                  <a:pt x="2819256" y="215"/>
                </a:moveTo>
                <a:cubicBezTo>
                  <a:pt x="2513654" y="-4312"/>
                  <a:pt x="2208774" y="62841"/>
                  <a:pt x="1890925" y="199329"/>
                </a:cubicBezTo>
                <a:cubicBezTo>
                  <a:pt x="1334645" y="438201"/>
                  <a:pt x="1052847" y="928614"/>
                  <a:pt x="686343" y="1649431"/>
                </a:cubicBezTo>
                <a:cubicBezTo>
                  <a:pt x="645402" y="1729970"/>
                  <a:pt x="604201" y="1809862"/>
                  <a:pt x="564274" y="1887084"/>
                </a:cubicBezTo>
                <a:cubicBezTo>
                  <a:pt x="347995" y="2305972"/>
                  <a:pt x="143776" y="2701628"/>
                  <a:pt x="52127" y="3075346"/>
                </a:cubicBezTo>
                <a:cubicBezTo>
                  <a:pt x="19266" y="3209322"/>
                  <a:pt x="1796" y="3336841"/>
                  <a:pt x="0" y="3461881"/>
                </a:cubicBezTo>
                <a:lnTo>
                  <a:pt x="3411" y="3585182"/>
                </a:lnTo>
                <a:lnTo>
                  <a:pt x="5554638" y="3585182"/>
                </a:lnTo>
                <a:lnTo>
                  <a:pt x="5704185" y="3585182"/>
                </a:lnTo>
                <a:lnTo>
                  <a:pt x="5745707" y="3585182"/>
                </a:lnTo>
                <a:lnTo>
                  <a:pt x="5745707" y="3381173"/>
                </a:lnTo>
                <a:lnTo>
                  <a:pt x="5745707" y="3339523"/>
                </a:lnTo>
                <a:lnTo>
                  <a:pt x="5745707" y="2216622"/>
                </a:lnTo>
                <a:lnTo>
                  <a:pt x="5704206" y="2023225"/>
                </a:lnTo>
                <a:cubicBezTo>
                  <a:pt x="5676925" y="1923742"/>
                  <a:pt x="5644106" y="1826103"/>
                  <a:pt x="5605772" y="1730491"/>
                </a:cubicBezTo>
                <a:cubicBezTo>
                  <a:pt x="5451349" y="1345325"/>
                  <a:pt x="5223389" y="1179549"/>
                  <a:pt x="4763244" y="870138"/>
                </a:cubicBezTo>
                <a:cubicBezTo>
                  <a:pt x="4652240" y="795528"/>
                  <a:pt x="4537430" y="718309"/>
                  <a:pt x="4416664" y="631051"/>
                </a:cubicBezTo>
                <a:cubicBezTo>
                  <a:pt x="3839936" y="214420"/>
                  <a:pt x="3328594" y="7761"/>
                  <a:pt x="2819256" y="21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447928305"/>
      </p:ext>
    </p:extLst>
  </p:cSld>
  <p:clrMapOvr>
    <a:masterClrMapping/>
  </p:clrMapOvr>
  <mc:AlternateContent xmlns:mc="http://schemas.openxmlformats.org/markup-compatibility/2006" xmlns:p14="http://schemas.microsoft.com/office/powerpoint/2010/main">
    <mc:Choice Requires="p14">
      <p:transition spd="slow" p14:dur="2000" advTm="5629"/>
    </mc:Choice>
    <mc:Fallback xmlns="">
      <p:transition spd="slow" advTm="5629"/>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044524F-97C0-4E71-8DA1-FAF937529F4E}"/>
              </a:ext>
            </a:extLst>
          </p:cNvPr>
          <p:cNvSpPr>
            <a:spLocks noGrp="1"/>
          </p:cNvSpPr>
          <p:nvPr>
            <p:ph type="ctrTitle"/>
          </p:nvPr>
        </p:nvSpPr>
        <p:spPr>
          <a:xfrm>
            <a:off x="838200" y="556995"/>
            <a:ext cx="10515600" cy="1133693"/>
          </a:xfrm>
        </p:spPr>
        <p:txBody>
          <a:bodyPr vert="horz" lIns="91440" tIns="45720" rIns="91440" bIns="45720" rtlCol="0" anchor="ctr">
            <a:normAutofit/>
          </a:bodyPr>
          <a:lstStyle/>
          <a:p>
            <a:pPr algn="l"/>
            <a:r>
              <a:rPr lang="en-US" sz="4800" kern="1200">
                <a:solidFill>
                  <a:schemeClr val="tx1"/>
                </a:solidFill>
                <a:latin typeface="+mj-lt"/>
                <a:ea typeface="+mj-ea"/>
                <a:cs typeface="+mj-cs"/>
              </a:rPr>
              <a:t>Equipment and Environment Not Cleaned</a:t>
            </a:r>
          </a:p>
        </p:txBody>
      </p:sp>
      <p:sp>
        <p:nvSpPr>
          <p:cNvPr id="2" name="Footer Placeholder 1">
            <a:extLst>
              <a:ext uri="{FF2B5EF4-FFF2-40B4-BE49-F238E27FC236}">
                <a16:creationId xmlns:a16="http://schemas.microsoft.com/office/drawing/2014/main" id="{F0D6C598-7372-491D-85AB-67CECAC20B81}"/>
              </a:ext>
            </a:extLst>
          </p:cNvPr>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Slides: Baldwin Hill Solutions LLC, Mommarazzi Images (c) 2018</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379619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2378868"/>
      </p:ext>
    </p:extLst>
  </p:cSld>
  <p:clrMapOvr>
    <a:masterClrMapping/>
  </p:clrMapOvr>
  <mc:AlternateContent xmlns:mc="http://schemas.openxmlformats.org/markup-compatibility/2006" xmlns:p14="http://schemas.microsoft.com/office/powerpoint/2010/main">
    <mc:Choice Requires="p14">
      <p:transition spd="slow" p14:dur="2000" advTm="9831"/>
    </mc:Choice>
    <mc:Fallback xmlns="">
      <p:transition spd="slow" advTm="983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9F6E0-FF6E-4B35-99A4-41D9A652B3F5}"/>
              </a:ext>
            </a:extLst>
          </p:cNvPr>
          <p:cNvSpPr>
            <a:spLocks noGrp="1"/>
          </p:cNvSpPr>
          <p:nvPr>
            <p:ph type="ctrTitle"/>
          </p:nvPr>
        </p:nvSpPr>
        <p:spPr>
          <a:xfrm>
            <a:off x="7920078" y="5548488"/>
            <a:ext cx="3837480" cy="400328"/>
          </a:xfrm>
        </p:spPr>
        <p:txBody>
          <a:bodyPr>
            <a:normAutofit fontScale="90000"/>
          </a:bodyPr>
          <a:lstStyle/>
          <a:p>
            <a:r>
              <a:rPr lang="en-US" dirty="0"/>
              <a:t>Provide a safe, competent, person-centered environment</a:t>
            </a:r>
            <a:br>
              <a:rPr lang="en-US" dirty="0"/>
            </a:br>
            <a:endParaRPr lang="en-US" dirty="0"/>
          </a:p>
        </p:txBody>
      </p:sp>
      <p:pic>
        <p:nvPicPr>
          <p:cNvPr id="4" name="Picture 4" descr="Nana and James 1991">
            <a:extLst>
              <a:ext uri="{FF2B5EF4-FFF2-40B4-BE49-F238E27FC236}">
                <a16:creationId xmlns:a16="http://schemas.microsoft.com/office/drawing/2014/main" id="{C4F0D26D-8EFD-251A-8549-259DCF6DC6E1}"/>
              </a:ext>
            </a:extLst>
          </p:cNvPr>
          <p:cNvPicPr>
            <a:picLocks noChangeAspect="1" noChangeArrowheads="1"/>
          </p:cNvPicPr>
          <p:nvPr/>
        </p:nvPicPr>
        <p:blipFill>
          <a:blip r:embed="rId2" cstate="print"/>
          <a:srcRect/>
          <a:stretch>
            <a:fillRect/>
          </a:stretch>
        </p:blipFill>
        <p:spPr bwMode="auto">
          <a:xfrm>
            <a:off x="0" y="259535"/>
            <a:ext cx="7999375" cy="4967626"/>
          </a:xfrm>
          <a:prstGeom prst="rect">
            <a:avLst/>
          </a:prstGeom>
          <a:noFill/>
          <a:ln w="9525">
            <a:noFill/>
            <a:miter lim="800000"/>
            <a:headEnd/>
            <a:tailEnd/>
          </a:ln>
        </p:spPr>
      </p:pic>
      <p:sp>
        <p:nvSpPr>
          <p:cNvPr id="5" name="Rectangle 5">
            <a:extLst>
              <a:ext uri="{FF2B5EF4-FFF2-40B4-BE49-F238E27FC236}">
                <a16:creationId xmlns:a16="http://schemas.microsoft.com/office/drawing/2014/main" id="{1C3B3EC9-433E-40DA-6B98-5F0C64DFB44C}"/>
              </a:ext>
            </a:extLst>
          </p:cNvPr>
          <p:cNvSpPr>
            <a:spLocks noChangeArrowheads="1"/>
          </p:cNvSpPr>
          <p:nvPr/>
        </p:nvSpPr>
        <p:spPr bwMode="auto">
          <a:xfrm>
            <a:off x="225477" y="5304013"/>
            <a:ext cx="4343400" cy="244475"/>
          </a:xfrm>
          <a:prstGeom prst="rect">
            <a:avLst/>
          </a:prstGeom>
          <a:noFill/>
          <a:ln w="9525">
            <a:noFill/>
            <a:miter lim="800000"/>
            <a:headEnd/>
            <a:tailEnd/>
          </a:ln>
        </p:spPr>
        <p:txBody>
          <a:bodyPr>
            <a:spAutoFit/>
          </a:bodyPr>
          <a:lstStyle/>
          <a:p>
            <a:pPr>
              <a:spcBef>
                <a:spcPct val="50000"/>
              </a:spcBef>
            </a:pPr>
            <a:r>
              <a:rPr lang="en-US" sz="1000">
                <a:latin typeface="Gill Sans MT" pitchFamily="34" charset="0"/>
              </a:rPr>
              <a:t>© Mommarazzi Images (2007)</a:t>
            </a:r>
            <a:endParaRPr lang="en-US" sz="1000" dirty="0">
              <a:latin typeface="Gill Sans MT" pitchFamily="34" charset="0"/>
            </a:endParaRPr>
          </a:p>
        </p:txBody>
      </p:sp>
    </p:spTree>
    <p:extLst>
      <p:ext uri="{BB962C8B-B14F-4D97-AF65-F5344CB8AC3E}">
        <p14:creationId xmlns:p14="http://schemas.microsoft.com/office/powerpoint/2010/main" val="1294064021"/>
      </p:ext>
    </p:extLst>
  </p:cSld>
  <p:clrMapOvr>
    <a:masterClrMapping/>
  </p:clrMapOvr>
  <mc:AlternateContent xmlns:mc="http://schemas.openxmlformats.org/markup-compatibility/2006" xmlns:p14="http://schemas.microsoft.com/office/powerpoint/2010/main">
    <mc:Choice Requires="p14">
      <p:transition spd="slow" p14:dur="2000" advTm="14081"/>
    </mc:Choice>
    <mc:Fallback xmlns="">
      <p:transition spd="slow" advTm="14081"/>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0800000">
            <a:off x="1600406" y="-42078"/>
            <a:ext cx="9018064" cy="6763553"/>
          </a:xfrm>
          <a:prstGeom prst="rect">
            <a:avLst/>
          </a:prstGeom>
        </p:spPr>
      </p:pic>
      <p:sp>
        <p:nvSpPr>
          <p:cNvPr id="3" name="Footer Placeholder 2"/>
          <p:cNvSpPr>
            <a:spLocks noGrp="1"/>
          </p:cNvSpPr>
          <p:nvPr>
            <p:ph type="ftr" sz="quarter" idx="11"/>
          </p:nvPr>
        </p:nvSpPr>
        <p:spPr>
          <a:xfrm>
            <a:off x="4552950" y="6356353"/>
            <a:ext cx="3086100" cy="365125"/>
          </a:xfr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Slides: Baldwin Hill Solutions LLC, Mommarazzi Images (c) 2018</a:t>
            </a:r>
          </a:p>
        </p:txBody>
      </p:sp>
      <p:sp>
        <p:nvSpPr>
          <p:cNvPr id="8" name="Rectangle 7">
            <a:extLst>
              <a:ext uri="{FF2B5EF4-FFF2-40B4-BE49-F238E27FC236}">
                <a16:creationId xmlns:a16="http://schemas.microsoft.com/office/drawing/2014/main" id="{7C5D84D0-A7E8-4A8D-AEB6-44205B4473A7}"/>
              </a:ext>
            </a:extLst>
          </p:cNvPr>
          <p:cNvSpPr/>
          <p:nvPr/>
        </p:nvSpPr>
        <p:spPr>
          <a:xfrm>
            <a:off x="2002634" y="6280956"/>
            <a:ext cx="2253343" cy="2769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Image © Mommarazzi Images</a:t>
            </a:r>
          </a:p>
        </p:txBody>
      </p:sp>
    </p:spTree>
    <p:extLst>
      <p:ext uri="{BB962C8B-B14F-4D97-AF65-F5344CB8AC3E}">
        <p14:creationId xmlns:p14="http://schemas.microsoft.com/office/powerpoint/2010/main" val="3916290870"/>
      </p:ext>
    </p:extLst>
  </p:cSld>
  <p:clrMapOvr>
    <a:masterClrMapping/>
  </p:clrMapOvr>
  <mc:AlternateContent xmlns:mc="http://schemas.openxmlformats.org/markup-compatibility/2006" xmlns:p14="http://schemas.microsoft.com/office/powerpoint/2010/main">
    <mc:Choice Requires="p14">
      <p:transition spd="slow" p14:dur="2000" advTm="25944"/>
    </mc:Choice>
    <mc:Fallback xmlns="">
      <p:transition spd="slow" advTm="2594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E5CDEC5-6C32-44F4-864E-1C12587529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1626" y="2715062"/>
            <a:ext cx="1428753" cy="1428753"/>
          </a:xfrm>
          <a:prstGeom prst="rect">
            <a:avLst/>
          </a:prstGeom>
        </p:spPr>
      </p:pic>
      <p:sp>
        <p:nvSpPr>
          <p:cNvPr id="2" name="Title 1">
            <a:extLst>
              <a:ext uri="{FF2B5EF4-FFF2-40B4-BE49-F238E27FC236}">
                <a16:creationId xmlns:a16="http://schemas.microsoft.com/office/drawing/2014/main" id="{C70D341B-896F-4AFD-AA80-7ED53CE71A6B}"/>
              </a:ext>
            </a:extLst>
          </p:cNvPr>
          <p:cNvSpPr>
            <a:spLocks noGrp="1"/>
          </p:cNvSpPr>
          <p:nvPr>
            <p:ph type="title"/>
          </p:nvPr>
        </p:nvSpPr>
        <p:spPr>
          <a:xfrm>
            <a:off x="807522" y="762000"/>
            <a:ext cx="4116903" cy="3340100"/>
          </a:xfrm>
        </p:spPr>
        <p:txBody>
          <a:bodyPr>
            <a:normAutofit/>
          </a:bodyPr>
          <a:lstStyle/>
          <a:p>
            <a:r>
              <a:rPr lang="en-US" dirty="0"/>
              <a:t>Ideal Disinfectant</a:t>
            </a:r>
          </a:p>
        </p:txBody>
      </p:sp>
      <p:sp>
        <p:nvSpPr>
          <p:cNvPr id="3" name="Content Placeholder 2">
            <a:extLst>
              <a:ext uri="{FF2B5EF4-FFF2-40B4-BE49-F238E27FC236}">
                <a16:creationId xmlns:a16="http://schemas.microsoft.com/office/drawing/2014/main" id="{C1E23B51-3BBB-4E59-9EB8-51FB25CF80D8}"/>
              </a:ext>
            </a:extLst>
          </p:cNvPr>
          <p:cNvSpPr>
            <a:spLocks noGrp="1"/>
          </p:cNvSpPr>
          <p:nvPr>
            <p:ph idx="1"/>
          </p:nvPr>
        </p:nvSpPr>
        <p:spPr>
          <a:xfrm>
            <a:off x="7013533" y="795549"/>
            <a:ext cx="3420537" cy="5275603"/>
          </a:xfrm>
        </p:spPr>
        <p:txBody>
          <a:bodyPr anchor="ctr">
            <a:noAutofit/>
          </a:bodyPr>
          <a:lstStyle/>
          <a:p>
            <a:r>
              <a:rPr lang="en-US" sz="2800" dirty="0"/>
              <a:t>Nontoxic and non-irritating</a:t>
            </a:r>
          </a:p>
          <a:p>
            <a:r>
              <a:rPr lang="en-US" sz="2800" dirty="0"/>
              <a:t>Low toxicity rating</a:t>
            </a:r>
          </a:p>
          <a:p>
            <a:r>
              <a:rPr lang="en-US" sz="2800" dirty="0"/>
              <a:t>Not damage surfaces</a:t>
            </a:r>
          </a:p>
          <a:p>
            <a:r>
              <a:rPr lang="en-US" sz="2800" dirty="0"/>
              <a:t>Easy to use  </a:t>
            </a:r>
          </a:p>
          <a:p>
            <a:r>
              <a:rPr lang="en-US" sz="2800" dirty="0"/>
              <a:t>Acceptable odor </a:t>
            </a:r>
          </a:p>
          <a:p>
            <a:r>
              <a:rPr lang="en-US" sz="2800" dirty="0"/>
              <a:t>Economical</a:t>
            </a:r>
          </a:p>
          <a:p>
            <a:r>
              <a:rPr lang="en-US" sz="2800" dirty="0"/>
              <a:t>One step cleaner / disinfectant</a:t>
            </a:r>
          </a:p>
        </p:txBody>
      </p:sp>
      <p:sp>
        <p:nvSpPr>
          <p:cNvPr id="4" name="TextBox 3">
            <a:extLst>
              <a:ext uri="{FF2B5EF4-FFF2-40B4-BE49-F238E27FC236}">
                <a16:creationId xmlns:a16="http://schemas.microsoft.com/office/drawing/2014/main" id="{DF066C9E-F623-4424-B888-9411DAB2618A}"/>
              </a:ext>
            </a:extLst>
          </p:cNvPr>
          <p:cNvSpPr txBox="1"/>
          <p:nvPr/>
        </p:nvSpPr>
        <p:spPr>
          <a:xfrm>
            <a:off x="1528082" y="2842161"/>
            <a:ext cx="33963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Rutala and Weber, 2014</a:t>
            </a:r>
          </a:p>
        </p:txBody>
      </p:sp>
    </p:spTree>
    <p:extLst>
      <p:ext uri="{BB962C8B-B14F-4D97-AF65-F5344CB8AC3E}">
        <p14:creationId xmlns:p14="http://schemas.microsoft.com/office/powerpoint/2010/main" val="1753887297"/>
      </p:ext>
    </p:extLst>
  </p:cSld>
  <p:clrMapOvr>
    <a:masterClrMapping/>
  </p:clrMapOvr>
  <mc:AlternateContent xmlns:mc="http://schemas.openxmlformats.org/markup-compatibility/2006" xmlns:p14="http://schemas.microsoft.com/office/powerpoint/2010/main">
    <mc:Choice Requires="p14">
      <p:transition spd="slow" p14:dur="2000" advTm="27966"/>
    </mc:Choice>
    <mc:Fallback xmlns="">
      <p:transition spd="slow" advTm="2796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29D7-C7E3-4651-B566-BBC28185318E}"/>
              </a:ext>
            </a:extLst>
          </p:cNvPr>
          <p:cNvSpPr>
            <a:spLocks noGrp="1"/>
          </p:cNvSpPr>
          <p:nvPr>
            <p:ph type="ctrTitle"/>
          </p:nvPr>
        </p:nvSpPr>
        <p:spPr>
          <a:xfrm>
            <a:off x="5790978" y="2249508"/>
            <a:ext cx="5538865" cy="3057010"/>
          </a:xfrm>
        </p:spPr>
        <p:txBody>
          <a:bodyPr>
            <a:normAutofit fontScale="90000"/>
          </a:bodyPr>
          <a:lstStyle/>
          <a:p>
            <a:r>
              <a:rPr lang="en-US" dirty="0"/>
              <a:t>How to Read a Product Label</a:t>
            </a:r>
            <a:br>
              <a:rPr lang="en-US" dirty="0"/>
            </a:br>
            <a:br>
              <a:rPr lang="en-US" dirty="0"/>
            </a:br>
            <a:r>
              <a:rPr lang="en-US" dirty="0"/>
              <a:t>CDC Project Firstline Infographic	</a:t>
            </a:r>
          </a:p>
        </p:txBody>
      </p:sp>
      <p:sp>
        <p:nvSpPr>
          <p:cNvPr id="3" name="Slide Number Placeholder 2">
            <a:extLst>
              <a:ext uri="{FF2B5EF4-FFF2-40B4-BE49-F238E27FC236}">
                <a16:creationId xmlns:a16="http://schemas.microsoft.com/office/drawing/2014/main" id="{4802CE67-8E36-495C-B7A2-87BEB836D6DB}"/>
              </a:ext>
            </a:extLst>
          </p:cNvPr>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038434-C2CC-4028-AD72-886E4ED36FC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538484C-3029-4459-9FCB-CAF7D3B1D4A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9348" y="139019"/>
            <a:ext cx="4829852" cy="6159168"/>
          </a:xfrm>
          <a:prstGeom prst="rect">
            <a:avLst/>
          </a:prstGeom>
        </p:spPr>
      </p:pic>
      <p:sp>
        <p:nvSpPr>
          <p:cNvPr id="18" name="TextBox 17">
            <a:extLst>
              <a:ext uri="{FF2B5EF4-FFF2-40B4-BE49-F238E27FC236}">
                <a16:creationId xmlns:a16="http://schemas.microsoft.com/office/drawing/2014/main" id="{E33C9823-9AD0-41BA-891F-B2F3E60015F6}"/>
              </a:ext>
            </a:extLst>
          </p:cNvPr>
          <p:cNvSpPr txBox="1"/>
          <p:nvPr/>
        </p:nvSpPr>
        <p:spPr>
          <a:xfrm>
            <a:off x="5790978" y="5801193"/>
            <a:ext cx="6098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How to Read a Disinfectant Label (cdc.gov)</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465781"/>
      </p:ext>
    </p:extLst>
  </p:cSld>
  <p:clrMapOvr>
    <a:masterClrMapping/>
  </p:clrMapOvr>
  <mc:AlternateContent xmlns:mc="http://schemas.openxmlformats.org/markup-compatibility/2006" xmlns:p14="http://schemas.microsoft.com/office/powerpoint/2010/main">
    <mc:Choice Requires="p14">
      <p:transition spd="slow" p14:dur="2000" advTm="25412"/>
    </mc:Choice>
    <mc:Fallback xmlns="">
      <p:transition spd="slow" advTm="25412"/>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83" name="Rectangle 75782">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785" name="Rectangle 75784">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787" name="Rectangle 75786">
            <a:extLst>
              <a:ext uri="{FF2B5EF4-FFF2-40B4-BE49-F238E27FC236}">
                <a16:creationId xmlns:a16="http://schemas.microsoft.com/office/drawing/2014/main" id="{E43DC68B-54DD-4053-BE4D-615259684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Rectangle 2"/>
          <p:cNvSpPr>
            <a:spLocks noGrp="1" noChangeArrowheads="1"/>
          </p:cNvSpPr>
          <p:nvPr>
            <p:ph type="ctrTitle"/>
          </p:nvPr>
        </p:nvSpPr>
        <p:spPr>
          <a:xfrm>
            <a:off x="8136331" y="540167"/>
            <a:ext cx="3729438" cy="2135867"/>
          </a:xfrm>
        </p:spPr>
        <p:txBody>
          <a:bodyPr vert="horz" lIns="91440" tIns="45720" rIns="91440" bIns="45720" rtlCol="0" anchor="b">
            <a:normAutofit/>
          </a:bodyPr>
          <a:lstStyle/>
          <a:p>
            <a:pPr algn="l">
              <a:defRPr/>
            </a:pPr>
            <a:r>
              <a:rPr lang="en-US" sz="3700" kern="1200" dirty="0">
                <a:latin typeface="+mj-lt"/>
                <a:ea typeface="+mj-ea"/>
                <a:cs typeface="+mj-cs"/>
              </a:rPr>
              <a:t>Preventing the Spread of Germs in Food </a:t>
            </a:r>
          </a:p>
        </p:txBody>
      </p:sp>
      <p:sp>
        <p:nvSpPr>
          <p:cNvPr id="75789" name="Rectangle 75788">
            <a:extLst>
              <a:ext uri="{FF2B5EF4-FFF2-40B4-BE49-F238E27FC236}">
                <a16:creationId xmlns:a16="http://schemas.microsoft.com/office/drawing/2014/main" id="{36F31C88-3DEF-4EA8-AE3A-49441413F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713232"/>
            <a:ext cx="422899" cy="5404104"/>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5" name="Picture 4">
            <a:extLst>
              <a:ext uri="{FF2B5EF4-FFF2-40B4-BE49-F238E27FC236}">
                <a16:creationId xmlns:a16="http://schemas.microsoft.com/office/drawing/2014/main" id="{BAFCF161-8902-68C9-C2B9-7AA535B013F0}"/>
              </a:ext>
            </a:extLst>
          </p:cNvPr>
          <p:cNvPicPr>
            <a:picLocks noChangeAspect="1"/>
          </p:cNvPicPr>
          <p:nvPr/>
        </p:nvPicPr>
        <p:blipFill>
          <a:blip r:embed="rId3"/>
          <a:stretch>
            <a:fillRect/>
          </a:stretch>
        </p:blipFill>
        <p:spPr>
          <a:xfrm>
            <a:off x="413005" y="2066060"/>
            <a:ext cx="7400808" cy="4051940"/>
          </a:xfrm>
          <a:prstGeom prst="rect">
            <a:avLst/>
          </a:prstGeom>
        </p:spPr>
      </p:pic>
      <p:sp>
        <p:nvSpPr>
          <p:cNvPr id="75778" name="Rectangle 3"/>
          <p:cNvSpPr>
            <a:spLocks noGrp="1" noChangeArrowheads="1"/>
          </p:cNvSpPr>
          <p:nvPr>
            <p:ph type="subTitle" idx="1"/>
          </p:nvPr>
        </p:nvSpPr>
        <p:spPr>
          <a:xfrm>
            <a:off x="8136331" y="2880452"/>
            <a:ext cx="2824070" cy="3095445"/>
          </a:xfrm>
        </p:spPr>
        <p:txBody>
          <a:bodyPr vert="horz" lIns="91440" tIns="45720" rIns="91440" bIns="45720" rtlCol="0" anchor="t">
            <a:normAutofit/>
          </a:bodyPr>
          <a:lstStyle/>
          <a:p>
            <a:pPr marL="457200" indent="-228600" algn="l">
              <a:buFont typeface="Arial" panose="020B0604020202020204" pitchFamily="34" charset="0"/>
              <a:buChar char="•"/>
            </a:pPr>
            <a:r>
              <a:rPr lang="en-US" sz="1700"/>
              <a:t>Hair net and hand hygiene</a:t>
            </a:r>
          </a:p>
          <a:p>
            <a:pPr marL="457200" indent="-228600" algn="l">
              <a:buFont typeface="Arial" panose="020B0604020202020204" pitchFamily="34" charset="0"/>
              <a:buChar char="•"/>
            </a:pPr>
            <a:r>
              <a:rPr lang="en-US" sz="1700"/>
              <a:t>Keep hot foods hot and cold foods cold</a:t>
            </a:r>
          </a:p>
          <a:p>
            <a:pPr marL="457200" indent="-228600" algn="l">
              <a:buFont typeface="Arial" panose="020B0604020202020204" pitchFamily="34" charset="0"/>
              <a:buChar char="•"/>
            </a:pPr>
            <a:r>
              <a:rPr lang="en-US" sz="1700"/>
              <a:t>Don’t touch ready to eat food with bare hands  </a:t>
            </a:r>
          </a:p>
          <a:p>
            <a:pPr marL="457200" indent="-228600" algn="l">
              <a:buFont typeface="Arial" panose="020B0604020202020204" pitchFamily="34" charset="0"/>
              <a:buChar char="•"/>
            </a:pPr>
            <a:r>
              <a:rPr lang="en-US" sz="1700"/>
              <a:t>Handle utensils properly</a:t>
            </a:r>
          </a:p>
          <a:p>
            <a:pPr marL="457200" indent="-228600" algn="l">
              <a:buFont typeface="Arial" panose="020B0604020202020204" pitchFamily="34" charset="0"/>
              <a:buChar char="•"/>
            </a:pPr>
            <a:r>
              <a:rPr lang="en-US" sz="1700"/>
              <a:t>Keep things clean, neat and covered  </a:t>
            </a:r>
          </a:p>
          <a:p>
            <a:pPr marL="457200" indent="-228600" algn="l">
              <a:buFont typeface="Arial" panose="020B0604020202020204" pitchFamily="34" charset="0"/>
              <a:buChar char="•"/>
            </a:pPr>
            <a:r>
              <a:rPr lang="en-US" sz="1700"/>
              <a:t>In doubt?  Throw it out!</a:t>
            </a:r>
          </a:p>
        </p:txBody>
      </p:sp>
      <p:cxnSp>
        <p:nvCxnSpPr>
          <p:cNvPr id="75791" name="Straight Connector 75790">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5793" name="Straight Connector 75792">
            <a:extLst>
              <a:ext uri="{FF2B5EF4-FFF2-40B4-BE49-F238E27FC236}">
                <a16:creationId xmlns:a16="http://schemas.microsoft.com/office/drawing/2014/main" id="{5EACA08E-D537-41C6-96A5-5900E05D32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E6C78EE-E5C7-607B-D891-C3B128043437}"/>
              </a:ext>
            </a:extLst>
          </p:cNvPr>
          <p:cNvSpPr txBox="1"/>
          <p:nvPr/>
        </p:nvSpPr>
        <p:spPr>
          <a:xfrm>
            <a:off x="3235534" y="1141396"/>
            <a:ext cx="3670092" cy="369332"/>
          </a:xfrm>
          <a:prstGeom prst="rect">
            <a:avLst/>
          </a:prstGeom>
          <a:noFill/>
        </p:spPr>
        <p:txBody>
          <a:bodyPr wrap="square">
            <a:spAutoFit/>
          </a:bodyPr>
          <a:lstStyle/>
          <a:p>
            <a:pPr>
              <a:spcAft>
                <a:spcPts val="600"/>
              </a:spcAft>
            </a:pPr>
            <a:r>
              <a:rPr lang="en-US" dirty="0">
                <a:hlinkClick r:id="rId4"/>
              </a:rPr>
              <a:t>https://www.foodsafety.gov/</a:t>
            </a:r>
            <a:r>
              <a:rPr lang="en-US" dirty="0"/>
              <a:t> </a:t>
            </a:r>
          </a:p>
        </p:txBody>
      </p:sp>
    </p:spTree>
  </p:cSld>
  <p:clrMapOvr>
    <a:masterClrMapping/>
  </p:clrMapOvr>
  <p:transition advTm="43315"/>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6">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18">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Rectangle 20">
            <a:extLst>
              <a:ext uri="{FF2B5EF4-FFF2-40B4-BE49-F238E27FC236}">
                <a16:creationId xmlns:a16="http://schemas.microsoft.com/office/drawing/2014/main" id="{D81ABE91-D3C7-42EF-8B59-967A8C28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882D8-B4F2-2698-B0C8-350DAB449913}"/>
              </a:ext>
            </a:extLst>
          </p:cNvPr>
          <p:cNvSpPr>
            <a:spLocks noGrp="1"/>
          </p:cNvSpPr>
          <p:nvPr>
            <p:ph type="ctrTitle"/>
          </p:nvPr>
        </p:nvSpPr>
        <p:spPr>
          <a:xfrm>
            <a:off x="422898" y="576263"/>
            <a:ext cx="4977777" cy="845343"/>
          </a:xfrm>
        </p:spPr>
        <p:txBody>
          <a:bodyPr anchor="b">
            <a:normAutofit/>
          </a:bodyPr>
          <a:lstStyle/>
          <a:p>
            <a:pPr algn="l"/>
            <a:r>
              <a:rPr lang="en-US" sz="4800" dirty="0"/>
              <a:t>Healthcare Laundry</a:t>
            </a:r>
          </a:p>
        </p:txBody>
      </p:sp>
      <p:sp>
        <p:nvSpPr>
          <p:cNvPr id="4" name="Subtitle 3">
            <a:extLst>
              <a:ext uri="{FF2B5EF4-FFF2-40B4-BE49-F238E27FC236}">
                <a16:creationId xmlns:a16="http://schemas.microsoft.com/office/drawing/2014/main" id="{8694F95E-1457-50E1-D719-F13E4A4F9C2B}"/>
              </a:ext>
            </a:extLst>
          </p:cNvPr>
          <p:cNvSpPr>
            <a:spLocks noGrp="1"/>
          </p:cNvSpPr>
          <p:nvPr>
            <p:ph type="subTitle" idx="1"/>
          </p:nvPr>
        </p:nvSpPr>
        <p:spPr>
          <a:xfrm>
            <a:off x="422898" y="1471614"/>
            <a:ext cx="4977777" cy="5352367"/>
          </a:xfrm>
        </p:spPr>
        <p:txBody>
          <a:bodyPr>
            <a:normAutofit/>
          </a:bodyPr>
          <a:lstStyle/>
          <a:p>
            <a:pPr algn="l"/>
            <a:r>
              <a:rPr lang="en-US" sz="2800" i="1" dirty="0"/>
              <a:t>“…Develop and follow practices on handling, storing, processing, and transporting laundry so as to prevent the spread of infection. </a:t>
            </a:r>
          </a:p>
          <a:p>
            <a:pPr algn="l"/>
            <a:r>
              <a:rPr lang="en-US" sz="2800" i="1" dirty="0"/>
              <a:t>The facility must monitor to ensure that the laundry practices are implemented, any deviations from practices must be identified, and corrective actions are put in place” </a:t>
            </a:r>
            <a:r>
              <a:rPr lang="en-US" sz="2800" dirty="0"/>
              <a:t>CMS State Operations Manual page 784 </a:t>
            </a:r>
          </a:p>
          <a:p>
            <a:pPr algn="l"/>
            <a:r>
              <a:rPr lang="en-US" sz="1300" dirty="0">
                <a:hlinkClick r:id="rId2"/>
              </a:rPr>
              <a:t>https://www.cms.gov/medicare/provider-enrollment-and-certification/guidanceforlawsandregulations/downloads/appendix-pp-state-operations-manual.pdf</a:t>
            </a:r>
            <a:r>
              <a:rPr lang="en-US" sz="1300" dirty="0"/>
              <a:t> </a:t>
            </a:r>
          </a:p>
        </p:txBody>
      </p:sp>
      <p:sp>
        <p:nvSpPr>
          <p:cNvPr id="34" name="Rectangle 22">
            <a:extLst>
              <a:ext uri="{FF2B5EF4-FFF2-40B4-BE49-F238E27FC236}">
                <a16:creationId xmlns:a16="http://schemas.microsoft.com/office/drawing/2014/main" id="{15F387C8-7A98-428C-A38B-51332E18AC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952962" y="9134"/>
            <a:ext cx="239038" cy="6848856"/>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pic>
        <p:nvPicPr>
          <p:cNvPr id="6" name="Picture 5" descr="Baby shirt and socks hanging on a clotheslines">
            <a:extLst>
              <a:ext uri="{FF2B5EF4-FFF2-40B4-BE49-F238E27FC236}">
                <a16:creationId xmlns:a16="http://schemas.microsoft.com/office/drawing/2014/main" id="{D5DB4185-7E70-0BCA-A000-1F78F15F5873}"/>
              </a:ext>
            </a:extLst>
          </p:cNvPr>
          <p:cNvPicPr>
            <a:picLocks noChangeAspect="1"/>
          </p:cNvPicPr>
          <p:nvPr/>
        </p:nvPicPr>
        <p:blipFill rotWithShape="1">
          <a:blip r:embed="rId3"/>
          <a:srcRect l="10128" r="35673" b="2"/>
          <a:stretch/>
        </p:blipFill>
        <p:spPr>
          <a:xfrm>
            <a:off x="6484676" y="5599"/>
            <a:ext cx="5481913" cy="6852391"/>
          </a:xfrm>
          <a:prstGeom prst="rect">
            <a:avLst/>
          </a:prstGeom>
        </p:spPr>
      </p:pic>
      <p:cxnSp>
        <p:nvCxnSpPr>
          <p:cNvPr id="35" name="Straight Connector 24">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26">
            <a:extLst>
              <a:ext uri="{FF2B5EF4-FFF2-40B4-BE49-F238E27FC236}">
                <a16:creationId xmlns:a16="http://schemas.microsoft.com/office/drawing/2014/main" id="{EE9C6408-AA0E-411D-A5D2-E5F13306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228296"/>
      </p:ext>
    </p:extLst>
  </p:cSld>
  <p:clrMapOvr>
    <a:masterClrMapping/>
  </p:clrMapOvr>
  <mc:AlternateContent xmlns:mc="http://schemas.openxmlformats.org/markup-compatibility/2006" xmlns:p14="http://schemas.microsoft.com/office/powerpoint/2010/main">
    <mc:Choice Requires="p14">
      <p:transition spd="slow" p14:dur="2000" advTm="18125"/>
    </mc:Choice>
    <mc:Fallback xmlns="">
      <p:transition spd="slow" advTm="18125"/>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260E5-E509-4DD3-A75E-EC382C10B469}"/>
              </a:ext>
            </a:extLst>
          </p:cNvPr>
          <p:cNvSpPr>
            <a:spLocks noGrp="1"/>
          </p:cNvSpPr>
          <p:nvPr>
            <p:ph idx="1"/>
          </p:nvPr>
        </p:nvSpPr>
        <p:spPr>
          <a:xfrm>
            <a:off x="-58101" y="4035575"/>
            <a:ext cx="11811000" cy="4983164"/>
          </a:xfrm>
        </p:spPr>
        <p:txBody>
          <a:bodyPr>
            <a:normAutofit/>
          </a:bodyPr>
          <a:lstStyle/>
          <a:p>
            <a:pPr marL="0" indent="0">
              <a:buNone/>
            </a:pPr>
            <a:endParaRPr lang="en-US" sz="2800" dirty="0"/>
          </a:p>
          <a:p>
            <a:pPr marL="0" indent="0">
              <a:buNone/>
            </a:pPr>
            <a:endParaRPr lang="en-US" dirty="0"/>
          </a:p>
        </p:txBody>
      </p:sp>
      <p:sp>
        <p:nvSpPr>
          <p:cNvPr id="4" name="Title 2">
            <a:extLst>
              <a:ext uri="{FF2B5EF4-FFF2-40B4-BE49-F238E27FC236}">
                <a16:creationId xmlns:a16="http://schemas.microsoft.com/office/drawing/2014/main" id="{5035EC00-AC52-466C-8FAA-82C21BE631B9}"/>
              </a:ext>
            </a:extLst>
          </p:cNvPr>
          <p:cNvSpPr txBox="1">
            <a:spLocks/>
          </p:cNvSpPr>
          <p:nvPr/>
        </p:nvSpPr>
        <p:spPr>
          <a:xfrm>
            <a:off x="2293515" y="6168395"/>
            <a:ext cx="7421177" cy="60610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Calibri"/>
              </a:rPr>
              <a:t>Core Infection Prevention Practices </a:t>
            </a:r>
          </a:p>
        </p:txBody>
      </p:sp>
      <p:sp>
        <p:nvSpPr>
          <p:cNvPr id="5" name="Text Placeholder 4">
            <a:extLst>
              <a:ext uri="{FF2B5EF4-FFF2-40B4-BE49-F238E27FC236}">
                <a16:creationId xmlns:a16="http://schemas.microsoft.com/office/drawing/2014/main" id="{F36BB644-E5A9-4064-B6D0-DBE13AF34C32}"/>
              </a:ext>
            </a:extLst>
          </p:cNvPr>
          <p:cNvSpPr txBox="1">
            <a:spLocks/>
          </p:cNvSpPr>
          <p:nvPr/>
        </p:nvSpPr>
        <p:spPr>
          <a:xfrm>
            <a:off x="861270" y="5734165"/>
            <a:ext cx="3924300" cy="16871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Helvetica"/>
              </a:rPr>
              <a:t>Hand Hygiene</a:t>
            </a:r>
          </a:p>
        </p:txBody>
      </p:sp>
      <p:sp>
        <p:nvSpPr>
          <p:cNvPr id="6" name="Text Placeholder 5">
            <a:extLst>
              <a:ext uri="{FF2B5EF4-FFF2-40B4-BE49-F238E27FC236}">
                <a16:creationId xmlns:a16="http://schemas.microsoft.com/office/drawing/2014/main" id="{2C7E03AD-FA71-402B-9E25-3414923CF52A}"/>
              </a:ext>
            </a:extLst>
          </p:cNvPr>
          <p:cNvSpPr txBox="1">
            <a:spLocks/>
          </p:cNvSpPr>
          <p:nvPr/>
        </p:nvSpPr>
        <p:spPr>
          <a:xfrm>
            <a:off x="3619027" y="2275607"/>
            <a:ext cx="3023056" cy="24880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Source Control / PPE</a:t>
            </a:r>
          </a:p>
        </p:txBody>
      </p:sp>
      <p:sp>
        <p:nvSpPr>
          <p:cNvPr id="7" name="Text Placeholder 6">
            <a:extLst>
              <a:ext uri="{FF2B5EF4-FFF2-40B4-BE49-F238E27FC236}">
                <a16:creationId xmlns:a16="http://schemas.microsoft.com/office/drawing/2014/main" id="{292B2283-1740-40D3-A835-430803948D7F}"/>
              </a:ext>
            </a:extLst>
          </p:cNvPr>
          <p:cNvSpPr txBox="1">
            <a:spLocks/>
          </p:cNvSpPr>
          <p:nvPr/>
        </p:nvSpPr>
        <p:spPr>
          <a:xfrm>
            <a:off x="7208710" y="5319175"/>
            <a:ext cx="4780696" cy="35863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Ventilation/Air Filtration/Water Management  </a:t>
            </a:r>
          </a:p>
        </p:txBody>
      </p:sp>
      <p:pic>
        <p:nvPicPr>
          <p:cNvPr id="9" name="Picture 8">
            <a:extLst>
              <a:ext uri="{FF2B5EF4-FFF2-40B4-BE49-F238E27FC236}">
                <a16:creationId xmlns:a16="http://schemas.microsoft.com/office/drawing/2014/main" id="{7F19AE30-7F9D-4D1A-AB12-29016E131314}"/>
              </a:ext>
            </a:extLst>
          </p:cNvPr>
          <p:cNvPicPr>
            <a:picLocks noChangeAspect="1"/>
          </p:cNvPicPr>
          <p:nvPr/>
        </p:nvPicPr>
        <p:blipFill>
          <a:blip r:embed="rId3"/>
          <a:stretch>
            <a:fillRect/>
          </a:stretch>
        </p:blipFill>
        <p:spPr>
          <a:xfrm>
            <a:off x="7820400" y="407758"/>
            <a:ext cx="2080924" cy="1191986"/>
          </a:xfrm>
          <a:prstGeom prst="rect">
            <a:avLst/>
          </a:prstGeom>
        </p:spPr>
      </p:pic>
      <p:sp>
        <p:nvSpPr>
          <p:cNvPr id="10" name="Text Placeholder 6">
            <a:extLst>
              <a:ext uri="{FF2B5EF4-FFF2-40B4-BE49-F238E27FC236}">
                <a16:creationId xmlns:a16="http://schemas.microsoft.com/office/drawing/2014/main" id="{082DCE75-D2E7-4988-910C-7F13F58E98E8}"/>
              </a:ext>
            </a:extLst>
          </p:cNvPr>
          <p:cNvSpPr txBox="1">
            <a:spLocks/>
          </p:cNvSpPr>
          <p:nvPr/>
        </p:nvSpPr>
        <p:spPr>
          <a:xfrm>
            <a:off x="7811858" y="1895211"/>
            <a:ext cx="2744448" cy="16871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Helvetica"/>
              </a:rPr>
              <a:t>Detection, Isolation</a:t>
            </a:r>
          </a:p>
        </p:txBody>
      </p:sp>
      <p:pic>
        <p:nvPicPr>
          <p:cNvPr id="12" name="Picture Placeholder 1">
            <a:extLst>
              <a:ext uri="{FF2B5EF4-FFF2-40B4-BE49-F238E27FC236}">
                <a16:creationId xmlns:a16="http://schemas.microsoft.com/office/drawing/2014/main" id="{7EF3913E-C895-4C47-AA34-ADCDA395384C}"/>
              </a:ext>
            </a:extLst>
          </p:cNvPr>
          <p:cNvPicPr>
            <a:picLocks noChangeAspect="1"/>
          </p:cNvPicPr>
          <p:nvPr/>
        </p:nvPicPr>
        <p:blipFill rotWithShape="1">
          <a:blip r:embed="rId4"/>
          <a:srcRect l="34446" t="30461" r="-52" b="25926"/>
          <a:stretch/>
        </p:blipFill>
        <p:spPr>
          <a:xfrm>
            <a:off x="249270" y="3631865"/>
            <a:ext cx="1954547" cy="2155640"/>
          </a:xfrm>
          <a:prstGeom prst="rect">
            <a:avLst/>
          </a:prstGeom>
          <a:solidFill>
            <a:schemeClr val="bg1">
              <a:lumMod val="50000"/>
            </a:schemeClr>
          </a:solidFill>
        </p:spPr>
      </p:pic>
      <p:pic>
        <p:nvPicPr>
          <p:cNvPr id="14" name="Picture 13">
            <a:extLst>
              <a:ext uri="{FF2B5EF4-FFF2-40B4-BE49-F238E27FC236}">
                <a16:creationId xmlns:a16="http://schemas.microsoft.com/office/drawing/2014/main" id="{C2445891-3A5F-4AF9-B0A3-6D3F62774436}"/>
              </a:ext>
            </a:extLst>
          </p:cNvPr>
          <p:cNvPicPr>
            <a:picLocks noChangeAspect="1"/>
          </p:cNvPicPr>
          <p:nvPr/>
        </p:nvPicPr>
        <p:blipFill>
          <a:blip r:embed="rId5"/>
          <a:stretch>
            <a:fillRect/>
          </a:stretch>
        </p:blipFill>
        <p:spPr>
          <a:xfrm>
            <a:off x="2220879" y="3815170"/>
            <a:ext cx="1338204" cy="1329216"/>
          </a:xfrm>
          <a:prstGeom prst="rect">
            <a:avLst/>
          </a:prstGeom>
        </p:spPr>
      </p:pic>
      <p:pic>
        <p:nvPicPr>
          <p:cNvPr id="18" name="Picture 17">
            <a:extLst>
              <a:ext uri="{FF2B5EF4-FFF2-40B4-BE49-F238E27FC236}">
                <a16:creationId xmlns:a16="http://schemas.microsoft.com/office/drawing/2014/main" id="{56458095-E7B5-470F-A68F-220AEF98AEE1}"/>
              </a:ext>
            </a:extLst>
          </p:cNvPr>
          <p:cNvPicPr>
            <a:picLocks noChangeAspect="1"/>
          </p:cNvPicPr>
          <p:nvPr/>
        </p:nvPicPr>
        <p:blipFill>
          <a:blip r:embed="rId6"/>
          <a:stretch>
            <a:fillRect/>
          </a:stretch>
        </p:blipFill>
        <p:spPr>
          <a:xfrm>
            <a:off x="95250" y="119960"/>
            <a:ext cx="3333686" cy="3372004"/>
          </a:xfrm>
          <a:prstGeom prst="rect">
            <a:avLst/>
          </a:prstGeom>
        </p:spPr>
      </p:pic>
      <p:pic>
        <p:nvPicPr>
          <p:cNvPr id="19" name="Picture 18">
            <a:extLst>
              <a:ext uri="{FF2B5EF4-FFF2-40B4-BE49-F238E27FC236}">
                <a16:creationId xmlns:a16="http://schemas.microsoft.com/office/drawing/2014/main" id="{339187EA-3CD6-4FA0-AA06-B26BA380B7D1}"/>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341681" y="117524"/>
            <a:ext cx="1468472" cy="2032813"/>
          </a:xfrm>
          <a:prstGeom prst="rect">
            <a:avLst/>
          </a:prstGeom>
        </p:spPr>
      </p:pic>
      <p:sp>
        <p:nvSpPr>
          <p:cNvPr id="20" name="Text Placeholder 5">
            <a:extLst>
              <a:ext uri="{FF2B5EF4-FFF2-40B4-BE49-F238E27FC236}">
                <a16:creationId xmlns:a16="http://schemas.microsoft.com/office/drawing/2014/main" id="{25E2E295-A3EF-4E28-AA1C-0D565FAB8BA5}"/>
              </a:ext>
            </a:extLst>
          </p:cNvPr>
          <p:cNvSpPr txBox="1">
            <a:spLocks/>
          </p:cNvSpPr>
          <p:nvPr/>
        </p:nvSpPr>
        <p:spPr>
          <a:xfrm>
            <a:off x="4372861" y="4882211"/>
            <a:ext cx="3438997" cy="2724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Helvetica"/>
              </a:rPr>
              <a:t>Surface Cleaning / Disinfecting</a:t>
            </a:r>
          </a:p>
        </p:txBody>
      </p:sp>
      <p:pic>
        <p:nvPicPr>
          <p:cNvPr id="17" name="Picture 16">
            <a:extLst>
              <a:ext uri="{FF2B5EF4-FFF2-40B4-BE49-F238E27FC236}">
                <a16:creationId xmlns:a16="http://schemas.microsoft.com/office/drawing/2014/main" id="{3FB9E1E1-DBA9-49CE-8A1B-1023BA922A8F}"/>
              </a:ext>
            </a:extLst>
          </p:cNvPr>
          <p:cNvPicPr>
            <a:picLocks noChangeAspect="1"/>
          </p:cNvPicPr>
          <p:nvPr/>
        </p:nvPicPr>
        <p:blipFill>
          <a:blip r:embed="rId8"/>
          <a:stretch>
            <a:fillRect/>
          </a:stretch>
        </p:blipFill>
        <p:spPr>
          <a:xfrm>
            <a:off x="4458828" y="3153180"/>
            <a:ext cx="2310584" cy="1731414"/>
          </a:xfrm>
          <a:prstGeom prst="rect">
            <a:avLst/>
          </a:prstGeom>
        </p:spPr>
      </p:pic>
      <p:sp>
        <p:nvSpPr>
          <p:cNvPr id="21" name="Text Placeholder 6">
            <a:extLst>
              <a:ext uri="{FF2B5EF4-FFF2-40B4-BE49-F238E27FC236}">
                <a16:creationId xmlns:a16="http://schemas.microsoft.com/office/drawing/2014/main" id="{7012F9D6-E1AA-4FAD-92ED-2D3733CC309A}"/>
              </a:ext>
            </a:extLst>
          </p:cNvPr>
          <p:cNvSpPr txBox="1">
            <a:spLocks/>
          </p:cNvSpPr>
          <p:nvPr/>
        </p:nvSpPr>
        <p:spPr>
          <a:xfrm>
            <a:off x="8029903" y="2338219"/>
            <a:ext cx="4623556" cy="89348"/>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Helvetica"/>
              </a:rPr>
              <a:t>Screening and Surveillance </a:t>
            </a:r>
          </a:p>
        </p:txBody>
      </p:sp>
      <p:pic>
        <p:nvPicPr>
          <p:cNvPr id="8" name="Picture 7">
            <a:extLst>
              <a:ext uri="{FF2B5EF4-FFF2-40B4-BE49-F238E27FC236}">
                <a16:creationId xmlns:a16="http://schemas.microsoft.com/office/drawing/2014/main" id="{3A39BB42-283F-4E9F-8B78-4D59C9EB029B}"/>
              </a:ext>
            </a:extLst>
          </p:cNvPr>
          <p:cNvPicPr>
            <a:picLocks noChangeAspect="1"/>
          </p:cNvPicPr>
          <p:nvPr/>
        </p:nvPicPr>
        <p:blipFill>
          <a:blip r:embed="rId9"/>
          <a:stretch>
            <a:fillRect/>
          </a:stretch>
        </p:blipFill>
        <p:spPr>
          <a:xfrm>
            <a:off x="7247873" y="3667111"/>
            <a:ext cx="2678688" cy="1428275"/>
          </a:xfrm>
          <a:prstGeom prst="rect">
            <a:avLst/>
          </a:prstGeom>
        </p:spPr>
      </p:pic>
      <p:sp>
        <p:nvSpPr>
          <p:cNvPr id="11" name="TextBox 10">
            <a:extLst>
              <a:ext uri="{FF2B5EF4-FFF2-40B4-BE49-F238E27FC236}">
                <a16:creationId xmlns:a16="http://schemas.microsoft.com/office/drawing/2014/main" id="{D9EE52D7-BDF6-4693-964D-16FD52DFCB40}"/>
              </a:ext>
            </a:extLst>
          </p:cNvPr>
          <p:cNvSpPr txBox="1"/>
          <p:nvPr/>
        </p:nvSpPr>
        <p:spPr>
          <a:xfrm>
            <a:off x="7384434" y="5144386"/>
            <a:ext cx="170411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Helvetica"/>
              </a:rPr>
              <a:t>Image: Harper College</a:t>
            </a:r>
          </a:p>
        </p:txBody>
      </p:sp>
      <p:pic>
        <p:nvPicPr>
          <p:cNvPr id="22" name="Picture 21">
            <a:extLst>
              <a:ext uri="{FF2B5EF4-FFF2-40B4-BE49-F238E27FC236}">
                <a16:creationId xmlns:a16="http://schemas.microsoft.com/office/drawing/2014/main" id="{CF05DA24-0948-453C-9C97-1549A2BB9E06}"/>
              </a:ext>
            </a:extLst>
          </p:cNvPr>
          <p:cNvPicPr>
            <a:picLocks noChangeAspect="1"/>
          </p:cNvPicPr>
          <p:nvPr/>
        </p:nvPicPr>
        <p:blipFill>
          <a:blip r:embed="rId10"/>
          <a:stretch>
            <a:fillRect/>
          </a:stretch>
        </p:blipFill>
        <p:spPr>
          <a:xfrm>
            <a:off x="4785570" y="312807"/>
            <a:ext cx="2906604" cy="1941403"/>
          </a:xfrm>
          <a:prstGeom prst="rect">
            <a:avLst/>
          </a:prstGeom>
        </p:spPr>
      </p:pic>
      <p:pic>
        <p:nvPicPr>
          <p:cNvPr id="15" name="Picture 14">
            <a:extLst>
              <a:ext uri="{FF2B5EF4-FFF2-40B4-BE49-F238E27FC236}">
                <a16:creationId xmlns:a16="http://schemas.microsoft.com/office/drawing/2014/main" id="{84F1979D-6913-45FF-8C20-380A0DCB1F86}"/>
              </a:ext>
            </a:extLst>
          </p:cNvPr>
          <p:cNvPicPr>
            <a:picLocks noChangeAspect="1"/>
          </p:cNvPicPr>
          <p:nvPr/>
        </p:nvPicPr>
        <p:blipFill>
          <a:blip r:embed="rId11"/>
          <a:stretch>
            <a:fillRect/>
          </a:stretch>
        </p:blipFill>
        <p:spPr>
          <a:xfrm>
            <a:off x="3559083" y="408420"/>
            <a:ext cx="2700338" cy="1481138"/>
          </a:xfrm>
          <a:prstGeom prst="rect">
            <a:avLst/>
          </a:prstGeom>
        </p:spPr>
      </p:pic>
      <p:pic>
        <p:nvPicPr>
          <p:cNvPr id="13" name="Picture 12">
            <a:extLst>
              <a:ext uri="{FF2B5EF4-FFF2-40B4-BE49-F238E27FC236}">
                <a16:creationId xmlns:a16="http://schemas.microsoft.com/office/drawing/2014/main" id="{1C1A7F20-AC9D-4FC5-9391-71C85269AC18}"/>
              </a:ext>
            </a:extLst>
          </p:cNvPr>
          <p:cNvPicPr>
            <a:picLocks noChangeAspect="1"/>
          </p:cNvPicPr>
          <p:nvPr/>
        </p:nvPicPr>
        <p:blipFill rotWithShape="1">
          <a:blip r:embed="rId12"/>
          <a:srcRect l="44242" r="21888" b="-1"/>
          <a:stretch/>
        </p:blipFill>
        <p:spPr>
          <a:xfrm>
            <a:off x="10155803" y="3290619"/>
            <a:ext cx="801005" cy="1578630"/>
          </a:xfrm>
          <a:prstGeom prst="rect">
            <a:avLst/>
          </a:prstGeom>
        </p:spPr>
      </p:pic>
      <p:pic>
        <p:nvPicPr>
          <p:cNvPr id="23" name="Picture 22">
            <a:extLst>
              <a:ext uri="{FF2B5EF4-FFF2-40B4-BE49-F238E27FC236}">
                <a16:creationId xmlns:a16="http://schemas.microsoft.com/office/drawing/2014/main" id="{32A67503-BE77-412F-848A-B051F3548789}"/>
              </a:ext>
            </a:extLst>
          </p:cNvPr>
          <p:cNvPicPr>
            <a:picLocks noChangeAspect="1"/>
          </p:cNvPicPr>
          <p:nvPr/>
        </p:nvPicPr>
        <p:blipFill>
          <a:blip r:embed="rId13"/>
          <a:stretch>
            <a:fillRect/>
          </a:stretch>
        </p:blipFill>
        <p:spPr>
          <a:xfrm>
            <a:off x="4345213" y="1314236"/>
            <a:ext cx="1881879" cy="580975"/>
          </a:xfrm>
          <a:prstGeom prst="rect">
            <a:avLst/>
          </a:prstGeom>
        </p:spPr>
      </p:pic>
      <p:sp>
        <p:nvSpPr>
          <p:cNvPr id="16" name="Arrow: Down 15">
            <a:extLst>
              <a:ext uri="{FF2B5EF4-FFF2-40B4-BE49-F238E27FC236}">
                <a16:creationId xmlns:a16="http://schemas.microsoft.com/office/drawing/2014/main" id="{90C9A104-EB51-3C52-B6C3-E5A9B24A4D6C}"/>
              </a:ext>
            </a:extLst>
          </p:cNvPr>
          <p:cNvSpPr/>
          <p:nvPr/>
        </p:nvSpPr>
        <p:spPr>
          <a:xfrm rot="7100217">
            <a:off x="10280949" y="5631808"/>
            <a:ext cx="905692" cy="11426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783702"/>
      </p:ext>
    </p:extLst>
  </p:cSld>
  <p:clrMapOvr>
    <a:masterClrMapping/>
  </p:clrMapOvr>
  <mc:AlternateContent xmlns:mc="http://schemas.openxmlformats.org/markup-compatibility/2006" xmlns:p14="http://schemas.microsoft.com/office/powerpoint/2010/main">
    <mc:Choice Requires="p14">
      <p:transition spd="slow" p14:dur="2000" advTm="68463"/>
    </mc:Choice>
    <mc:Fallback xmlns="">
      <p:transition spd="slow" advTm="6846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04748-C4AA-4A73-BE17-B5E10BC9D66F}"/>
              </a:ext>
            </a:extLst>
          </p:cNvPr>
          <p:cNvSpPr>
            <a:spLocks noGrp="1"/>
          </p:cNvSpPr>
          <p:nvPr>
            <p:ph type="body" idx="1"/>
          </p:nvPr>
        </p:nvSpPr>
        <p:spPr>
          <a:xfrm>
            <a:off x="250874" y="1440566"/>
            <a:ext cx="11690252" cy="4920377"/>
          </a:xfrm>
        </p:spPr>
        <p:txBody>
          <a:bodyPr>
            <a:normAutofit fontScale="92500" lnSpcReduction="20000"/>
          </a:bodyPr>
          <a:lstStyle/>
          <a:p>
            <a:pPr algn="l">
              <a:spcBef>
                <a:spcPts val="600"/>
              </a:spcBef>
              <a:spcAft>
                <a:spcPts val="600"/>
              </a:spcAft>
              <a:buFont typeface="Arial" panose="020B0604020202020204" pitchFamily="34" charset="0"/>
              <a:buChar char="•"/>
            </a:pPr>
            <a:r>
              <a:rPr lang="en-US" sz="2400" b="1" dirty="0"/>
              <a:t>Air Cleaner Certification Program </a:t>
            </a:r>
            <a:r>
              <a:rPr lang="en-US" sz="2400" dirty="0" err="1"/>
              <a:t>Verifide</a:t>
            </a:r>
            <a:r>
              <a:rPr lang="en-US" sz="2400" dirty="0"/>
              <a:t> Certification program developed by Association of Home Appliance Manufacturers (AHAM): Developed Clean Air Delivery Rate (CADR).</a:t>
            </a:r>
          </a:p>
          <a:p>
            <a:pPr algn="l">
              <a:spcBef>
                <a:spcPts val="600"/>
              </a:spcBef>
              <a:spcAft>
                <a:spcPts val="600"/>
              </a:spcAft>
              <a:buFont typeface="Arial" panose="020B0604020202020204" pitchFamily="34" charset="0"/>
              <a:buChar char="•"/>
            </a:pPr>
            <a:r>
              <a:rPr lang="en-US" sz="2400" b="1" dirty="0"/>
              <a:t>Portable air cleaners, also known as air purifiers or air sanitizers, </a:t>
            </a:r>
            <a:r>
              <a:rPr lang="en-US" sz="2400" dirty="0"/>
              <a:t>are designed to filter the air in a single room or area. </a:t>
            </a:r>
          </a:p>
          <a:p>
            <a:pPr algn="l">
              <a:spcBef>
                <a:spcPts val="600"/>
              </a:spcBef>
              <a:spcAft>
                <a:spcPts val="600"/>
              </a:spcAft>
              <a:buFont typeface="Arial" panose="020B0604020202020204" pitchFamily="34" charset="0"/>
              <a:buChar char="•"/>
            </a:pPr>
            <a:r>
              <a:rPr lang="en-US" sz="2400" b="1" dirty="0"/>
              <a:t>C</a:t>
            </a:r>
            <a:r>
              <a:rPr lang="en-US" sz="2400" b="1" i="0" dirty="0">
                <a:solidFill>
                  <a:srgbClr val="000000"/>
                </a:solidFill>
                <a:effectLst/>
              </a:rPr>
              <a:t>lean Air </a:t>
            </a:r>
            <a:r>
              <a:rPr lang="en-US" sz="2400" b="1" dirty="0"/>
              <a:t>D</a:t>
            </a:r>
            <a:r>
              <a:rPr lang="en-US" sz="2400" b="1" i="0" dirty="0">
                <a:solidFill>
                  <a:srgbClr val="000000"/>
                </a:solidFill>
                <a:effectLst/>
              </a:rPr>
              <a:t>elivery </a:t>
            </a:r>
            <a:r>
              <a:rPr lang="en-US" sz="2400" b="1" dirty="0"/>
              <a:t>R</a:t>
            </a:r>
            <a:r>
              <a:rPr lang="en-US" sz="2400" b="1" i="0" dirty="0">
                <a:solidFill>
                  <a:srgbClr val="000000"/>
                </a:solidFill>
                <a:effectLst/>
              </a:rPr>
              <a:t>ate (CADR) “</a:t>
            </a:r>
            <a:r>
              <a:rPr lang="en-US" sz="2400" i="0" dirty="0">
                <a:solidFill>
                  <a:srgbClr val="000000"/>
                </a:solidFill>
                <a:effectLst/>
              </a:rPr>
              <a:t>CADR indicates the volume of filtered air an air cleaner delivers, with separate scores for </a:t>
            </a:r>
            <a:r>
              <a:rPr lang="en-US" sz="2400" b="1" i="0" dirty="0">
                <a:solidFill>
                  <a:srgbClr val="000000"/>
                </a:solidFill>
                <a:effectLst/>
              </a:rPr>
              <a:t>tobacco smoke</a:t>
            </a:r>
            <a:r>
              <a:rPr lang="en-US" sz="2400" i="0" dirty="0">
                <a:solidFill>
                  <a:srgbClr val="000000"/>
                </a:solidFill>
                <a:effectLst/>
              </a:rPr>
              <a:t>, pollen and dust. The higher the CADR number for each pollutant, the faster the unit filters the air.” (AHAM)</a:t>
            </a:r>
          </a:p>
          <a:p>
            <a:pPr algn="l">
              <a:spcBef>
                <a:spcPts val="600"/>
              </a:spcBef>
              <a:spcAft>
                <a:spcPts val="600"/>
              </a:spcAft>
              <a:buFont typeface="Arial" panose="020B0604020202020204" pitchFamily="34" charset="0"/>
              <a:buChar char="•"/>
            </a:pPr>
            <a:r>
              <a:rPr lang="en-US" sz="2400" b="1" i="0" dirty="0">
                <a:solidFill>
                  <a:srgbClr val="000000"/>
                </a:solidFill>
                <a:effectLst/>
              </a:rPr>
              <a:t>The higher the CADR, </a:t>
            </a:r>
            <a:r>
              <a:rPr lang="en-US" sz="2400" b="0" i="0" dirty="0">
                <a:solidFill>
                  <a:srgbClr val="000000"/>
                </a:solidFill>
                <a:effectLst/>
              </a:rPr>
              <a:t>the more particles the air cleaner can filter and the larger the area it can serve. Most air cleaner packaging will tell you the largest size area or room it should be used in. Portable air cleaners often achieve a high CADR by using a high-efficiency particulate air (HEPA) filter.</a:t>
            </a:r>
            <a:endParaRPr lang="en-US" sz="2400" dirty="0"/>
          </a:p>
          <a:p>
            <a:pPr algn="l">
              <a:spcBef>
                <a:spcPts val="600"/>
              </a:spcBef>
              <a:spcAft>
                <a:spcPts val="600"/>
              </a:spcAft>
              <a:buFont typeface="Arial" panose="020B0604020202020204" pitchFamily="34" charset="0"/>
              <a:buChar char="•"/>
            </a:pPr>
            <a:r>
              <a:rPr lang="en-US" sz="2400" b="1" i="0" dirty="0">
                <a:solidFill>
                  <a:srgbClr val="000000"/>
                </a:solidFill>
                <a:effectLst/>
              </a:rPr>
              <a:t>High efficiency particulate air (HEPA) </a:t>
            </a:r>
            <a:r>
              <a:rPr lang="en-US" sz="2400" b="0" i="0" dirty="0">
                <a:solidFill>
                  <a:srgbClr val="000000"/>
                </a:solidFill>
                <a:effectLst/>
              </a:rPr>
              <a:t>filter means a filter that is at least 99.97% efficient in removing monodisperse particles of 0.3 micrometers in diameter. All filters need regular replacement. If a filter is dirty and overloaded, it won’t work well.</a:t>
            </a:r>
          </a:p>
          <a:p>
            <a:pPr algn="l">
              <a:spcBef>
                <a:spcPts val="600"/>
              </a:spcBef>
              <a:spcAft>
                <a:spcPts val="600"/>
              </a:spcAft>
              <a:buFont typeface="Arial" panose="020B0604020202020204" pitchFamily="34" charset="0"/>
              <a:buChar char="•"/>
            </a:pPr>
            <a:endParaRPr lang="en-US" sz="2400" b="0" i="0" dirty="0">
              <a:solidFill>
                <a:srgbClr val="000000"/>
              </a:solidFill>
              <a:effectLst/>
            </a:endParaRPr>
          </a:p>
          <a:p>
            <a:pPr algn="l">
              <a:spcBef>
                <a:spcPts val="600"/>
              </a:spcBef>
              <a:spcAft>
                <a:spcPts val="600"/>
              </a:spcAft>
              <a:buFont typeface="Arial" panose="020B0604020202020204" pitchFamily="34" charset="0"/>
              <a:buChar char="•"/>
            </a:pPr>
            <a:endParaRPr lang="en-US" sz="2400" dirty="0"/>
          </a:p>
          <a:p>
            <a:pPr algn="l">
              <a:spcBef>
                <a:spcPts val="600"/>
              </a:spcBef>
              <a:spcAft>
                <a:spcPts val="600"/>
              </a:spcAft>
              <a:buFont typeface="Arial" panose="020B0604020202020204" pitchFamily="34" charset="0"/>
              <a:buChar char="•"/>
            </a:pPr>
            <a:endParaRPr lang="en-US" sz="2400" b="0" i="0" dirty="0">
              <a:solidFill>
                <a:srgbClr val="000000"/>
              </a:solidFill>
              <a:effectLst/>
            </a:endParaRPr>
          </a:p>
        </p:txBody>
      </p:sp>
      <p:sp>
        <p:nvSpPr>
          <p:cNvPr id="3" name="Slide Number Placeholder 2">
            <a:extLst>
              <a:ext uri="{FF2B5EF4-FFF2-40B4-BE49-F238E27FC236}">
                <a16:creationId xmlns:a16="http://schemas.microsoft.com/office/drawing/2014/main" id="{0A2C68AB-8E0E-4B85-82CA-AA2262F5E95E}"/>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D63ACF86-886E-49C2-A9BA-B28190C41363}"/>
              </a:ext>
            </a:extLst>
          </p:cNvPr>
          <p:cNvSpPr>
            <a:spLocks noGrp="1"/>
          </p:cNvSpPr>
          <p:nvPr>
            <p:ph type="title"/>
          </p:nvPr>
        </p:nvSpPr>
        <p:spPr>
          <a:xfrm>
            <a:off x="640080" y="115788"/>
            <a:ext cx="10972800" cy="1143000"/>
          </a:xfrm>
        </p:spPr>
        <p:txBody>
          <a:bodyPr>
            <a:normAutofit/>
          </a:bodyPr>
          <a:lstStyle/>
          <a:p>
            <a:r>
              <a:rPr lang="en-US" dirty="0"/>
              <a:t>Common Terms  </a:t>
            </a:r>
          </a:p>
        </p:txBody>
      </p:sp>
      <p:sp>
        <p:nvSpPr>
          <p:cNvPr id="6" name="TextBox 5">
            <a:extLst>
              <a:ext uri="{FF2B5EF4-FFF2-40B4-BE49-F238E27FC236}">
                <a16:creationId xmlns:a16="http://schemas.microsoft.com/office/drawing/2014/main" id="{862E9D08-9393-480C-A57C-4BA41862F3E1}"/>
              </a:ext>
            </a:extLst>
          </p:cNvPr>
          <p:cNvSpPr txBox="1"/>
          <p:nvPr/>
        </p:nvSpPr>
        <p:spPr>
          <a:xfrm>
            <a:off x="382617" y="6441901"/>
            <a:ext cx="913790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hlinkClick r:id="rId3"/>
              </a:rPr>
              <a:t>https://ahamverifide.org/ahams-air-filtration-standards/</a:t>
            </a:r>
            <a:r>
              <a:rPr kumimoji="0" lang="en-US" sz="1800" b="0" i="0" u="none" strike="noStrike" kern="1200" cap="none" spc="0" normalizeH="0" baseline="0" noProof="0" dirty="0">
                <a:ln>
                  <a:noFill/>
                </a:ln>
                <a:solidFill>
                  <a:srgbClr val="000000"/>
                </a:solidFill>
                <a:effectLst/>
                <a:uLnTx/>
                <a:uFillTx/>
                <a:latin typeface="Helvetica"/>
                <a:cs typeface="Helvetica"/>
              </a:rPr>
              <a:t> </a:t>
            </a:r>
          </a:p>
        </p:txBody>
      </p:sp>
      <p:pic>
        <p:nvPicPr>
          <p:cNvPr id="7" name="Picture 6">
            <a:extLst>
              <a:ext uri="{FF2B5EF4-FFF2-40B4-BE49-F238E27FC236}">
                <a16:creationId xmlns:a16="http://schemas.microsoft.com/office/drawing/2014/main" id="{F973D490-0A85-53DC-FD41-FB2DDB78435A}"/>
              </a:ext>
            </a:extLst>
          </p:cNvPr>
          <p:cNvPicPr>
            <a:picLocks noChangeAspect="1"/>
          </p:cNvPicPr>
          <p:nvPr/>
        </p:nvPicPr>
        <p:blipFill>
          <a:blip r:embed="rId4"/>
          <a:stretch>
            <a:fillRect/>
          </a:stretch>
        </p:blipFill>
        <p:spPr>
          <a:xfrm>
            <a:off x="9550344" y="172747"/>
            <a:ext cx="2001576" cy="1148191"/>
          </a:xfrm>
          <a:prstGeom prst="rect">
            <a:avLst/>
          </a:prstGeom>
        </p:spPr>
      </p:pic>
      <p:pic>
        <p:nvPicPr>
          <p:cNvPr id="8" name="Picture 7">
            <a:extLst>
              <a:ext uri="{FF2B5EF4-FFF2-40B4-BE49-F238E27FC236}">
                <a16:creationId xmlns:a16="http://schemas.microsoft.com/office/drawing/2014/main" id="{3187AA1E-465B-1C7A-588E-84CCFEFD32DA}"/>
              </a:ext>
            </a:extLst>
          </p:cNvPr>
          <p:cNvPicPr>
            <a:picLocks noChangeAspect="1"/>
          </p:cNvPicPr>
          <p:nvPr/>
        </p:nvPicPr>
        <p:blipFill>
          <a:blip r:embed="rId5"/>
          <a:stretch>
            <a:fillRect/>
          </a:stretch>
        </p:blipFill>
        <p:spPr>
          <a:xfrm>
            <a:off x="142678" y="115788"/>
            <a:ext cx="2062497" cy="1137224"/>
          </a:xfrm>
          <a:prstGeom prst="rect">
            <a:avLst/>
          </a:prstGeom>
        </p:spPr>
      </p:pic>
      <p:sp>
        <p:nvSpPr>
          <p:cNvPr id="10" name="TextBox 9">
            <a:extLst>
              <a:ext uri="{FF2B5EF4-FFF2-40B4-BE49-F238E27FC236}">
                <a16:creationId xmlns:a16="http://schemas.microsoft.com/office/drawing/2014/main" id="{F205E8C7-7001-6E96-A90F-73CD57D1A928}"/>
              </a:ext>
            </a:extLst>
          </p:cNvPr>
          <p:cNvSpPr txBox="1"/>
          <p:nvPr/>
        </p:nvSpPr>
        <p:spPr>
          <a:xfrm>
            <a:off x="382617" y="6109043"/>
            <a:ext cx="972803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hlinkClick r:id="rId6"/>
              </a:rPr>
              <a:t>https://www.epa.gov/indoor-air-quality-iaq/guide-air-cleaners-home</a:t>
            </a:r>
            <a:r>
              <a:rPr kumimoji="0" lang="en-US" sz="1800" b="0" i="0" u="none" strike="noStrike" kern="1200" cap="none" spc="0" normalizeH="0" baseline="0" noProof="0" dirty="0">
                <a:ln>
                  <a:noFill/>
                </a:ln>
                <a:solidFill>
                  <a:srgbClr val="000000"/>
                </a:solidFill>
                <a:effectLst/>
                <a:uLnTx/>
                <a:uFillTx/>
                <a:latin typeface="Helvetica"/>
                <a:cs typeface="Helvetica"/>
              </a:rPr>
              <a:t> </a:t>
            </a:r>
          </a:p>
        </p:txBody>
      </p:sp>
    </p:spTree>
    <p:extLst>
      <p:ext uri="{BB962C8B-B14F-4D97-AF65-F5344CB8AC3E}">
        <p14:creationId xmlns:p14="http://schemas.microsoft.com/office/powerpoint/2010/main" val="3505746772"/>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9182D3-81FF-89A1-9197-3D3858FC185D}"/>
              </a:ext>
            </a:extLst>
          </p:cNvPr>
          <p:cNvSpPr>
            <a:spLocks noGrp="1"/>
          </p:cNvSpPr>
          <p:nvPr>
            <p:ph type="body" idx="1"/>
          </p:nvPr>
        </p:nvSpPr>
        <p:spPr>
          <a:xfrm>
            <a:off x="365760" y="1090751"/>
            <a:ext cx="10972800" cy="5215238"/>
          </a:xfrm>
        </p:spPr>
        <p:txBody>
          <a:bodyPr>
            <a:normAutofit lnSpcReduction="10000"/>
          </a:bodyPr>
          <a:lstStyle/>
          <a:p>
            <a:r>
              <a:rPr lang="en-US" dirty="0"/>
              <a:t>“Report a filter's ability to capture larger particles between 0.3 and 10 microns (µm)</a:t>
            </a:r>
          </a:p>
          <a:p>
            <a:r>
              <a:rPr lang="en-US" dirty="0"/>
              <a:t>MERV rating is helpful in comparing the performance of different filters</a:t>
            </a:r>
          </a:p>
          <a:p>
            <a:r>
              <a:rPr lang="en-US" dirty="0"/>
              <a:t>The rating is derived from a test method developed by the American Society of Heating, Refrigerating, and Air Conditioning Engineers (ASHRAE)</a:t>
            </a:r>
          </a:p>
          <a:p>
            <a:r>
              <a:rPr lang="en-US" dirty="0"/>
              <a:t>The higher the MERV rating the better the filter is at trapping specific types of particles.”</a:t>
            </a:r>
          </a:p>
          <a:p>
            <a:r>
              <a:rPr lang="en-US" dirty="0"/>
              <a:t>Recommended minimum MERV rating: MERV 13: Consult Heating,  Ventilation, and Air Conditioning (HVAC) Professionals</a:t>
            </a:r>
          </a:p>
          <a:p>
            <a:r>
              <a:rPr lang="en-US" dirty="0"/>
              <a:t>For Infection Preventionist awareness only. HVAC professionals need to be part of the Infection Prevention and Control Team!</a:t>
            </a:r>
          </a:p>
          <a:p>
            <a:endParaRPr lang="en-US" dirty="0"/>
          </a:p>
          <a:p>
            <a:endParaRPr lang="en-US" dirty="0"/>
          </a:p>
        </p:txBody>
      </p:sp>
      <p:sp>
        <p:nvSpPr>
          <p:cNvPr id="3" name="Slide Number Placeholder 2">
            <a:extLst>
              <a:ext uri="{FF2B5EF4-FFF2-40B4-BE49-F238E27FC236}">
                <a16:creationId xmlns:a16="http://schemas.microsoft.com/office/drawing/2014/main" id="{2AA3E37D-02D8-175B-861F-DAE7A6FFCA4C}"/>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02B64144-3921-F7AD-2ECA-F24FE8799AFE}"/>
              </a:ext>
            </a:extLst>
          </p:cNvPr>
          <p:cNvSpPr>
            <a:spLocks noGrp="1"/>
          </p:cNvSpPr>
          <p:nvPr>
            <p:ph type="title"/>
          </p:nvPr>
        </p:nvSpPr>
        <p:spPr/>
        <p:txBody>
          <a:bodyPr/>
          <a:lstStyle/>
          <a:p>
            <a:r>
              <a:rPr lang="en-US" dirty="0"/>
              <a:t>Minium Efficiency Reporting Value (MERV Rating)</a:t>
            </a:r>
          </a:p>
        </p:txBody>
      </p:sp>
      <p:sp>
        <p:nvSpPr>
          <p:cNvPr id="10" name="TextBox 9">
            <a:extLst>
              <a:ext uri="{FF2B5EF4-FFF2-40B4-BE49-F238E27FC236}">
                <a16:creationId xmlns:a16="http://schemas.microsoft.com/office/drawing/2014/main" id="{A330E038-07BD-C134-F6DC-B438B7296EF2}"/>
              </a:ext>
            </a:extLst>
          </p:cNvPr>
          <p:cNvSpPr txBox="1"/>
          <p:nvPr/>
        </p:nvSpPr>
        <p:spPr>
          <a:xfrm>
            <a:off x="121920" y="6432209"/>
            <a:ext cx="837764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hlinkClick r:id="rId3"/>
              </a:rPr>
              <a:t>https://www.epa.gov/indoor-air-quality-iaq/what-merv-rating</a:t>
            </a:r>
            <a:r>
              <a:rPr kumimoji="0" lang="en-US" sz="1800" b="0" i="0" u="none" strike="noStrike" kern="1200" cap="none" spc="0" normalizeH="0" baseline="0" noProof="0" dirty="0">
                <a:ln>
                  <a:noFill/>
                </a:ln>
                <a:solidFill>
                  <a:srgbClr val="000000"/>
                </a:solidFill>
                <a:effectLst/>
                <a:uLnTx/>
                <a:uFillTx/>
                <a:latin typeface="Helvetica"/>
                <a:cs typeface="Helvetica"/>
              </a:rPr>
              <a:t> </a:t>
            </a:r>
          </a:p>
        </p:txBody>
      </p:sp>
    </p:spTree>
    <p:extLst>
      <p:ext uri="{BB962C8B-B14F-4D97-AF65-F5344CB8AC3E}">
        <p14:creationId xmlns:p14="http://schemas.microsoft.com/office/powerpoint/2010/main" val="1582136992"/>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38DB4D-5828-AC35-FB5F-84C33FBC1E3C}"/>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125C1B45-0541-C598-C605-28DA6362A29E}"/>
              </a:ext>
            </a:extLst>
          </p:cNvPr>
          <p:cNvPicPr>
            <a:picLocks noChangeAspect="1"/>
          </p:cNvPicPr>
          <p:nvPr/>
        </p:nvPicPr>
        <p:blipFill>
          <a:blip r:embed="rId3"/>
          <a:stretch>
            <a:fillRect/>
          </a:stretch>
        </p:blipFill>
        <p:spPr>
          <a:xfrm>
            <a:off x="1637211" y="194959"/>
            <a:ext cx="7977052" cy="5843203"/>
          </a:xfrm>
          <a:prstGeom prst="rect">
            <a:avLst/>
          </a:prstGeom>
        </p:spPr>
      </p:pic>
      <p:sp>
        <p:nvSpPr>
          <p:cNvPr id="8" name="TextBox 7">
            <a:extLst>
              <a:ext uri="{FF2B5EF4-FFF2-40B4-BE49-F238E27FC236}">
                <a16:creationId xmlns:a16="http://schemas.microsoft.com/office/drawing/2014/main" id="{A4C7919F-2509-54F0-29FC-4BDEE98CA20C}"/>
              </a:ext>
            </a:extLst>
          </p:cNvPr>
          <p:cNvSpPr txBox="1"/>
          <p:nvPr/>
        </p:nvSpPr>
        <p:spPr>
          <a:xfrm>
            <a:off x="609599" y="6052457"/>
            <a:ext cx="873469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hlinkClick r:id="rId4"/>
              </a:rPr>
              <a:t>https://www.cdc.gov/coronavirus/2019-ncov/prevent-getting-sick/improving-ventilation-in-buildings.html</a:t>
            </a:r>
            <a:r>
              <a:rPr kumimoji="0" lang="en-US" sz="1800" b="0" i="0" u="none" strike="noStrike" kern="1200" cap="none" spc="0" normalizeH="0" baseline="0" noProof="0" dirty="0">
                <a:ln>
                  <a:noFill/>
                </a:ln>
                <a:solidFill>
                  <a:srgbClr val="000000"/>
                </a:solidFill>
                <a:effectLst/>
                <a:uLnTx/>
                <a:uFillTx/>
                <a:latin typeface="Helvetica"/>
                <a:cs typeface="Helvetica"/>
              </a:rPr>
              <a:t> </a:t>
            </a:r>
          </a:p>
        </p:txBody>
      </p:sp>
    </p:spTree>
    <p:extLst>
      <p:ext uri="{BB962C8B-B14F-4D97-AF65-F5344CB8AC3E}">
        <p14:creationId xmlns:p14="http://schemas.microsoft.com/office/powerpoint/2010/main" val="354899638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2F2ED2-FC52-F900-B892-2C82DF787609}"/>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196055E5-5BF1-7DF4-555D-804B4297DACB}"/>
              </a:ext>
            </a:extLst>
          </p:cNvPr>
          <p:cNvPicPr>
            <a:picLocks noChangeAspect="1"/>
          </p:cNvPicPr>
          <p:nvPr/>
        </p:nvPicPr>
        <p:blipFill>
          <a:blip r:embed="rId2"/>
          <a:stretch>
            <a:fillRect/>
          </a:stretch>
        </p:blipFill>
        <p:spPr>
          <a:xfrm>
            <a:off x="292963" y="214143"/>
            <a:ext cx="5453494" cy="4624251"/>
          </a:xfrm>
          <a:prstGeom prst="rect">
            <a:avLst/>
          </a:prstGeom>
        </p:spPr>
      </p:pic>
      <p:pic>
        <p:nvPicPr>
          <p:cNvPr id="8" name="Picture 7">
            <a:extLst>
              <a:ext uri="{FF2B5EF4-FFF2-40B4-BE49-F238E27FC236}">
                <a16:creationId xmlns:a16="http://schemas.microsoft.com/office/drawing/2014/main" id="{541B4736-B544-87F7-0E5C-C756ABB76AFF}"/>
              </a:ext>
            </a:extLst>
          </p:cNvPr>
          <p:cNvPicPr>
            <a:picLocks noChangeAspect="1"/>
          </p:cNvPicPr>
          <p:nvPr/>
        </p:nvPicPr>
        <p:blipFill>
          <a:blip r:embed="rId3"/>
          <a:stretch>
            <a:fillRect/>
          </a:stretch>
        </p:blipFill>
        <p:spPr>
          <a:xfrm>
            <a:off x="5192343" y="2350138"/>
            <a:ext cx="6617040" cy="3429176"/>
          </a:xfrm>
          <a:prstGeom prst="rect">
            <a:avLst/>
          </a:prstGeom>
        </p:spPr>
      </p:pic>
      <p:sp>
        <p:nvSpPr>
          <p:cNvPr id="10" name="TextBox 9">
            <a:extLst>
              <a:ext uri="{FF2B5EF4-FFF2-40B4-BE49-F238E27FC236}">
                <a16:creationId xmlns:a16="http://schemas.microsoft.com/office/drawing/2014/main" id="{DF4D0895-D70E-E698-3F23-5C2FC97672FB}"/>
              </a:ext>
            </a:extLst>
          </p:cNvPr>
          <p:cNvSpPr txBox="1"/>
          <p:nvPr/>
        </p:nvSpPr>
        <p:spPr>
          <a:xfrm>
            <a:off x="382617" y="6274525"/>
            <a:ext cx="892941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https://www.epa.gov/indoor-air-quality-iaq/guide-air-cleaners-home</a:t>
            </a:r>
          </a:p>
        </p:txBody>
      </p:sp>
    </p:spTree>
    <p:extLst>
      <p:ext uri="{BB962C8B-B14F-4D97-AF65-F5344CB8AC3E}">
        <p14:creationId xmlns:p14="http://schemas.microsoft.com/office/powerpoint/2010/main" val="245217810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6BFB4F-674F-469E-A44E-3E600E01ED73}"/>
              </a:ext>
            </a:extLst>
          </p:cNvPr>
          <p:cNvSpPr>
            <a:spLocks noGrp="1"/>
          </p:cNvSpPr>
          <p:nvPr>
            <p:ph type="ctrTitle"/>
          </p:nvPr>
        </p:nvSpPr>
        <p:spPr>
          <a:xfrm>
            <a:off x="53439" y="862979"/>
            <a:ext cx="12192000" cy="772584"/>
          </a:xfrm>
        </p:spPr>
        <p:txBody>
          <a:bodyPr>
            <a:normAutofit fontScale="90000"/>
          </a:bodyPr>
          <a:lstStyle/>
          <a:p>
            <a:r>
              <a:rPr lang="en-US" dirty="0"/>
              <a:t>Balancing Risk and Person-Centered Care</a:t>
            </a:r>
          </a:p>
        </p:txBody>
      </p:sp>
      <p:graphicFrame>
        <p:nvGraphicFramePr>
          <p:cNvPr id="7" name="Content Placeholder 3">
            <a:extLst>
              <a:ext uri="{FF2B5EF4-FFF2-40B4-BE49-F238E27FC236}">
                <a16:creationId xmlns:a16="http://schemas.microsoft.com/office/drawing/2014/main" id="{F2CBE16A-2B29-4D29-AA33-DB30FCBF5BC0}"/>
              </a:ext>
            </a:extLst>
          </p:cNvPr>
          <p:cNvGraphicFramePr>
            <a:graphicFrameLocks/>
          </p:cNvGraphicFramePr>
          <p:nvPr/>
        </p:nvGraphicFramePr>
        <p:xfrm>
          <a:off x="567396" y="2653613"/>
          <a:ext cx="9621519" cy="3619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 descr="C:\Users\dburdsall\AppData\Local\Microsoft\Windows\Temporary Internet Files\Content.IE5\DR1JNAA4\MC900391050[1].wmf">
            <a:extLst>
              <a:ext uri="{FF2B5EF4-FFF2-40B4-BE49-F238E27FC236}">
                <a16:creationId xmlns:a16="http://schemas.microsoft.com/office/drawing/2014/main" id="{520E2C2D-EE39-4905-A411-EB25F0BC8C43}"/>
              </a:ext>
            </a:extLst>
          </p:cNvPr>
          <p:cNvPicPr>
            <a:picLocks noChangeAspect="1" noChangeArrowheads="1"/>
          </p:cNvPicPr>
          <p:nvPr/>
        </p:nvPicPr>
        <p:blipFill>
          <a:blip r:embed="rId8" cstate="print"/>
          <a:srcRect/>
          <a:stretch>
            <a:fillRect/>
          </a:stretch>
        </p:blipFill>
        <p:spPr bwMode="auto">
          <a:xfrm>
            <a:off x="5108333" y="3140793"/>
            <a:ext cx="1557920" cy="2467936"/>
          </a:xfrm>
          <a:prstGeom prst="rect">
            <a:avLst/>
          </a:prstGeom>
          <a:noFill/>
        </p:spPr>
      </p:pic>
    </p:spTree>
    <p:extLst>
      <p:ext uri="{BB962C8B-B14F-4D97-AF65-F5344CB8AC3E}">
        <p14:creationId xmlns:p14="http://schemas.microsoft.com/office/powerpoint/2010/main" val="3709672064"/>
      </p:ext>
    </p:extLst>
  </p:cSld>
  <p:clrMapOvr>
    <a:masterClrMapping/>
  </p:clrMapOvr>
  <mc:AlternateContent xmlns:mc="http://schemas.openxmlformats.org/markup-compatibility/2006" xmlns:p14="http://schemas.microsoft.com/office/powerpoint/2010/main">
    <mc:Choice Requires="p14">
      <p:transition spd="slow" p14:dur="2000" advTm="35753"/>
    </mc:Choice>
    <mc:Fallback xmlns="">
      <p:transition spd="slow" advTm="3575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5115FA-D8D1-56B9-81A4-A38ED20CD4C4}"/>
              </a:ext>
            </a:extLst>
          </p:cNvPr>
          <p:cNvSpPr>
            <a:spLocks noGrp="1"/>
          </p:cNvSpPr>
          <p:nvPr>
            <p:ph type="body" idx="1"/>
          </p:nvPr>
        </p:nvSpPr>
        <p:spPr>
          <a:xfrm>
            <a:off x="531223" y="1384125"/>
            <a:ext cx="10972800" cy="5329332"/>
          </a:xfrm>
        </p:spPr>
        <p:txBody>
          <a:bodyPr>
            <a:normAutofit lnSpcReduction="10000"/>
          </a:bodyPr>
          <a:lstStyle/>
          <a:p>
            <a:pPr marL="0" indent="0">
              <a:buNone/>
            </a:pPr>
            <a:endParaRPr lang="en-US" dirty="0"/>
          </a:p>
          <a:p>
            <a:r>
              <a:rPr lang="en-US" i="1" dirty="0"/>
              <a:t>“When indoors, improving ventilation and increasing the number of times fresh or filtered air enters a room can help reduce viral particle concentrations and have been proven to decrease COVID-19 transmission. ‘The lower the concentration, the less likely viral particles can be inhaled into the lungs (potentially lowering the inhaled dose); contact the eyes, nose, and mouth; or fall out of the air to accumulate on surfaces,’ according to the CDC.</a:t>
            </a:r>
          </a:p>
          <a:p>
            <a:endParaRPr lang="en-US" i="1" dirty="0"/>
          </a:p>
          <a:p>
            <a:r>
              <a:rPr lang="en-US" i="1" dirty="0"/>
              <a:t>Improving ventilation practices and interventions can reduce the airborne concentrations and reduce the risk that residents, visitors, and health care personnel (HCP) come in contact with viral particles.”</a:t>
            </a:r>
          </a:p>
          <a:p>
            <a:endParaRPr lang="en-US" dirty="0"/>
          </a:p>
        </p:txBody>
      </p:sp>
      <p:sp>
        <p:nvSpPr>
          <p:cNvPr id="3" name="Slide Number Placeholder 2">
            <a:extLst>
              <a:ext uri="{FF2B5EF4-FFF2-40B4-BE49-F238E27FC236}">
                <a16:creationId xmlns:a16="http://schemas.microsoft.com/office/drawing/2014/main" id="{D1B43339-7EC7-565B-6A95-48B05D9DF130}"/>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sp>
        <p:nvSpPr>
          <p:cNvPr id="4" name="Title 3">
            <a:extLst>
              <a:ext uri="{FF2B5EF4-FFF2-40B4-BE49-F238E27FC236}">
                <a16:creationId xmlns:a16="http://schemas.microsoft.com/office/drawing/2014/main" id="{2727EB46-FB80-B74F-052B-E5561E5DEDBE}"/>
              </a:ext>
            </a:extLst>
          </p:cNvPr>
          <p:cNvSpPr>
            <a:spLocks noGrp="1"/>
          </p:cNvSpPr>
          <p:nvPr>
            <p:ph type="title"/>
          </p:nvPr>
        </p:nvSpPr>
        <p:spPr>
          <a:xfrm>
            <a:off x="3997233" y="406587"/>
            <a:ext cx="7585167" cy="1143000"/>
          </a:xfrm>
        </p:spPr>
        <p:txBody>
          <a:bodyPr>
            <a:normAutofit fontScale="90000"/>
          </a:bodyPr>
          <a:lstStyle/>
          <a:p>
            <a:r>
              <a:rPr lang="en-US" dirty="0"/>
              <a:t>Use of Engineering Controls and Indoor Air Quality</a:t>
            </a:r>
            <a:br>
              <a:rPr lang="en-US" dirty="0"/>
            </a:br>
            <a:endParaRPr lang="en-US" dirty="0"/>
          </a:p>
        </p:txBody>
      </p:sp>
      <p:sp>
        <p:nvSpPr>
          <p:cNvPr id="6" name="TextBox 5">
            <a:extLst>
              <a:ext uri="{FF2B5EF4-FFF2-40B4-BE49-F238E27FC236}">
                <a16:creationId xmlns:a16="http://schemas.microsoft.com/office/drawing/2014/main" id="{92BC31B3-59E7-FD2D-D7E5-FD60289BDEDA}"/>
              </a:ext>
            </a:extLst>
          </p:cNvPr>
          <p:cNvSpPr txBox="1"/>
          <p:nvPr/>
        </p:nvSpPr>
        <p:spPr>
          <a:xfrm>
            <a:off x="382617" y="6247543"/>
            <a:ext cx="8995954"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a:cs typeface="Helvetica"/>
              </a:rPr>
              <a:t>https://dph.illinois.gov/covid19/community-guidance/long-term-care.html</a:t>
            </a:r>
          </a:p>
        </p:txBody>
      </p:sp>
      <p:pic>
        <p:nvPicPr>
          <p:cNvPr id="7" name="Picture 6">
            <a:extLst>
              <a:ext uri="{FF2B5EF4-FFF2-40B4-BE49-F238E27FC236}">
                <a16:creationId xmlns:a16="http://schemas.microsoft.com/office/drawing/2014/main" id="{92179C6E-15E3-D799-9B05-5582BC93596D}"/>
              </a:ext>
            </a:extLst>
          </p:cNvPr>
          <p:cNvPicPr>
            <a:picLocks noChangeAspect="1"/>
          </p:cNvPicPr>
          <p:nvPr/>
        </p:nvPicPr>
        <p:blipFill>
          <a:blip r:embed="rId2"/>
          <a:stretch>
            <a:fillRect/>
          </a:stretch>
        </p:blipFill>
        <p:spPr>
          <a:xfrm>
            <a:off x="139338" y="241125"/>
            <a:ext cx="3387633" cy="1136324"/>
          </a:xfrm>
          <a:prstGeom prst="rect">
            <a:avLst/>
          </a:prstGeom>
        </p:spPr>
      </p:pic>
    </p:spTree>
    <p:extLst>
      <p:ext uri="{BB962C8B-B14F-4D97-AF65-F5344CB8AC3E}">
        <p14:creationId xmlns:p14="http://schemas.microsoft.com/office/powerpoint/2010/main" val="2273740334"/>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046649-A883-7F3A-929F-34B804A6C1DE}"/>
              </a:ext>
            </a:extLst>
          </p:cNvPr>
          <p:cNvSpPr>
            <a:spLocks noGrp="1"/>
          </p:cNvSpPr>
          <p:nvPr>
            <p:ph type="body" idx="1"/>
          </p:nvPr>
        </p:nvSpPr>
        <p:spPr>
          <a:xfrm>
            <a:off x="165463" y="1045029"/>
            <a:ext cx="11895908" cy="5618012"/>
          </a:xfrm>
        </p:spPr>
        <p:txBody>
          <a:bodyPr>
            <a:normAutofit/>
          </a:bodyPr>
          <a:lstStyle/>
          <a:p>
            <a:pPr marL="0" indent="0">
              <a:buNone/>
            </a:pPr>
            <a:r>
              <a:rPr lang="en-US" b="1" dirty="0"/>
              <a:t>Approaches:</a:t>
            </a:r>
          </a:p>
          <a:p>
            <a:r>
              <a:rPr lang="en-US" i="1" dirty="0"/>
              <a:t>“Increasing the introduction of outdoor air.</a:t>
            </a:r>
          </a:p>
          <a:p>
            <a:r>
              <a:rPr lang="en-US" i="1" dirty="0"/>
              <a:t>Ensuring ventilation systems are operating properly as defined by ASHRAE Standard 62.1.</a:t>
            </a:r>
          </a:p>
          <a:p>
            <a:r>
              <a:rPr lang="en-US" i="1" dirty="0"/>
              <a:t>Optimizing the use of engineering controls to reduce or to eliminate exposures.</a:t>
            </a:r>
          </a:p>
          <a:p>
            <a:r>
              <a:rPr lang="en-US" i="1" dirty="0"/>
              <a:t>Exploring options to improve ventilation delivery and indoor air quality in all shared spaces. The higher number of air exchanges per hour will result in better results with respect to purging airborne contaminants. Refer to the CDC suggested options for Air Changes per Hour (ACH).</a:t>
            </a:r>
          </a:p>
          <a:p>
            <a:r>
              <a:rPr lang="en-US" i="1" dirty="0"/>
              <a:t>Using portable room air cleaners with a High Efficiency Particulate Air (HEPA) filter to enhance air cleaning. Air cleaners need to have the appropriate CADR (Clean Air Delivery Rate) rating for the room size.”</a:t>
            </a:r>
          </a:p>
        </p:txBody>
      </p:sp>
      <p:sp>
        <p:nvSpPr>
          <p:cNvPr id="3" name="Slide Number Placeholder 2">
            <a:extLst>
              <a:ext uri="{FF2B5EF4-FFF2-40B4-BE49-F238E27FC236}">
                <a16:creationId xmlns:a16="http://schemas.microsoft.com/office/drawing/2014/main" id="{853E3183-DEB3-B122-F813-9212891322D8}"/>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910ED0D5-C76C-720A-6231-D74A82799345}"/>
              </a:ext>
            </a:extLst>
          </p:cNvPr>
          <p:cNvPicPr>
            <a:picLocks noChangeAspect="1"/>
          </p:cNvPicPr>
          <p:nvPr/>
        </p:nvPicPr>
        <p:blipFill>
          <a:blip r:embed="rId2"/>
          <a:stretch>
            <a:fillRect/>
          </a:stretch>
        </p:blipFill>
        <p:spPr>
          <a:xfrm>
            <a:off x="7576458" y="111202"/>
            <a:ext cx="4328160" cy="1451808"/>
          </a:xfrm>
          <a:prstGeom prst="rect">
            <a:avLst/>
          </a:prstGeom>
        </p:spPr>
      </p:pic>
      <p:sp>
        <p:nvSpPr>
          <p:cNvPr id="7" name="TextBox 6">
            <a:extLst>
              <a:ext uri="{FF2B5EF4-FFF2-40B4-BE49-F238E27FC236}">
                <a16:creationId xmlns:a16="http://schemas.microsoft.com/office/drawing/2014/main" id="{A2151E37-654D-DDD1-A9B5-4A4796B25C30}"/>
              </a:ext>
            </a:extLst>
          </p:cNvPr>
          <p:cNvSpPr txBox="1"/>
          <p:nvPr/>
        </p:nvSpPr>
        <p:spPr>
          <a:xfrm>
            <a:off x="287382" y="111202"/>
            <a:ext cx="620050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Calibri"/>
                <a:cs typeface="Calibri"/>
                <a:sym typeface="Calibri"/>
              </a:rPr>
              <a:t>IDPH Long Term Care Guidance rev. May 25, 2023</a:t>
            </a:r>
          </a:p>
        </p:txBody>
      </p:sp>
    </p:spTree>
    <p:extLst>
      <p:ext uri="{BB962C8B-B14F-4D97-AF65-F5344CB8AC3E}">
        <p14:creationId xmlns:p14="http://schemas.microsoft.com/office/powerpoint/2010/main" val="36418792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835B73-BB5D-9231-EC4D-F0B9A88D377D}"/>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900" b="0" i="0" u="none" strike="noStrike" kern="1200" cap="none" spc="0" normalizeH="0" baseline="0" noProof="0" smtClean="0">
                <a:ln>
                  <a:noFill/>
                </a:ln>
                <a:solidFill>
                  <a:srgbClr val="888888"/>
                </a:solidFill>
                <a:effectLst/>
                <a:uLnTx/>
                <a:uFillTx/>
                <a:latin typeface="Helvetica"/>
                <a:cs typeface="Helvetica"/>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900" b="0" i="0" u="none" strike="noStrike" kern="1200" cap="none" spc="0" normalizeH="0" baseline="0" noProof="0" dirty="0">
              <a:ln>
                <a:noFill/>
              </a:ln>
              <a:solidFill>
                <a:srgbClr val="888888"/>
              </a:solidFill>
              <a:effectLst/>
              <a:uLnTx/>
              <a:uFillTx/>
              <a:latin typeface="Helvetica"/>
              <a:cs typeface="Helvetica"/>
            </a:endParaRPr>
          </a:p>
        </p:txBody>
      </p:sp>
      <p:pic>
        <p:nvPicPr>
          <p:cNvPr id="6" name="Picture 5">
            <a:extLst>
              <a:ext uri="{FF2B5EF4-FFF2-40B4-BE49-F238E27FC236}">
                <a16:creationId xmlns:a16="http://schemas.microsoft.com/office/drawing/2014/main" id="{9C7B9D3B-92B4-A308-71F6-D44B1A0498A8}"/>
              </a:ext>
            </a:extLst>
          </p:cNvPr>
          <p:cNvPicPr>
            <a:picLocks noChangeAspect="1"/>
          </p:cNvPicPr>
          <p:nvPr/>
        </p:nvPicPr>
        <p:blipFill>
          <a:blip r:embed="rId2"/>
          <a:stretch>
            <a:fillRect/>
          </a:stretch>
        </p:blipFill>
        <p:spPr>
          <a:xfrm>
            <a:off x="318838" y="0"/>
            <a:ext cx="8633573" cy="6449258"/>
          </a:xfrm>
          <a:prstGeom prst="rect">
            <a:avLst/>
          </a:prstGeom>
        </p:spPr>
      </p:pic>
      <p:sp>
        <p:nvSpPr>
          <p:cNvPr id="8" name="TextBox 7">
            <a:extLst>
              <a:ext uri="{FF2B5EF4-FFF2-40B4-BE49-F238E27FC236}">
                <a16:creationId xmlns:a16="http://schemas.microsoft.com/office/drawing/2014/main" id="{3E408841-B08C-BB8A-7945-A9467009593F}"/>
              </a:ext>
            </a:extLst>
          </p:cNvPr>
          <p:cNvSpPr txBox="1"/>
          <p:nvPr/>
        </p:nvSpPr>
        <p:spPr>
          <a:xfrm>
            <a:off x="539932" y="6490516"/>
            <a:ext cx="609600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Helvetica"/>
                <a:cs typeface="Helvetica"/>
              </a:rPr>
              <a:t>https://www.epa.gov/indoor-air-quality-iaq/guide-air-cleaners-home</a:t>
            </a:r>
          </a:p>
        </p:txBody>
      </p:sp>
      <p:sp>
        <p:nvSpPr>
          <p:cNvPr id="9" name="TextBox 8">
            <a:extLst>
              <a:ext uri="{FF2B5EF4-FFF2-40B4-BE49-F238E27FC236}">
                <a16:creationId xmlns:a16="http://schemas.microsoft.com/office/drawing/2014/main" id="{CCC84B8A-9788-D443-33A6-5866C37F1DC8}"/>
              </a:ext>
            </a:extLst>
          </p:cNvPr>
          <p:cNvSpPr txBox="1"/>
          <p:nvPr/>
        </p:nvSpPr>
        <p:spPr>
          <a:xfrm>
            <a:off x="8281851" y="783771"/>
            <a:ext cx="3178629" cy="35394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a:ea typeface="Calibri"/>
                <a:cs typeface="Calibri"/>
                <a:sym typeface="Calibri"/>
              </a:rPr>
              <a:t>“To remove small particles, choose a portable air cleaner that has a high enough CADR for tobacco smoke, which represents the smallest particles.”</a:t>
            </a:r>
          </a:p>
        </p:txBody>
      </p:sp>
    </p:spTree>
    <p:extLst>
      <p:ext uri="{BB962C8B-B14F-4D97-AF65-F5344CB8AC3E}">
        <p14:creationId xmlns:p14="http://schemas.microsoft.com/office/powerpoint/2010/main" val="178040099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17F7B-8248-4454-9D07-2FC45E69C31B}"/>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a:t>Water Management Plan </a:t>
            </a:r>
          </a:p>
        </p:txBody>
      </p:sp>
      <p:pic>
        <p:nvPicPr>
          <p:cNvPr id="4" name="Content Placeholder 3">
            <a:extLst>
              <a:ext uri="{FF2B5EF4-FFF2-40B4-BE49-F238E27FC236}">
                <a16:creationId xmlns:a16="http://schemas.microsoft.com/office/drawing/2014/main" id="{66AE0A9A-8DF4-4276-B3C6-9C4D15844BD3}"/>
              </a:ext>
            </a:extLst>
          </p:cNvPr>
          <p:cNvPicPr>
            <a:picLocks noGrp="1" noChangeAspect="1"/>
          </p:cNvPicPr>
          <p:nvPr>
            <p:ph idx="1"/>
          </p:nvPr>
        </p:nvPicPr>
        <p:blipFill rotWithShape="1">
          <a:blip r:embed="rId2"/>
          <a:srcRect r="-1" b="8643"/>
          <a:stretch/>
        </p:blipFill>
        <p:spPr>
          <a:xfrm>
            <a:off x="1" y="10"/>
            <a:ext cx="6005512" cy="6857990"/>
          </a:xfrm>
          <a:prstGeom prst="rect">
            <a:avLst/>
          </a:prstGeom>
        </p:spPr>
      </p:pic>
    </p:spTree>
    <p:extLst>
      <p:ext uri="{BB962C8B-B14F-4D97-AF65-F5344CB8AC3E}">
        <p14:creationId xmlns:p14="http://schemas.microsoft.com/office/powerpoint/2010/main" val="711200333"/>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AA5F7-E961-4A87-91AA-AD81B6D3EC1F}"/>
              </a:ext>
            </a:extLst>
          </p:cNvPr>
          <p:cNvPicPr>
            <a:picLocks noChangeAspect="1"/>
          </p:cNvPicPr>
          <p:nvPr/>
        </p:nvPicPr>
        <p:blipFill rotWithShape="1">
          <a:blip r:embed="rId4"/>
          <a:srcRect l="44242" r="21888" b="-1"/>
          <a:stretch/>
        </p:blipFill>
        <p:spPr>
          <a:xfrm>
            <a:off x="1524021" y="9535"/>
            <a:ext cx="3479779" cy="6857990"/>
          </a:xfrm>
          <a:prstGeom prst="rect">
            <a:avLst/>
          </a:prstGeom>
        </p:spPr>
      </p:pic>
      <p:sp>
        <p:nvSpPr>
          <p:cNvPr id="2" name="Title 1">
            <a:extLst>
              <a:ext uri="{FF2B5EF4-FFF2-40B4-BE49-F238E27FC236}">
                <a16:creationId xmlns:a16="http://schemas.microsoft.com/office/drawing/2014/main" id="{50BDF384-2E98-498C-A1AB-04382E9B6F96}"/>
              </a:ext>
            </a:extLst>
          </p:cNvPr>
          <p:cNvSpPr>
            <a:spLocks noGrp="1"/>
          </p:cNvSpPr>
          <p:nvPr>
            <p:ph type="title"/>
          </p:nvPr>
        </p:nvSpPr>
        <p:spPr>
          <a:xfrm>
            <a:off x="5158014" y="6302828"/>
            <a:ext cx="5355771" cy="376010"/>
          </a:xfrm>
        </p:spPr>
        <p:txBody>
          <a:bodyPr>
            <a:normAutofit fontScale="90000"/>
          </a:bodyPr>
          <a:lstStyle/>
          <a:p>
            <a:r>
              <a:rPr lang="en-US" sz="2400" dirty="0">
                <a:solidFill>
                  <a:schemeClr val="bg1"/>
                </a:solidFill>
              </a:rPr>
              <a:t>Kanamori, Weber &amp; Rutala (2016)</a:t>
            </a:r>
            <a:br>
              <a:rPr lang="en-US" sz="2400" dirty="0">
                <a:solidFill>
                  <a:schemeClr val="bg1"/>
                </a:solidFill>
              </a:rPr>
            </a:br>
            <a:r>
              <a:rPr lang="en-US" sz="2400" dirty="0">
                <a:solidFill>
                  <a:schemeClr val="bg1"/>
                </a:solidFill>
              </a:rPr>
              <a:t>CDC </a:t>
            </a:r>
            <a:br>
              <a:rPr lang="en-US" sz="3400" dirty="0">
                <a:solidFill>
                  <a:schemeClr val="bg1"/>
                </a:solidFill>
              </a:rPr>
            </a:br>
            <a:endParaRPr lang="en-US" sz="3400" dirty="0">
              <a:solidFill>
                <a:schemeClr val="bg1"/>
              </a:solidFill>
            </a:endParaRPr>
          </a:p>
        </p:txBody>
      </p:sp>
      <p:sp>
        <p:nvSpPr>
          <p:cNvPr id="3" name="Content Placeholder 2">
            <a:extLst>
              <a:ext uri="{FF2B5EF4-FFF2-40B4-BE49-F238E27FC236}">
                <a16:creationId xmlns:a16="http://schemas.microsoft.com/office/drawing/2014/main" id="{21BBA48E-3D01-4A2A-963E-7A043290D858}"/>
              </a:ext>
            </a:extLst>
          </p:cNvPr>
          <p:cNvSpPr>
            <a:spLocks noGrp="1"/>
          </p:cNvSpPr>
          <p:nvPr>
            <p:ph idx="1"/>
          </p:nvPr>
        </p:nvSpPr>
        <p:spPr>
          <a:xfrm>
            <a:off x="5158013" y="254289"/>
            <a:ext cx="5355771" cy="5711505"/>
          </a:xfrm>
        </p:spPr>
        <p:txBody>
          <a:bodyPr>
            <a:normAutofit fontScale="92500" lnSpcReduction="20000"/>
          </a:bodyPr>
          <a:lstStyle/>
          <a:p>
            <a:r>
              <a:rPr lang="en-US" dirty="0"/>
              <a:t>Water reservoirs  </a:t>
            </a:r>
          </a:p>
          <a:p>
            <a:r>
              <a:rPr lang="en-US" sz="2400" dirty="0"/>
              <a:t>Bacteria </a:t>
            </a:r>
          </a:p>
          <a:p>
            <a:pPr lvl="1"/>
            <a:r>
              <a:rPr lang="en-US" i="1" dirty="0"/>
              <a:t>Legionella</a:t>
            </a:r>
            <a:r>
              <a:rPr lang="en-US" dirty="0"/>
              <a:t> and other Gram-negative bacteria</a:t>
            </a:r>
          </a:p>
          <a:p>
            <a:pPr lvl="1"/>
            <a:r>
              <a:rPr lang="en-US" dirty="0"/>
              <a:t>Nontuberculous </a:t>
            </a:r>
            <a:r>
              <a:rPr lang="en-US" i="1" dirty="0"/>
              <a:t>Mycobacteria</a:t>
            </a:r>
          </a:p>
          <a:p>
            <a:pPr lvl="1"/>
            <a:r>
              <a:rPr lang="en-US" i="1" dirty="0"/>
              <a:t>Elizabethkingia meningoseptica </a:t>
            </a:r>
            <a:r>
              <a:rPr lang="en-US" dirty="0"/>
              <a:t>(EKM)</a:t>
            </a:r>
            <a:endParaRPr lang="en-US" i="1" dirty="0"/>
          </a:p>
          <a:p>
            <a:pPr lvl="1"/>
            <a:r>
              <a:rPr lang="en-US" i="1" dirty="0"/>
              <a:t>Elizabethkingia anopheles </a:t>
            </a:r>
            <a:r>
              <a:rPr lang="en-US" dirty="0"/>
              <a:t>(EKA)</a:t>
            </a:r>
            <a:endParaRPr lang="en-US" i="1" dirty="0"/>
          </a:p>
          <a:p>
            <a:pPr lvl="1"/>
            <a:r>
              <a:rPr lang="en-US" i="1" dirty="0"/>
              <a:t>Acinetobacter baumanii  </a:t>
            </a:r>
            <a:r>
              <a:rPr lang="en-US" dirty="0"/>
              <a:t>(also dry surfaces)</a:t>
            </a:r>
          </a:p>
          <a:p>
            <a:r>
              <a:rPr lang="en-US" sz="2400" dirty="0"/>
              <a:t>Occasional fungi and viruses </a:t>
            </a:r>
          </a:p>
          <a:p>
            <a:r>
              <a:rPr lang="en-US" sz="2400" dirty="0"/>
              <a:t>Waterborne outbreaks occurred in healthcare settings</a:t>
            </a:r>
          </a:p>
          <a:p>
            <a:r>
              <a:rPr lang="en-US" sz="2400" dirty="0"/>
              <a:t>Emergence of new reported reservoirs</a:t>
            </a:r>
          </a:p>
          <a:p>
            <a:pPr lvl="1"/>
            <a:r>
              <a:rPr lang="en-US" dirty="0"/>
              <a:t>Electronic faucets (</a:t>
            </a:r>
            <a:r>
              <a:rPr lang="en-US" i="1" dirty="0"/>
              <a:t>Pseudomonas</a:t>
            </a:r>
            <a:r>
              <a:rPr lang="en-US" dirty="0"/>
              <a:t> </a:t>
            </a:r>
            <a:r>
              <a:rPr lang="en-US" i="1" dirty="0"/>
              <a:t>aeruginosa and Legionella)</a:t>
            </a:r>
            <a:endParaRPr lang="en-US" dirty="0"/>
          </a:p>
          <a:p>
            <a:pPr lvl="1"/>
            <a:r>
              <a:rPr lang="en-US" dirty="0"/>
              <a:t>Decorative water wall fountains (</a:t>
            </a:r>
            <a:r>
              <a:rPr lang="en-US" i="1" dirty="0"/>
              <a:t>Legionella</a:t>
            </a:r>
            <a:r>
              <a:rPr lang="en-US" dirty="0"/>
              <a:t>) </a:t>
            </a:r>
          </a:p>
          <a:p>
            <a:pPr lvl="1"/>
            <a:r>
              <a:rPr lang="en-US" dirty="0"/>
              <a:t>Heater-cooler devices used in cardiac surgery (</a:t>
            </a:r>
            <a:r>
              <a:rPr lang="en-US" i="1" dirty="0"/>
              <a:t>Mycobacterium chimaera</a:t>
            </a:r>
            <a:r>
              <a:rPr lang="en-US" dirty="0"/>
              <a:t>)</a:t>
            </a:r>
          </a:p>
        </p:txBody>
      </p:sp>
      <p:sp>
        <p:nvSpPr>
          <p:cNvPr id="11" name="TextBox 10">
            <a:extLst>
              <a:ext uri="{FF2B5EF4-FFF2-40B4-BE49-F238E27FC236}">
                <a16:creationId xmlns:a16="http://schemas.microsoft.com/office/drawing/2014/main" id="{F7B61074-A10C-48F7-85A6-03B8F8DB1F61}"/>
              </a:ext>
            </a:extLst>
          </p:cNvPr>
          <p:cNvSpPr txBox="1"/>
          <p:nvPr/>
        </p:nvSpPr>
        <p:spPr>
          <a:xfrm>
            <a:off x="1634164" y="6488668"/>
            <a:ext cx="27323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Image: Picket Images</a:t>
            </a:r>
          </a:p>
        </p:txBody>
      </p:sp>
    </p:spTree>
    <p:custDataLst>
      <p:tags r:id="rId1"/>
    </p:custDataLst>
    <p:extLst>
      <p:ext uri="{BB962C8B-B14F-4D97-AF65-F5344CB8AC3E}">
        <p14:creationId xmlns:p14="http://schemas.microsoft.com/office/powerpoint/2010/main" val="2573070773"/>
      </p:ext>
    </p:extLst>
  </p:cSld>
  <p:clrMapOvr>
    <a:masterClrMapping/>
  </p:clrMapOvr>
  <mc:AlternateContent xmlns:mc="http://schemas.openxmlformats.org/markup-compatibility/2006" xmlns:p14="http://schemas.microsoft.com/office/powerpoint/2010/main">
    <mc:Choice Requires="p14">
      <p:transition spd="slow" p14:dur="2000" advTm="83323"/>
    </mc:Choice>
    <mc:Fallback xmlns="">
      <p:transition spd="slow" advTm="833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28954635-1D35-B728-7C02-E5857129DEF2}"/>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b="1" kern="1200" dirty="0">
                <a:solidFill>
                  <a:schemeClr val="tx1"/>
                </a:solidFill>
                <a:latin typeface="+mj-lt"/>
                <a:ea typeface="+mj-ea"/>
                <a:cs typeface="+mj-cs"/>
              </a:rPr>
              <a:t>What Do you do with the information??</a:t>
            </a:r>
          </a:p>
        </p:txBody>
      </p:sp>
      <p:sp>
        <p:nvSpPr>
          <p:cNvPr id="5" name="Text Placeholder 4">
            <a:extLst>
              <a:ext uri="{FF2B5EF4-FFF2-40B4-BE49-F238E27FC236}">
                <a16:creationId xmlns:a16="http://schemas.microsoft.com/office/drawing/2014/main" id="{CB67D9B1-5008-17A6-7F3F-F1D047D74F71}"/>
              </a:ext>
            </a:extLst>
          </p:cNvPr>
          <p:cNvSpPr>
            <a:spLocks noGrp="1"/>
          </p:cNvSpPr>
          <p:nvPr>
            <p:ph type="body" idx="1"/>
          </p:nvPr>
        </p:nvSpPr>
        <p:spPr>
          <a:xfrm>
            <a:off x="4038600" y="4782320"/>
            <a:ext cx="7644627" cy="1329443"/>
          </a:xfrm>
        </p:spPr>
        <p:txBody>
          <a:bodyPr vert="horz" lIns="91440" tIns="45720" rIns="91440" bIns="45720" rtlCol="0">
            <a:normAutofit/>
          </a:bodyPr>
          <a:lstStyle/>
          <a:p>
            <a:pPr algn="r"/>
            <a:r>
              <a:rPr lang="en-US" kern="1200">
                <a:solidFill>
                  <a:schemeClr val="tx1"/>
                </a:solidFill>
                <a:latin typeface="+mn-lt"/>
                <a:ea typeface="+mn-ea"/>
                <a:cs typeface="+mn-cs"/>
              </a:rPr>
              <a:t>Determine Risk</a:t>
            </a:r>
          </a:p>
          <a:p>
            <a:pPr algn="r"/>
            <a:r>
              <a:rPr lang="en-US" kern="1200">
                <a:solidFill>
                  <a:schemeClr val="tx1"/>
                </a:solidFill>
                <a:latin typeface="+mn-lt"/>
                <a:ea typeface="+mn-ea"/>
                <a:cs typeface="+mn-cs"/>
              </a:rPr>
              <a:t>Share, Share, Share!</a:t>
            </a:r>
          </a:p>
        </p:txBody>
      </p:sp>
    </p:spTree>
    <p:extLst>
      <p:ext uri="{BB962C8B-B14F-4D97-AF65-F5344CB8AC3E}">
        <p14:creationId xmlns:p14="http://schemas.microsoft.com/office/powerpoint/2010/main" val="3778783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F359E1-41A9-3F6D-7034-6A7A037B59FD}"/>
              </a:ext>
            </a:extLst>
          </p:cNvPr>
          <p:cNvSpPr>
            <a:spLocks noGrp="1"/>
          </p:cNvSpPr>
          <p:nvPr>
            <p:ph type="title"/>
          </p:nvPr>
        </p:nvSpPr>
        <p:spPr>
          <a:xfrm>
            <a:off x="221456" y="2767106"/>
            <a:ext cx="3817147"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IDPH</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Regional Infection Preventionists!!</a:t>
            </a:r>
          </a:p>
        </p:txBody>
      </p:sp>
      <p:sp>
        <p:nvSpPr>
          <p:cNvPr id="3" name="Text Placeholder 2">
            <a:extLst>
              <a:ext uri="{FF2B5EF4-FFF2-40B4-BE49-F238E27FC236}">
                <a16:creationId xmlns:a16="http://schemas.microsoft.com/office/drawing/2014/main" id="{A7284A81-7A4F-754B-FEAD-C41EE3A52E62}"/>
              </a:ext>
            </a:extLst>
          </p:cNvPr>
          <p:cNvSpPr>
            <a:spLocks noGrp="1"/>
          </p:cNvSpPr>
          <p:nvPr>
            <p:ph type="body" idx="1"/>
          </p:nvPr>
        </p:nvSpPr>
        <p:spPr>
          <a:xfrm>
            <a:off x="221456" y="806824"/>
            <a:ext cx="3358324" cy="1494117"/>
          </a:xfrm>
        </p:spPr>
        <p:txBody>
          <a:bodyPr vert="horz" lIns="91440" tIns="45720" rIns="91440" bIns="45720" rtlCol="0" anchor="b">
            <a:normAutofit/>
          </a:bodyPr>
          <a:lstStyle/>
          <a:p>
            <a:endParaRPr lang="en-US" sz="2000" kern="1200" dirty="0">
              <a:solidFill>
                <a:srgbClr val="FFFFFF"/>
              </a:solidFill>
              <a:latin typeface="+mn-lt"/>
              <a:ea typeface="+mn-ea"/>
              <a:cs typeface="+mn-cs"/>
            </a:endParaRPr>
          </a:p>
        </p:txBody>
      </p:sp>
      <p:pic>
        <p:nvPicPr>
          <p:cNvPr id="5" name="Picture 4">
            <a:extLst>
              <a:ext uri="{FF2B5EF4-FFF2-40B4-BE49-F238E27FC236}">
                <a16:creationId xmlns:a16="http://schemas.microsoft.com/office/drawing/2014/main" id="{3D9C10B7-4F44-FE62-CC4F-A14A3E1D31EA}"/>
              </a:ext>
            </a:extLst>
          </p:cNvPr>
          <p:cNvPicPr>
            <a:picLocks noChangeAspect="1"/>
          </p:cNvPicPr>
          <p:nvPr/>
        </p:nvPicPr>
        <p:blipFill>
          <a:blip r:embed="rId2"/>
          <a:stretch>
            <a:fillRect/>
          </a:stretch>
        </p:blipFill>
        <p:spPr>
          <a:xfrm>
            <a:off x="5405263" y="467208"/>
            <a:ext cx="5420077" cy="5923584"/>
          </a:xfrm>
          <a:prstGeom prst="rect">
            <a:avLst/>
          </a:prstGeom>
        </p:spPr>
      </p:pic>
    </p:spTree>
    <p:extLst>
      <p:ext uri="{BB962C8B-B14F-4D97-AF65-F5344CB8AC3E}">
        <p14:creationId xmlns:p14="http://schemas.microsoft.com/office/powerpoint/2010/main" val="19822121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0A7B68-30D9-80C8-1491-10775571C05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400" kern="1200" dirty="0">
                <a:solidFill>
                  <a:srgbClr val="FFFFFF"/>
                </a:solidFill>
                <a:latin typeface="+mj-lt"/>
                <a:ea typeface="+mj-ea"/>
                <a:cs typeface="+mj-cs"/>
              </a:rPr>
              <a:t>Nell Griffin</a:t>
            </a:r>
            <a:br>
              <a:rPr lang="en-US" sz="2400" kern="1200" dirty="0">
                <a:solidFill>
                  <a:srgbClr val="FFFFFF"/>
                </a:solidFill>
                <a:latin typeface="+mj-lt"/>
                <a:ea typeface="+mj-ea"/>
                <a:cs typeface="+mj-cs"/>
              </a:rPr>
            </a:br>
            <a:r>
              <a:rPr lang="en-US" sz="2400" kern="1200" dirty="0">
                <a:solidFill>
                  <a:srgbClr val="FFFFFF"/>
                </a:solidFill>
                <a:latin typeface="+mj-lt"/>
                <a:ea typeface="+mj-ea"/>
                <a:cs typeface="+mj-cs"/>
              </a:rPr>
              <a:t>ngriffin@telligen.com</a:t>
            </a:r>
          </a:p>
        </p:txBody>
      </p:sp>
      <p:sp>
        <p:nvSpPr>
          <p:cNvPr id="3" name="Text Placeholder 2">
            <a:extLst>
              <a:ext uri="{FF2B5EF4-FFF2-40B4-BE49-F238E27FC236}">
                <a16:creationId xmlns:a16="http://schemas.microsoft.com/office/drawing/2014/main" id="{2E0FE1EA-357C-FFEA-9FE9-41F9B52C156E}"/>
              </a:ext>
            </a:extLst>
          </p:cNvPr>
          <p:cNvSpPr>
            <a:spLocks noGrp="1"/>
          </p:cNvSpPr>
          <p:nvPr>
            <p:ph type="body" idx="1"/>
          </p:nvPr>
        </p:nvSpPr>
        <p:spPr>
          <a:xfrm>
            <a:off x="660042" y="806824"/>
            <a:ext cx="2919738" cy="1494117"/>
          </a:xfrm>
        </p:spPr>
        <p:txBody>
          <a:bodyPr vert="horz" lIns="91440" tIns="45720" rIns="91440" bIns="45720" rtlCol="0" anchor="b">
            <a:normAutofit/>
          </a:bodyPr>
          <a:lstStyle/>
          <a:p>
            <a:r>
              <a:rPr lang="en-US" sz="2000" kern="1200" dirty="0">
                <a:solidFill>
                  <a:srgbClr val="FFFFFF"/>
                </a:solidFill>
                <a:latin typeface="+mn-lt"/>
                <a:ea typeface="+mn-ea"/>
                <a:cs typeface="+mn-cs"/>
              </a:rPr>
              <a:t>https://www.telligen.com/client-solutions/state/assessments/</a:t>
            </a:r>
          </a:p>
        </p:txBody>
      </p:sp>
      <p:pic>
        <p:nvPicPr>
          <p:cNvPr id="5" name="Picture 4">
            <a:extLst>
              <a:ext uri="{FF2B5EF4-FFF2-40B4-BE49-F238E27FC236}">
                <a16:creationId xmlns:a16="http://schemas.microsoft.com/office/drawing/2014/main" id="{CCC9C309-73DC-0FDE-3ECE-EE108FBBFE06}"/>
              </a:ext>
            </a:extLst>
          </p:cNvPr>
          <p:cNvPicPr>
            <a:picLocks noChangeAspect="1"/>
          </p:cNvPicPr>
          <p:nvPr/>
        </p:nvPicPr>
        <p:blipFill rotWithShape="1">
          <a:blip r:embed="rId2"/>
          <a:srcRect r="794" b="-3"/>
          <a:stretch/>
        </p:blipFill>
        <p:spPr>
          <a:xfrm>
            <a:off x="4648414" y="467208"/>
            <a:ext cx="6933776" cy="5923584"/>
          </a:xfrm>
          <a:prstGeom prst="rect">
            <a:avLst/>
          </a:prstGeom>
        </p:spPr>
      </p:pic>
    </p:spTree>
    <p:extLst>
      <p:ext uri="{BB962C8B-B14F-4D97-AF65-F5344CB8AC3E}">
        <p14:creationId xmlns:p14="http://schemas.microsoft.com/office/powerpoint/2010/main" val="2849782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E5FA-540D-BD68-8A35-4C6D21D8BADB}"/>
              </a:ext>
            </a:extLst>
          </p:cNvPr>
          <p:cNvSpPr>
            <a:spLocks noGrp="1"/>
          </p:cNvSpPr>
          <p:nvPr>
            <p:ph type="title"/>
          </p:nvPr>
        </p:nvSpPr>
        <p:spPr>
          <a:xfrm>
            <a:off x="613559" y="0"/>
            <a:ext cx="10515600" cy="1325563"/>
          </a:xfrm>
        </p:spPr>
        <p:txBody>
          <a:bodyPr/>
          <a:lstStyle/>
          <a:p>
            <a:r>
              <a:rPr lang="en-US" dirty="0"/>
              <a:t>New Interfacility Collaborative Education!!!!</a:t>
            </a:r>
          </a:p>
        </p:txBody>
      </p:sp>
      <p:graphicFrame>
        <p:nvGraphicFramePr>
          <p:cNvPr id="4" name="Content Placeholder 5">
            <a:extLst>
              <a:ext uri="{FF2B5EF4-FFF2-40B4-BE49-F238E27FC236}">
                <a16:creationId xmlns:a16="http://schemas.microsoft.com/office/drawing/2014/main" id="{04482747-971A-E21A-527B-87374C24758A}"/>
              </a:ext>
            </a:extLst>
          </p:cNvPr>
          <p:cNvGraphicFramePr>
            <a:graphicFrameLocks noGrp="1"/>
          </p:cNvGraphicFramePr>
          <p:nvPr>
            <p:ph idx="1"/>
          </p:nvPr>
        </p:nvGraphicFramePr>
        <p:xfrm>
          <a:off x="-136567" y="807522"/>
          <a:ext cx="11590318" cy="5106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4FA552E-5F45-411F-EE73-C1E84B744C64}"/>
              </a:ext>
            </a:extLst>
          </p:cNvPr>
          <p:cNvSpPr txBox="1"/>
          <p:nvPr/>
        </p:nvSpPr>
        <p:spPr>
          <a:xfrm>
            <a:off x="8633360" y="1616509"/>
            <a:ext cx="330925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9 Regional Roundtable 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Collaboration!!Stay tuned!!</a:t>
            </a:r>
          </a:p>
        </p:txBody>
      </p:sp>
    </p:spTree>
    <p:extLst>
      <p:ext uri="{BB962C8B-B14F-4D97-AF65-F5344CB8AC3E}">
        <p14:creationId xmlns:p14="http://schemas.microsoft.com/office/powerpoint/2010/main" val="1558826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D8BC5CF3-F657-4FA8-9F22-6B38CF646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252146"/>
            <a:ext cx="303952" cy="4351187"/>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8B928ACE-46CB-4CDC-A655-7180EC6A8B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FA4C37-6E99-8F90-2DCE-124011020D06}"/>
              </a:ext>
            </a:extLst>
          </p:cNvPr>
          <p:cNvSpPr>
            <a:spLocks noGrp="1"/>
          </p:cNvSpPr>
          <p:nvPr>
            <p:ph type="ctrTitle"/>
          </p:nvPr>
        </p:nvSpPr>
        <p:spPr>
          <a:xfrm>
            <a:off x="5265161" y="1689416"/>
            <a:ext cx="5905738" cy="2967606"/>
          </a:xfrm>
        </p:spPr>
        <p:txBody>
          <a:bodyPr anchor="b">
            <a:normAutofit/>
          </a:bodyPr>
          <a:lstStyle/>
          <a:p>
            <a:pPr algn="l"/>
            <a:r>
              <a:rPr lang="en-US" sz="4100" dirty="0"/>
              <a:t>The Infection Preventionists Role is a Vital Link to Implementing the Core Measures of Infection Prevention!</a:t>
            </a:r>
          </a:p>
        </p:txBody>
      </p:sp>
      <p:pic>
        <p:nvPicPr>
          <p:cNvPr id="6" name="Picture 5" descr="Person sanitising hand">
            <a:extLst>
              <a:ext uri="{FF2B5EF4-FFF2-40B4-BE49-F238E27FC236}">
                <a16:creationId xmlns:a16="http://schemas.microsoft.com/office/drawing/2014/main" id="{98E63E35-330F-3136-69AB-6D58D4827CBC}"/>
              </a:ext>
            </a:extLst>
          </p:cNvPr>
          <p:cNvPicPr>
            <a:picLocks noChangeAspect="1"/>
          </p:cNvPicPr>
          <p:nvPr/>
        </p:nvPicPr>
        <p:blipFill rotWithShape="1">
          <a:blip r:embed="rId3"/>
          <a:srcRect l="10784" r="20468" b="3"/>
          <a:stretch/>
        </p:blipFill>
        <p:spPr>
          <a:xfrm>
            <a:off x="303950" y="1252147"/>
            <a:ext cx="4351188" cy="4351188"/>
          </a:xfrm>
          <a:prstGeom prst="rect">
            <a:avLst/>
          </a:prstGeom>
        </p:spPr>
      </p:pic>
      <p:cxnSp>
        <p:nvCxnSpPr>
          <p:cNvPr id="19" name="Straight Connector 18">
            <a:extLst>
              <a:ext uri="{FF2B5EF4-FFF2-40B4-BE49-F238E27FC236}">
                <a16:creationId xmlns:a16="http://schemas.microsoft.com/office/drawing/2014/main" id="{F1E07EB8-B07C-4EF5-8DE2-6B03F3EC83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679CC-0AEA-4729-827F-5738C10515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856014"/>
      </p:ext>
    </p:extLst>
  </p:cSld>
  <p:clrMapOvr>
    <a:masterClrMapping/>
  </p:clrMapOvr>
  <mc:AlternateContent xmlns:mc="http://schemas.openxmlformats.org/markup-compatibility/2006" xmlns:p14="http://schemas.microsoft.com/office/powerpoint/2010/main">
    <mc:Choice Requires="p14">
      <p:transition spd="slow" p14:dur="2000" advTm="25807"/>
    </mc:Choice>
    <mc:Fallback xmlns="">
      <p:transition spd="slow" advTm="2580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AF79-9C29-DF62-6BFA-F093AD8C6367}"/>
              </a:ext>
            </a:extLst>
          </p:cNvPr>
          <p:cNvSpPr>
            <a:spLocks noGrp="1"/>
          </p:cNvSpPr>
          <p:nvPr>
            <p:ph type="title"/>
          </p:nvPr>
        </p:nvSpPr>
        <p:spPr>
          <a:xfrm>
            <a:off x="8017254" y="525439"/>
            <a:ext cx="4089639" cy="1657614"/>
          </a:xfrm>
        </p:spPr>
        <p:txBody>
          <a:bodyPr>
            <a:normAutofit fontScale="90000"/>
          </a:bodyPr>
          <a:lstStyle/>
          <a:p>
            <a:r>
              <a:rPr lang="en-US" sz="3600" dirty="0"/>
              <a:t>Knowing Rules Related to Infection Prevention and Control </a:t>
            </a:r>
          </a:p>
        </p:txBody>
      </p:sp>
      <p:pic>
        <p:nvPicPr>
          <p:cNvPr id="7" name="Picture 6" descr="A document with text on it&#10;&#10;Description automatically generated">
            <a:extLst>
              <a:ext uri="{FF2B5EF4-FFF2-40B4-BE49-F238E27FC236}">
                <a16:creationId xmlns:a16="http://schemas.microsoft.com/office/drawing/2014/main" id="{A36CE233-E8C6-4FD7-43F2-F45EC4A3AD27}"/>
              </a:ext>
            </a:extLst>
          </p:cNvPr>
          <p:cNvPicPr>
            <a:picLocks noChangeAspect="1"/>
          </p:cNvPicPr>
          <p:nvPr/>
        </p:nvPicPr>
        <p:blipFill>
          <a:blip r:embed="rId2"/>
          <a:stretch>
            <a:fillRect/>
          </a:stretch>
        </p:blipFill>
        <p:spPr>
          <a:xfrm>
            <a:off x="402608" y="575745"/>
            <a:ext cx="3917965" cy="3447808"/>
          </a:xfrm>
          <a:prstGeom prst="rect">
            <a:avLst/>
          </a:prstGeom>
        </p:spPr>
      </p:pic>
      <p:cxnSp>
        <p:nvCxnSpPr>
          <p:cNvPr id="37" name="Straight Connector 36">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up of a test&#10;&#10;Description automatically generated">
            <a:extLst>
              <a:ext uri="{FF2B5EF4-FFF2-40B4-BE49-F238E27FC236}">
                <a16:creationId xmlns:a16="http://schemas.microsoft.com/office/drawing/2014/main" id="{5C0A59F9-5CBB-9627-0FB3-2C234C8AD41C}"/>
              </a:ext>
            </a:extLst>
          </p:cNvPr>
          <p:cNvPicPr>
            <a:picLocks noChangeAspect="1"/>
          </p:cNvPicPr>
          <p:nvPr/>
        </p:nvPicPr>
        <p:blipFill>
          <a:blip r:embed="rId3"/>
          <a:stretch>
            <a:fillRect/>
          </a:stretch>
        </p:blipFill>
        <p:spPr>
          <a:xfrm>
            <a:off x="4906370" y="951154"/>
            <a:ext cx="2628285" cy="505944"/>
          </a:xfrm>
          <a:prstGeom prst="rect">
            <a:avLst/>
          </a:prstGeom>
        </p:spPr>
      </p:pic>
      <p:cxnSp>
        <p:nvCxnSpPr>
          <p:cNvPr id="39" name="Straight Connector 38">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document with text on it&#10;&#10;Description automatically generated">
            <a:extLst>
              <a:ext uri="{FF2B5EF4-FFF2-40B4-BE49-F238E27FC236}">
                <a16:creationId xmlns:a16="http://schemas.microsoft.com/office/drawing/2014/main" id="{1A074DB8-C058-47AE-F33A-3B5F2A5DE551}"/>
              </a:ext>
            </a:extLst>
          </p:cNvPr>
          <p:cNvPicPr>
            <a:picLocks noChangeAspect="1"/>
          </p:cNvPicPr>
          <p:nvPr/>
        </p:nvPicPr>
        <p:blipFill>
          <a:blip r:embed="rId4"/>
          <a:stretch>
            <a:fillRect/>
          </a:stretch>
        </p:blipFill>
        <p:spPr>
          <a:xfrm>
            <a:off x="5106075" y="2424609"/>
            <a:ext cx="2221440" cy="1799367"/>
          </a:xfrm>
          <a:prstGeom prst="rect">
            <a:avLst/>
          </a:prstGeom>
        </p:spPr>
      </p:pic>
      <p:cxnSp>
        <p:nvCxnSpPr>
          <p:cNvPr id="41" name="Straight Connector 40">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sign&#10;&#10;Description automatically generated">
            <a:extLst>
              <a:ext uri="{FF2B5EF4-FFF2-40B4-BE49-F238E27FC236}">
                <a16:creationId xmlns:a16="http://schemas.microsoft.com/office/drawing/2014/main" id="{2DE81C9B-6AC3-966A-10A4-60D8300E0DC2}"/>
              </a:ext>
            </a:extLst>
          </p:cNvPr>
          <p:cNvPicPr>
            <a:picLocks noChangeAspect="1"/>
          </p:cNvPicPr>
          <p:nvPr/>
        </p:nvPicPr>
        <p:blipFill>
          <a:blip r:embed="rId5"/>
          <a:stretch>
            <a:fillRect/>
          </a:stretch>
        </p:blipFill>
        <p:spPr>
          <a:xfrm>
            <a:off x="402609" y="5308237"/>
            <a:ext cx="2221053" cy="655210"/>
          </a:xfrm>
          <a:prstGeom prst="rect">
            <a:avLst/>
          </a:prstGeom>
        </p:spPr>
      </p:pic>
      <p:pic>
        <p:nvPicPr>
          <p:cNvPr id="15" name="Picture 14" descr="A close-up of a text&#10;&#10;Description automatically generated">
            <a:extLst>
              <a:ext uri="{FF2B5EF4-FFF2-40B4-BE49-F238E27FC236}">
                <a16:creationId xmlns:a16="http://schemas.microsoft.com/office/drawing/2014/main" id="{8D3A1F40-6618-93D2-AE51-486A23543BE1}"/>
              </a:ext>
            </a:extLst>
          </p:cNvPr>
          <p:cNvPicPr>
            <a:picLocks noChangeAspect="1"/>
          </p:cNvPicPr>
          <p:nvPr/>
        </p:nvPicPr>
        <p:blipFill>
          <a:blip r:embed="rId6"/>
          <a:stretch>
            <a:fillRect/>
          </a:stretch>
        </p:blipFill>
        <p:spPr>
          <a:xfrm>
            <a:off x="3162822" y="5237593"/>
            <a:ext cx="4364400" cy="796503"/>
          </a:xfrm>
          <a:prstGeom prst="rect">
            <a:avLst/>
          </a:prstGeom>
        </p:spPr>
      </p:pic>
      <p:sp>
        <p:nvSpPr>
          <p:cNvPr id="3" name="Content Placeholder 2">
            <a:extLst>
              <a:ext uri="{FF2B5EF4-FFF2-40B4-BE49-F238E27FC236}">
                <a16:creationId xmlns:a16="http://schemas.microsoft.com/office/drawing/2014/main" id="{507B738D-B836-5796-E4D3-D9DB5ED49DF8}"/>
              </a:ext>
            </a:extLst>
          </p:cNvPr>
          <p:cNvSpPr>
            <a:spLocks noGrp="1"/>
          </p:cNvSpPr>
          <p:nvPr>
            <p:ph idx="1"/>
          </p:nvPr>
        </p:nvSpPr>
        <p:spPr>
          <a:xfrm>
            <a:off x="7665235" y="4086401"/>
            <a:ext cx="4216026" cy="2285999"/>
          </a:xfrm>
        </p:spPr>
        <p:txBody>
          <a:bodyPr>
            <a:normAutofit fontScale="92500" lnSpcReduction="10000"/>
          </a:bodyPr>
          <a:lstStyle/>
          <a:p>
            <a:r>
              <a:rPr lang="en-US" sz="2000" dirty="0"/>
              <a:t>Health Evaluations</a:t>
            </a:r>
          </a:p>
          <a:p>
            <a:r>
              <a:rPr lang="en-US" sz="2000" dirty="0"/>
              <a:t>Communicable Disease Code</a:t>
            </a:r>
          </a:p>
          <a:p>
            <a:r>
              <a:rPr lang="en-US" sz="2000" dirty="0"/>
              <a:t>TB Screening</a:t>
            </a:r>
          </a:p>
          <a:p>
            <a:r>
              <a:rPr lang="en-US" sz="2000" dirty="0"/>
              <a:t>Offering Hepatitis B vaccine</a:t>
            </a:r>
          </a:p>
          <a:p>
            <a:r>
              <a:rPr lang="en-US" sz="2000" dirty="0"/>
              <a:t>Respiratory Fit Test Programs</a:t>
            </a:r>
          </a:p>
          <a:p>
            <a:r>
              <a:rPr lang="en-US" sz="2000" dirty="0"/>
              <a:t>Personal Protective Equipment</a:t>
            </a:r>
          </a:p>
        </p:txBody>
      </p:sp>
      <p:cxnSp>
        <p:nvCxnSpPr>
          <p:cNvPr id="43" name="Straight Connector 42">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AC381F-B990-ACF8-8A2A-126221A17539}"/>
              </a:ext>
            </a:extLst>
          </p:cNvPr>
          <p:cNvSpPr txBox="1"/>
          <p:nvPr/>
        </p:nvSpPr>
        <p:spPr>
          <a:xfrm>
            <a:off x="3326949" y="6269295"/>
            <a:ext cx="3750026" cy="461665"/>
          </a:xfrm>
          <a:prstGeom prst="rect">
            <a:avLst/>
          </a:prstGeom>
          <a:noFill/>
        </p:spPr>
        <p:txBody>
          <a:bodyPr wrap="square">
            <a:spAutoFit/>
          </a:bodyPr>
          <a:lstStyle/>
          <a:p>
            <a:r>
              <a:rPr lang="en-US" sz="1200" dirty="0">
                <a:hlinkClick r:id="rId7"/>
              </a:rPr>
              <a:t>http://www.idph.state.il.us/rulesregs/2007%20Rules/77%20ILCA%20696%203_15.pdf</a:t>
            </a:r>
            <a:r>
              <a:rPr lang="en-US" sz="1200" dirty="0"/>
              <a:t> </a:t>
            </a:r>
          </a:p>
        </p:txBody>
      </p:sp>
      <p:sp>
        <p:nvSpPr>
          <p:cNvPr id="20" name="TextBox 19">
            <a:extLst>
              <a:ext uri="{FF2B5EF4-FFF2-40B4-BE49-F238E27FC236}">
                <a16:creationId xmlns:a16="http://schemas.microsoft.com/office/drawing/2014/main" id="{F712C6E5-00A9-0738-6B2E-F06E5156C2F0}"/>
              </a:ext>
            </a:extLst>
          </p:cNvPr>
          <p:cNvSpPr txBox="1"/>
          <p:nvPr/>
        </p:nvSpPr>
        <p:spPr>
          <a:xfrm>
            <a:off x="208605" y="6176963"/>
            <a:ext cx="2159824" cy="646331"/>
          </a:xfrm>
          <a:prstGeom prst="rect">
            <a:avLst/>
          </a:prstGeom>
          <a:noFill/>
        </p:spPr>
        <p:txBody>
          <a:bodyPr wrap="square">
            <a:spAutoFit/>
          </a:bodyPr>
          <a:lstStyle/>
          <a:p>
            <a:r>
              <a:rPr lang="en-US" sz="1200" dirty="0">
                <a:hlinkClick r:id="rId8"/>
              </a:rPr>
              <a:t>https://www.ilga.gov/commission/jcar/admincode/077/07700295sections.html</a:t>
            </a:r>
            <a:r>
              <a:rPr lang="en-US" sz="1200" dirty="0"/>
              <a:t> </a:t>
            </a:r>
          </a:p>
        </p:txBody>
      </p:sp>
      <p:sp>
        <p:nvSpPr>
          <p:cNvPr id="24" name="TextBox 23">
            <a:extLst>
              <a:ext uri="{FF2B5EF4-FFF2-40B4-BE49-F238E27FC236}">
                <a16:creationId xmlns:a16="http://schemas.microsoft.com/office/drawing/2014/main" id="{F5DFBB5C-6A71-A840-4335-B7FE9899A60A}"/>
              </a:ext>
            </a:extLst>
          </p:cNvPr>
          <p:cNvSpPr txBox="1"/>
          <p:nvPr/>
        </p:nvSpPr>
        <p:spPr>
          <a:xfrm>
            <a:off x="7665234" y="6361627"/>
            <a:ext cx="4568043" cy="276999"/>
          </a:xfrm>
          <a:prstGeom prst="rect">
            <a:avLst/>
          </a:prstGeom>
          <a:noFill/>
        </p:spPr>
        <p:txBody>
          <a:bodyPr wrap="square">
            <a:spAutoFit/>
          </a:bodyPr>
          <a:lstStyle/>
          <a:p>
            <a:r>
              <a:rPr lang="en-US" sz="1200" dirty="0">
                <a:hlinkClick r:id="rId9"/>
              </a:rPr>
              <a:t>https://www.osha.gov/sites/default/files/publications/bbfact05.pdf</a:t>
            </a:r>
            <a:r>
              <a:rPr lang="en-US" sz="1200" dirty="0"/>
              <a:t> </a:t>
            </a:r>
          </a:p>
        </p:txBody>
      </p:sp>
      <p:pic>
        <p:nvPicPr>
          <p:cNvPr id="27" name="Picture 26">
            <a:extLst>
              <a:ext uri="{FF2B5EF4-FFF2-40B4-BE49-F238E27FC236}">
                <a16:creationId xmlns:a16="http://schemas.microsoft.com/office/drawing/2014/main" id="{FCDB4B1E-D126-DAE0-2ADB-16BF97F0F444}"/>
              </a:ext>
            </a:extLst>
          </p:cNvPr>
          <p:cNvPicPr>
            <a:picLocks noChangeAspect="1"/>
          </p:cNvPicPr>
          <p:nvPr/>
        </p:nvPicPr>
        <p:blipFill>
          <a:blip r:embed="rId10"/>
          <a:stretch>
            <a:fillRect/>
          </a:stretch>
        </p:blipFill>
        <p:spPr>
          <a:xfrm>
            <a:off x="7441036" y="2245880"/>
            <a:ext cx="4505539" cy="1777695"/>
          </a:xfrm>
          <a:prstGeom prst="rect">
            <a:avLst/>
          </a:prstGeom>
        </p:spPr>
      </p:pic>
    </p:spTree>
    <p:extLst>
      <p:ext uri="{BB962C8B-B14F-4D97-AF65-F5344CB8AC3E}">
        <p14:creationId xmlns:p14="http://schemas.microsoft.com/office/powerpoint/2010/main" val="331999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3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up of a sign">
            <a:extLst>
              <a:ext uri="{FF2B5EF4-FFF2-40B4-BE49-F238E27FC236}">
                <a16:creationId xmlns:a16="http://schemas.microsoft.com/office/drawing/2014/main" id="{AAF845A1-8DEC-614E-196B-04B51CD5A6C0}"/>
              </a:ext>
            </a:extLst>
          </p:cNvPr>
          <p:cNvPicPr>
            <a:picLocks noGrp="1" noChangeAspect="1"/>
          </p:cNvPicPr>
          <p:nvPr>
            <p:ph idx="1"/>
          </p:nvPr>
        </p:nvPicPr>
        <p:blipFill>
          <a:blip r:embed="rId2"/>
          <a:stretch>
            <a:fillRect/>
          </a:stretch>
        </p:blipFill>
        <p:spPr>
          <a:xfrm>
            <a:off x="3462029" y="56365"/>
            <a:ext cx="4885796" cy="1441310"/>
          </a:xfrm>
          <a:prstGeom prst="rect">
            <a:avLst/>
          </a:prstGeom>
        </p:spPr>
      </p:pic>
      <p:pic>
        <p:nvPicPr>
          <p:cNvPr id="5" name="Picture 4" descr="A document with text on it&#10;&#10;Description automatically generated">
            <a:extLst>
              <a:ext uri="{FF2B5EF4-FFF2-40B4-BE49-F238E27FC236}">
                <a16:creationId xmlns:a16="http://schemas.microsoft.com/office/drawing/2014/main" id="{91AA9CB6-4C9E-55BA-E203-C00CDFF62D89}"/>
              </a:ext>
            </a:extLst>
          </p:cNvPr>
          <p:cNvPicPr>
            <a:picLocks noChangeAspect="1"/>
          </p:cNvPicPr>
          <p:nvPr/>
        </p:nvPicPr>
        <p:blipFill>
          <a:blip r:embed="rId3"/>
          <a:stretch>
            <a:fillRect/>
          </a:stretch>
        </p:blipFill>
        <p:spPr>
          <a:xfrm>
            <a:off x="250031" y="1554039"/>
            <a:ext cx="6275471" cy="5083131"/>
          </a:xfrm>
          <a:prstGeom prst="rect">
            <a:avLst/>
          </a:prstGeom>
        </p:spPr>
      </p:pic>
      <p:pic>
        <p:nvPicPr>
          <p:cNvPr id="6" name="Picture 5" descr="A document with text on it&#10;&#10;Description automatically generated">
            <a:extLst>
              <a:ext uri="{FF2B5EF4-FFF2-40B4-BE49-F238E27FC236}">
                <a16:creationId xmlns:a16="http://schemas.microsoft.com/office/drawing/2014/main" id="{B3DC7436-5AA5-2F9E-44D8-507AE30D9067}"/>
              </a:ext>
            </a:extLst>
          </p:cNvPr>
          <p:cNvPicPr>
            <a:picLocks noChangeAspect="1"/>
          </p:cNvPicPr>
          <p:nvPr/>
        </p:nvPicPr>
        <p:blipFill>
          <a:blip r:embed="rId4"/>
          <a:stretch>
            <a:fillRect/>
          </a:stretch>
        </p:blipFill>
        <p:spPr>
          <a:xfrm>
            <a:off x="6638126" y="1857375"/>
            <a:ext cx="5440616" cy="4787741"/>
          </a:xfrm>
          <a:prstGeom prst="rect">
            <a:avLst/>
          </a:prstGeom>
        </p:spPr>
      </p:pic>
      <p:sp>
        <p:nvSpPr>
          <p:cNvPr id="7" name="TextBox 6">
            <a:extLst>
              <a:ext uri="{FF2B5EF4-FFF2-40B4-BE49-F238E27FC236}">
                <a16:creationId xmlns:a16="http://schemas.microsoft.com/office/drawing/2014/main" id="{BCA4E846-22B4-CFA0-609D-E9DA43A04D85}"/>
              </a:ext>
            </a:extLst>
          </p:cNvPr>
          <p:cNvSpPr txBox="1"/>
          <p:nvPr/>
        </p:nvSpPr>
        <p:spPr>
          <a:xfrm>
            <a:off x="2823216" y="6416535"/>
            <a:ext cx="12191999" cy="276999"/>
          </a:xfrm>
          <a:prstGeom prst="rect">
            <a:avLst/>
          </a:prstGeom>
          <a:noFill/>
        </p:spPr>
        <p:txBody>
          <a:bodyPr wrap="square">
            <a:spAutoFit/>
          </a:bodyPr>
          <a:lstStyle/>
          <a:p>
            <a:pPr>
              <a:spcAft>
                <a:spcPts val="600"/>
              </a:spcAft>
            </a:pPr>
            <a:r>
              <a:rPr lang="en-US" sz="1200" dirty="0">
                <a:hlinkClick r:id="rId5"/>
              </a:rPr>
              <a:t>https://www.ilga.gov/commission/jcar/admincode/077/07700295sections.html</a:t>
            </a:r>
            <a:r>
              <a:rPr lang="en-US" sz="1200" dirty="0"/>
              <a:t> </a:t>
            </a:r>
          </a:p>
        </p:txBody>
      </p:sp>
    </p:spTree>
    <p:extLst>
      <p:ext uri="{BB962C8B-B14F-4D97-AF65-F5344CB8AC3E}">
        <p14:creationId xmlns:p14="http://schemas.microsoft.com/office/powerpoint/2010/main" val="1213216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website&#10;&#10;Description automatically generated">
            <a:extLst>
              <a:ext uri="{FF2B5EF4-FFF2-40B4-BE49-F238E27FC236}">
                <a16:creationId xmlns:a16="http://schemas.microsoft.com/office/drawing/2014/main" id="{2A17F762-9C9B-6D73-71DF-C57BE5B06B37}"/>
              </a:ext>
            </a:extLst>
          </p:cNvPr>
          <p:cNvPicPr>
            <a:picLocks noGrp="1" noChangeAspect="1"/>
          </p:cNvPicPr>
          <p:nvPr>
            <p:ph idx="1"/>
          </p:nvPr>
        </p:nvPicPr>
        <p:blipFill>
          <a:blip r:embed="rId2"/>
          <a:stretch>
            <a:fillRect/>
          </a:stretch>
        </p:blipFill>
        <p:spPr>
          <a:xfrm>
            <a:off x="2185736" y="457200"/>
            <a:ext cx="7820528" cy="5943600"/>
          </a:xfrm>
          <a:prstGeom prst="rect">
            <a:avLst/>
          </a:prstGeom>
        </p:spPr>
      </p:pic>
      <p:sp>
        <p:nvSpPr>
          <p:cNvPr id="7" name="TextBox 6">
            <a:extLst>
              <a:ext uri="{FF2B5EF4-FFF2-40B4-BE49-F238E27FC236}">
                <a16:creationId xmlns:a16="http://schemas.microsoft.com/office/drawing/2014/main" id="{C4FB9B2E-A144-3F59-4FD5-CD2B05554CFD}"/>
              </a:ext>
            </a:extLst>
          </p:cNvPr>
          <p:cNvSpPr txBox="1"/>
          <p:nvPr/>
        </p:nvSpPr>
        <p:spPr>
          <a:xfrm>
            <a:off x="2205950" y="6490687"/>
            <a:ext cx="9010797" cy="276999"/>
          </a:xfrm>
          <a:prstGeom prst="rect">
            <a:avLst/>
          </a:prstGeom>
          <a:noFill/>
        </p:spPr>
        <p:txBody>
          <a:bodyPr wrap="square">
            <a:spAutoFit/>
          </a:bodyPr>
          <a:lstStyle/>
          <a:p>
            <a:r>
              <a:rPr lang="en-US" sz="1200" dirty="0">
                <a:solidFill>
                  <a:schemeClr val="bg1"/>
                </a:solidFill>
              </a:rPr>
              <a:t>https://dph.illinois.gov/covid19/community-guidance/long-term-care/guidelines-community-congregate-living-settings.html</a:t>
            </a:r>
          </a:p>
        </p:txBody>
      </p:sp>
    </p:spTree>
    <p:extLst>
      <p:ext uri="{BB962C8B-B14F-4D97-AF65-F5344CB8AC3E}">
        <p14:creationId xmlns:p14="http://schemas.microsoft.com/office/powerpoint/2010/main" val="24880012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7|26.7"/>
</p:tagLst>
</file>

<file path=ppt/tags/tag2.xml><?xml version="1.0" encoding="utf-8"?>
<p:tagLst xmlns:a="http://schemas.openxmlformats.org/drawingml/2006/main" xmlns:r="http://schemas.openxmlformats.org/officeDocument/2006/relationships" xmlns:p="http://schemas.openxmlformats.org/presentationml/2006/main">
  <p:tag name="TIMING" val="|1.4|15.7|4.7"/>
</p:tagLst>
</file>

<file path=ppt/tags/tag3.xml><?xml version="1.0" encoding="utf-8"?>
<p:tagLst xmlns:a="http://schemas.openxmlformats.org/drawingml/2006/main" xmlns:r="http://schemas.openxmlformats.org/officeDocument/2006/relationships" xmlns:p="http://schemas.openxmlformats.org/presentationml/2006/main">
  <p:tag name="TIMING" val="|2.1|0.8|27.1|1.7|2.8|2.4|26.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4366</Words>
  <Application>Microsoft Office PowerPoint</Application>
  <PresentationFormat>Widescreen</PresentationFormat>
  <Paragraphs>444</Paragraphs>
  <Slides>69</Slides>
  <Notes>35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69</vt:i4>
      </vt:variant>
    </vt:vector>
  </HeadingPairs>
  <TitlesOfParts>
    <vt:vector size="84" baseType="lpstr">
      <vt:lpstr>Meiryo</vt:lpstr>
      <vt:lpstr>Arial</vt:lpstr>
      <vt:lpstr>Calibri</vt:lpstr>
      <vt:lpstr>Calibri Light</vt:lpstr>
      <vt:lpstr>Georgia Pro</vt:lpstr>
      <vt:lpstr>Gill Sans MT</vt:lpstr>
      <vt:lpstr>Helvetica</vt:lpstr>
      <vt:lpstr>Helvetica Neue Medium</vt:lpstr>
      <vt:lpstr>Times New Roman</vt:lpstr>
      <vt:lpstr>Trajan Pro</vt:lpstr>
      <vt:lpstr>Wingdings</vt:lpstr>
      <vt:lpstr>Office Theme</vt:lpstr>
      <vt:lpstr>1_Office Theme</vt:lpstr>
      <vt:lpstr>2_Office Theme</vt:lpstr>
      <vt:lpstr>Slide</vt:lpstr>
      <vt:lpstr>Strategies for Successful Operationalizing Infection Prevention and Control in Assisted Living</vt:lpstr>
      <vt:lpstr>Learning Objectives</vt:lpstr>
      <vt:lpstr>What is long term care? </vt:lpstr>
      <vt:lpstr>PowerPoint Presentation</vt:lpstr>
      <vt:lpstr>Provide a safe, competent, person-centered environment </vt:lpstr>
      <vt:lpstr>Balancing Risk and Person-Centered Care</vt:lpstr>
      <vt:lpstr>Knowing Rules Related to Infection Prevention and Control </vt:lpstr>
      <vt:lpstr>PowerPoint Presentation</vt:lpstr>
      <vt:lpstr>PowerPoint Presentation</vt:lpstr>
      <vt:lpstr>PowerPoint Presentation</vt:lpstr>
      <vt:lpstr>What are the Core Principles of Infection Prevention and Control?</vt:lpstr>
      <vt:lpstr>PowerPoint Presentation</vt:lpstr>
      <vt:lpstr>Start with the Prevention Basics </vt:lpstr>
      <vt:lpstr>Infection vs. Colonization </vt:lpstr>
      <vt:lpstr>How do Infections spread?</vt:lpstr>
      <vt:lpstr>What would make an individual MORE Infectious?</vt:lpstr>
      <vt:lpstr>Respiratory Protection Program</vt:lpstr>
      <vt:lpstr>Paradigm Shift:  Remember Restraints?</vt:lpstr>
      <vt:lpstr>PowerPoint Presentation</vt:lpstr>
      <vt:lpstr>Keeping Up With Evidence, Guidance, Standards, Rules, and Regulations</vt:lpstr>
      <vt:lpstr>Interfacility Communication </vt:lpstr>
      <vt:lpstr>Where to start in your facility Reality Based Planning?</vt:lpstr>
      <vt:lpstr>Infection Prevention and Control in LTC is a            Human issue, and needs to be dealt with within a biopsychosocial and spiritual  framework  </vt:lpstr>
      <vt:lpstr>Burdsall High C’s of Infection Prevention and Control </vt:lpstr>
      <vt:lpstr>What is Expected?  </vt:lpstr>
      <vt:lpstr>Addressing  Infection Control Dogma </vt:lpstr>
      <vt:lpstr>Vaccinating Staff Protects Residents</vt:lpstr>
      <vt:lpstr>Employee Health, Screening, Vaccinations, and Presenteeism</vt:lpstr>
      <vt:lpstr>Surveillance: Use as many current tools from LTC as you can to help gather information</vt:lpstr>
      <vt:lpstr>Surveillance requires that you look at what is really going on! </vt:lpstr>
      <vt:lpstr>Wound Care</vt:lpstr>
      <vt:lpstr>Injection Safety</vt:lpstr>
      <vt:lpstr> Antibiotic use: The sometimes solution, the continuing problem “50% of antimicrobial (human) use is either unnecessary or inappropriate. Over 8 Billion spent on  anti-infectives every year”  Dr. Loreen Herwaldt August 16, 2006</vt:lpstr>
      <vt:lpstr>Looking at What to Measure</vt:lpstr>
      <vt:lpstr>The pool is the overall prevalence </vt:lpstr>
      <vt:lpstr>Hand Hygiene </vt:lpstr>
      <vt:lpstr>PowerPoint Presentation</vt:lpstr>
      <vt:lpstr>PowerPoint Presentation</vt:lpstr>
      <vt:lpstr>Two Indicators of Inappropriate CNA Glove Use in 74 Patient Care Events</vt:lpstr>
      <vt:lpstr>Lessons Learned from Toronto SARS outbreak in 2005</vt:lpstr>
      <vt:lpstr>Standard and Transmission Based Precautions</vt:lpstr>
      <vt:lpstr>Isolation Gown</vt:lpstr>
      <vt:lpstr> “Blood” (alcohol-based hand gel with red food dye)</vt:lpstr>
      <vt:lpstr>Strike Through…</vt:lpstr>
      <vt:lpstr>Fluid Resistant Gown</vt:lpstr>
      <vt:lpstr>“Blood” (alcohol-based hand gel with red food dye)</vt:lpstr>
      <vt:lpstr>Environmental Services and Related Areas</vt:lpstr>
      <vt:lpstr>Environmental Cleaning and Disinfecting</vt:lpstr>
      <vt:lpstr>Equipment and Environment Not Cleaned</vt:lpstr>
      <vt:lpstr>PowerPoint Presentation</vt:lpstr>
      <vt:lpstr>Ideal Disinfectant</vt:lpstr>
      <vt:lpstr>How to Read a Product Label  CDC Project Firstline Infographic </vt:lpstr>
      <vt:lpstr>Preventing the Spread of Germs in Food </vt:lpstr>
      <vt:lpstr>Healthcare Laundry</vt:lpstr>
      <vt:lpstr>PowerPoint Presentation</vt:lpstr>
      <vt:lpstr>Common Terms  </vt:lpstr>
      <vt:lpstr>Minium Efficiency Reporting Value (MERV Rating)</vt:lpstr>
      <vt:lpstr>PowerPoint Presentation</vt:lpstr>
      <vt:lpstr>PowerPoint Presentation</vt:lpstr>
      <vt:lpstr>Use of Engineering Controls and Indoor Air Quality </vt:lpstr>
      <vt:lpstr>PowerPoint Presentation</vt:lpstr>
      <vt:lpstr>PowerPoint Presentation</vt:lpstr>
      <vt:lpstr>Water Management Plan </vt:lpstr>
      <vt:lpstr>Kanamori, Weber &amp; Rutala (2016) CDC  </vt:lpstr>
      <vt:lpstr>What Do you do with the information??</vt:lpstr>
      <vt:lpstr>IDPH Regional Infection Preventionists!!</vt:lpstr>
      <vt:lpstr>Nell Griffin ngriffin@telligen.com</vt:lpstr>
      <vt:lpstr>New Interfacility Collaborative Education!!!!</vt:lpstr>
      <vt:lpstr>The Infection Preventionists Role is a Vital Link to Implementing the Core Measures of Infection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Burdsall</dc:creator>
  <cp:lastModifiedBy>Deb Burdsall</cp:lastModifiedBy>
  <cp:revision>59</cp:revision>
  <dcterms:created xsi:type="dcterms:W3CDTF">2023-08-07T02:18:21Z</dcterms:created>
  <dcterms:modified xsi:type="dcterms:W3CDTF">2023-09-22T00:01:48Z</dcterms:modified>
</cp:coreProperties>
</file>