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58" r:id="rId4"/>
    <p:sldId id="429" r:id="rId5"/>
    <p:sldId id="259" r:id="rId6"/>
    <p:sldId id="413" r:id="rId7"/>
    <p:sldId id="3144" r:id="rId8"/>
    <p:sldId id="414" r:id="rId9"/>
    <p:sldId id="430" r:id="rId10"/>
    <p:sldId id="3145" r:id="rId11"/>
    <p:sldId id="415" r:id="rId12"/>
    <p:sldId id="416" r:id="rId13"/>
    <p:sldId id="417" r:id="rId14"/>
    <p:sldId id="432" r:id="rId15"/>
    <p:sldId id="420" r:id="rId16"/>
    <p:sldId id="418" r:id="rId17"/>
    <p:sldId id="419" r:id="rId18"/>
    <p:sldId id="434" r:id="rId19"/>
    <p:sldId id="433" r:id="rId20"/>
    <p:sldId id="422" r:id="rId21"/>
    <p:sldId id="424" r:id="rId22"/>
    <p:sldId id="425" r:id="rId23"/>
    <p:sldId id="3149" r:id="rId24"/>
    <p:sldId id="3148" r:id="rId25"/>
    <p:sldId id="426" r:id="rId26"/>
    <p:sldId id="3150" r:id="rId27"/>
    <p:sldId id="3147" r:id="rId28"/>
    <p:sldId id="3151" r:id="rId29"/>
    <p:sldId id="435" r:id="rId30"/>
    <p:sldId id="3152" r:id="rId31"/>
    <p:sldId id="3153" r:id="rId32"/>
    <p:sldId id="3146" r:id="rId3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TANG" initials="AT" lastIdx="1" clrIdx="0">
    <p:extLst>
      <p:ext uri="{19B8F6BF-5375-455C-9EA6-DF929625EA0E}">
        <p15:presenceInfo xmlns:p15="http://schemas.microsoft.com/office/powerpoint/2012/main" userId="S-1-5-21-2089814041-1863648172-1259821489-729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ff">
        <a:fontRef idx="major">
          <a:srgbClr val="000000"/>
        </a:fontRef>
        <a:srgbClr val="000000"/>
      </a:tcTxStyle>
      <a:tcStyle>
        <a:tcBdr>
          <a:left>
            <a:ln w="9525" cap="flat">
              <a:solidFill>
                <a:srgbClr val="46AAC4"/>
              </a:solidFill>
              <a:prstDash val="solid"/>
              <a:round/>
            </a:ln>
          </a:left>
          <a:right>
            <a:ln w="9525" cap="flat">
              <a:solidFill>
                <a:srgbClr val="46AAC4"/>
              </a:solidFill>
              <a:prstDash val="solid"/>
              <a:round/>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chemeClr val="accent5"/>
              </a:solidFill>
              <a:prstDash val="solid"/>
              <a:round/>
            </a:ln>
          </a:top>
          <a:bottom>
            <a:ln w="9525" cap="flat">
              <a:solidFill>
                <a:srgbClr val="46AAC4"/>
              </a:solidFill>
              <a:prstDash val="solid"/>
              <a:round/>
            </a:ln>
          </a:bottom>
          <a:insideH>
            <a:ln w="12700" cap="flat">
              <a:noFill/>
              <a:miter lim="400000"/>
            </a:ln>
          </a:insideH>
          <a:insideV>
            <a:ln w="12700" cap="flat">
              <a:noFill/>
              <a:miter lim="400000"/>
            </a:ln>
          </a:insideV>
        </a:tcBdr>
        <a:fill>
          <a:no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9525" cap="flat">
              <a:solidFill>
                <a:srgbClr val="46AAC4"/>
              </a:solidFill>
              <a:prstDash val="solid"/>
              <a:round/>
            </a:ln>
          </a:top>
          <a:bottom>
            <a:ln w="9525" cap="flat">
              <a:solidFill>
                <a:srgbClr val="46AAC4"/>
              </a:solidFill>
              <a:prstDash val="solid"/>
              <a:round/>
            </a:ln>
          </a:bottom>
          <a:insideH>
            <a:ln w="12700" cap="flat">
              <a:noFill/>
              <a:miter lim="400000"/>
            </a:ln>
          </a:insideH>
          <a:insideV>
            <a:ln w="12700" cap="flat">
              <a:noFill/>
              <a:miter lim="400000"/>
            </a:ln>
          </a:insideV>
        </a:tcBdr>
        <a:fill>
          <a:solidFill>
            <a:schemeClr val="accent5"/>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hyperlink" Target="https://www.cms.gov/files/document/nursing-home-reopening-recommendations-state-and-local-officials.pdf" TargetMode="External"/><Relationship Id="rId2" Type="http://schemas.openxmlformats.org/officeDocument/2006/relationships/hyperlink" Target="https://www.cdc.gov/coronavirus/2019-ncov/hcp/nursing-homes-testing.html" TargetMode="External"/><Relationship Id="rId1" Type="http://schemas.openxmlformats.org/officeDocument/2006/relationships/hyperlink" Target="https://dph.illinois.gov/covid19/long-term-care-facility-outbreaks-covid-19"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cdc.gov/coronavirus/2019-ncov/hcp/mitigating-staff-shortages.html" TargetMode="External"/><Relationship Id="rId7" Type="http://schemas.openxmlformats.org/officeDocument/2006/relationships/image" Target="../media/image8.svg"/><Relationship Id="rId2" Type="http://schemas.openxmlformats.org/officeDocument/2006/relationships/hyperlink" Target="https://www.cdc.gov/coronavirus/2019-ncov/hcp/return-to-work.html" TargetMode="External"/><Relationship Id="rId1" Type="http://schemas.openxmlformats.org/officeDocument/2006/relationships/hyperlink" Target="https://www.cdc.gov/coronavirus/2019-ncov/hcp/nursing-homes-responding.html" TargetMode="Externa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hyperlink" Target="https://www.cms.gov/files/document/nursing-home-reopening-recommendations-state-and-local-officials.pdf" TargetMode="External"/><Relationship Id="rId2" Type="http://schemas.openxmlformats.org/officeDocument/2006/relationships/hyperlink" Target="https://www.cdc.gov/coronavirus/2019-ncov/hcp/nursing-homes-testing.html" TargetMode="External"/><Relationship Id="rId1" Type="http://schemas.openxmlformats.org/officeDocument/2006/relationships/hyperlink" Target="https://dph.illinois.gov/covid19/long-term-care-facility-outbreaks-covid-19"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hyperlink" Target="https://www.cdc.gov/coronavirus/2019-ncov/hcp/mitigating-staff-shortages.html" TargetMode="External"/><Relationship Id="rId2" Type="http://schemas.openxmlformats.org/officeDocument/2006/relationships/image" Target="../media/image5.png"/><Relationship Id="rId1" Type="http://schemas.openxmlformats.org/officeDocument/2006/relationships/hyperlink" Target="https://www.cdc.gov/coronavirus/2019-ncov/hcp/nursing-homes-responding.html" TargetMode="Externa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s://www.cdc.gov/coronavirus/2019-ncov/hcp/return-to-work.html" TargetMode="External"/><Relationship Id="rId9"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7F59E-BA9B-4091-B09E-32A163446702}" type="doc">
      <dgm:prSet loTypeId="urn:microsoft.com/office/officeart/2005/8/layout/vList5" loCatId="list" qsTypeId="urn:microsoft.com/office/officeart/2005/8/quickstyle/simple2" qsCatId="simple" csTypeId="urn:microsoft.com/office/officeart/2005/8/colors/accent5_5" csCatId="accent5" phldr="1"/>
      <dgm:spPr/>
      <dgm:t>
        <a:bodyPr/>
        <a:lstStyle/>
        <a:p>
          <a:endParaRPr lang="en-US"/>
        </a:p>
      </dgm:t>
    </dgm:pt>
    <dgm:pt modelId="{6CDCC9F2-64C0-4FA6-B995-BCC73ABC050F}">
      <dgm:prSet custT="1"/>
      <dgm:spPr/>
      <dgm:t>
        <a:bodyPr/>
        <a:lstStyle/>
        <a:p>
          <a:r>
            <a:rPr lang="en-US" sz="3600" b="0" i="0" baseline="0" dirty="0">
              <a:hlinkClick xmlns:r="http://schemas.openxmlformats.org/officeDocument/2006/relationships" r:id="rId1"/>
            </a:rPr>
            <a:t>IL</a:t>
          </a:r>
          <a:endParaRPr lang="en-US" sz="3600" b="0" i="0" baseline="0" dirty="0"/>
        </a:p>
      </dgm:t>
    </dgm:pt>
    <dgm:pt modelId="{867B18F1-86AC-4140-80E3-1083AFAF7BF4}" type="parTrans" cxnId="{B936F77D-13E4-4CC7-A9CD-4FA55593A93C}">
      <dgm:prSet/>
      <dgm:spPr/>
      <dgm:t>
        <a:bodyPr/>
        <a:lstStyle/>
        <a:p>
          <a:endParaRPr lang="en-US"/>
        </a:p>
      </dgm:t>
    </dgm:pt>
    <dgm:pt modelId="{133B524C-9072-4DCC-920E-1213245B3D2D}" type="sibTrans" cxnId="{B936F77D-13E4-4CC7-A9CD-4FA55593A93C}">
      <dgm:prSet/>
      <dgm:spPr/>
      <dgm:t>
        <a:bodyPr/>
        <a:lstStyle/>
        <a:p>
          <a:endParaRPr lang="en-US"/>
        </a:p>
      </dgm:t>
    </dgm:pt>
    <dgm:pt modelId="{914FD73A-55FC-4B15-967F-0B7404D76551}">
      <dgm:prSet custT="1"/>
      <dgm:spPr/>
      <dgm:t>
        <a:bodyPr/>
        <a:lstStyle/>
        <a:p>
          <a:r>
            <a:rPr lang="en-US" sz="3600" b="0" i="0" baseline="0" dirty="0">
              <a:hlinkClick xmlns:r="http://schemas.openxmlformats.org/officeDocument/2006/relationships" r:id="rId2"/>
            </a:rPr>
            <a:t>CDC</a:t>
          </a:r>
          <a:endParaRPr lang="en-US" sz="3600" dirty="0"/>
        </a:p>
      </dgm:t>
    </dgm:pt>
    <dgm:pt modelId="{801FDB53-BA3F-43D4-B9FD-87A5017A7444}" type="parTrans" cxnId="{75A366AB-731C-47A8-B602-B9A29739640E}">
      <dgm:prSet/>
      <dgm:spPr/>
      <dgm:t>
        <a:bodyPr/>
        <a:lstStyle/>
        <a:p>
          <a:endParaRPr lang="en-US"/>
        </a:p>
      </dgm:t>
    </dgm:pt>
    <dgm:pt modelId="{64C175A1-3AE8-4C17-9F24-9A8207B07B48}" type="sibTrans" cxnId="{75A366AB-731C-47A8-B602-B9A29739640E}">
      <dgm:prSet/>
      <dgm:spPr/>
      <dgm:t>
        <a:bodyPr/>
        <a:lstStyle/>
        <a:p>
          <a:endParaRPr lang="en-US"/>
        </a:p>
      </dgm:t>
    </dgm:pt>
    <dgm:pt modelId="{0D962869-D188-4C13-A52C-A875793A0709}">
      <dgm:prSet custT="1"/>
      <dgm:spPr/>
      <dgm:t>
        <a:bodyPr/>
        <a:lstStyle/>
        <a:p>
          <a:r>
            <a:rPr lang="en-US" sz="3600" b="0" i="0" baseline="0" dirty="0">
              <a:hlinkClick xmlns:r="http://schemas.openxmlformats.org/officeDocument/2006/relationships" r:id="rId3"/>
            </a:rPr>
            <a:t>CMS</a:t>
          </a:r>
          <a:endParaRPr lang="en-US" sz="3600" dirty="0"/>
        </a:p>
      </dgm:t>
    </dgm:pt>
    <dgm:pt modelId="{FE3B7DA5-27AB-498D-A766-F01EE95AC9F8}" type="parTrans" cxnId="{F9A6D456-30B0-48D4-AA62-770CECEFBDB3}">
      <dgm:prSet/>
      <dgm:spPr/>
      <dgm:t>
        <a:bodyPr/>
        <a:lstStyle/>
        <a:p>
          <a:endParaRPr lang="en-US"/>
        </a:p>
      </dgm:t>
    </dgm:pt>
    <dgm:pt modelId="{C1507615-3371-437B-B73B-3EF2DEAA2CC3}" type="sibTrans" cxnId="{F9A6D456-30B0-48D4-AA62-770CECEFBDB3}">
      <dgm:prSet/>
      <dgm:spPr/>
      <dgm:t>
        <a:bodyPr/>
        <a:lstStyle/>
        <a:p>
          <a:endParaRPr lang="en-US"/>
        </a:p>
      </dgm:t>
    </dgm:pt>
    <dgm:pt modelId="{14BCE2BF-F797-41B0-B77E-68B1566A07A3}">
      <dgm:prSet custT="1"/>
      <dgm:spPr/>
      <dgm:t>
        <a:bodyPr/>
        <a:lstStyle/>
        <a:p>
          <a:r>
            <a:rPr lang="en-US" sz="2000" b="0" i="0" baseline="0" dirty="0"/>
            <a:t>17,098 lab-confirmed COVID-19 cases and 2,744 deaths associated with long-term care facilities as of 5/29/20</a:t>
          </a:r>
          <a:endParaRPr lang="en-US" sz="2000" dirty="0"/>
        </a:p>
      </dgm:t>
    </dgm:pt>
    <dgm:pt modelId="{1466E9F0-DF92-42F7-9CA1-8FB7055DEF0D}" type="parTrans" cxnId="{F6B79F38-AB08-4E15-BE6C-FB015390A2FD}">
      <dgm:prSet/>
      <dgm:spPr/>
      <dgm:t>
        <a:bodyPr/>
        <a:lstStyle/>
        <a:p>
          <a:endParaRPr lang="en-US"/>
        </a:p>
      </dgm:t>
    </dgm:pt>
    <dgm:pt modelId="{6F7580AF-D014-46CC-A6FD-560D548AC50C}" type="sibTrans" cxnId="{F6B79F38-AB08-4E15-BE6C-FB015390A2FD}">
      <dgm:prSet/>
      <dgm:spPr/>
      <dgm:t>
        <a:bodyPr/>
        <a:lstStyle/>
        <a:p>
          <a:endParaRPr lang="en-US"/>
        </a:p>
      </dgm:t>
    </dgm:pt>
    <dgm:pt modelId="{8391B89A-13E9-4778-BE92-29E15C1881CB}">
      <dgm:prSet custT="1"/>
      <dgm:spPr/>
      <dgm:t>
        <a:bodyPr/>
        <a:lstStyle/>
        <a:p>
          <a:r>
            <a:rPr lang="en-US" sz="2000" b="0" i="0" baseline="0" dirty="0"/>
            <a:t>Guides infection prevention and control measures </a:t>
          </a:r>
          <a:endParaRPr lang="en-US" sz="2000" dirty="0"/>
        </a:p>
      </dgm:t>
    </dgm:pt>
    <dgm:pt modelId="{B2782587-B1A3-42FF-BC34-608A44B3F3DB}" type="parTrans" cxnId="{CFC07D54-C577-4D2F-A2E9-02D13CD10B07}">
      <dgm:prSet/>
      <dgm:spPr/>
      <dgm:t>
        <a:bodyPr/>
        <a:lstStyle/>
        <a:p>
          <a:endParaRPr lang="en-US"/>
        </a:p>
      </dgm:t>
    </dgm:pt>
    <dgm:pt modelId="{6099FE3E-581B-412C-8F4C-545E9D52F024}" type="sibTrans" cxnId="{CFC07D54-C577-4D2F-A2E9-02D13CD10B07}">
      <dgm:prSet/>
      <dgm:spPr/>
      <dgm:t>
        <a:bodyPr/>
        <a:lstStyle/>
        <a:p>
          <a:endParaRPr lang="en-US"/>
        </a:p>
      </dgm:t>
    </dgm:pt>
    <dgm:pt modelId="{F674D9B8-AD48-4C9F-889B-5101E0D53C08}">
      <dgm:prSet custT="1"/>
      <dgm:spPr/>
      <dgm:t>
        <a:bodyPr/>
        <a:lstStyle/>
        <a:p>
          <a:r>
            <a:rPr lang="en-US" sz="2000" b="0" i="0" baseline="0" dirty="0"/>
            <a:t>Recommended as factor for reopening nursing homes (QSO-20-30-NH; 5/18/20)</a:t>
          </a:r>
          <a:endParaRPr lang="en-US" sz="2000" dirty="0"/>
        </a:p>
      </dgm:t>
    </dgm:pt>
    <dgm:pt modelId="{4B23694E-6D45-4424-A9FD-2FCDA6070FD0}" type="parTrans" cxnId="{DAFD329E-9D89-402C-B0DA-C721F3460D4A}">
      <dgm:prSet/>
      <dgm:spPr/>
      <dgm:t>
        <a:bodyPr/>
        <a:lstStyle/>
        <a:p>
          <a:endParaRPr lang="en-US"/>
        </a:p>
      </dgm:t>
    </dgm:pt>
    <dgm:pt modelId="{34B33035-B06E-4889-8A0F-1A25C27EF6E9}" type="sibTrans" cxnId="{DAFD329E-9D89-402C-B0DA-C721F3460D4A}">
      <dgm:prSet/>
      <dgm:spPr/>
      <dgm:t>
        <a:bodyPr/>
        <a:lstStyle/>
        <a:p>
          <a:endParaRPr lang="en-US"/>
        </a:p>
      </dgm:t>
    </dgm:pt>
    <dgm:pt modelId="{DBC6B80F-8FAC-49E0-9091-BBD06647B1EE}">
      <dgm:prSet custT="1"/>
      <dgm:spPr/>
      <dgm:t>
        <a:bodyPr/>
        <a:lstStyle/>
        <a:p>
          <a:r>
            <a:rPr lang="en-US" sz="2000" b="0" i="0" baseline="0" dirty="0" err="1"/>
            <a:t>Cohorting</a:t>
          </a:r>
          <a:r>
            <a:rPr lang="en-US" sz="2000" b="0" i="0" baseline="0" dirty="0"/>
            <a:t> and initiation of transmission-based precautions</a:t>
          </a:r>
          <a:endParaRPr lang="en-US" sz="2000" dirty="0"/>
        </a:p>
      </dgm:t>
    </dgm:pt>
    <dgm:pt modelId="{D9D5FC3F-FB6A-4E64-BD8D-9B70973E2D61}" type="parTrans" cxnId="{880AC8CB-F03E-43AF-84A2-7106523C075A}">
      <dgm:prSet/>
      <dgm:spPr/>
      <dgm:t>
        <a:bodyPr/>
        <a:lstStyle/>
        <a:p>
          <a:endParaRPr lang="en-US"/>
        </a:p>
      </dgm:t>
    </dgm:pt>
    <dgm:pt modelId="{C5FB93EA-0DB4-4B8E-8CF1-063F4D667EB6}" type="sibTrans" cxnId="{880AC8CB-F03E-43AF-84A2-7106523C075A}">
      <dgm:prSet/>
      <dgm:spPr/>
      <dgm:t>
        <a:bodyPr/>
        <a:lstStyle/>
        <a:p>
          <a:endParaRPr lang="en-US"/>
        </a:p>
      </dgm:t>
    </dgm:pt>
    <dgm:pt modelId="{E0AE249C-022E-4864-ACB5-FB158DF656CF}">
      <dgm:prSet custT="1"/>
      <dgm:spPr/>
      <dgm:t>
        <a:bodyPr/>
        <a:lstStyle/>
        <a:p>
          <a:r>
            <a:rPr lang="en-US" sz="2000" b="0" i="0" baseline="0"/>
            <a:t>Identifies asymptomatic cases</a:t>
          </a:r>
          <a:endParaRPr lang="en-US" sz="2000" dirty="0"/>
        </a:p>
      </dgm:t>
    </dgm:pt>
    <dgm:pt modelId="{87A38F61-8026-4FFD-8428-45CA81850B00}" type="parTrans" cxnId="{E3BB1F5D-CCE9-4003-9E65-F0BAB4EA002D}">
      <dgm:prSet/>
      <dgm:spPr/>
      <dgm:t>
        <a:bodyPr/>
        <a:lstStyle/>
        <a:p>
          <a:endParaRPr lang="en-US"/>
        </a:p>
      </dgm:t>
    </dgm:pt>
    <dgm:pt modelId="{2B137132-B16F-409A-8A71-7E52A0A92F0C}" type="sibTrans" cxnId="{E3BB1F5D-CCE9-4003-9E65-F0BAB4EA002D}">
      <dgm:prSet/>
      <dgm:spPr/>
      <dgm:t>
        <a:bodyPr/>
        <a:lstStyle/>
        <a:p>
          <a:endParaRPr lang="en-US"/>
        </a:p>
      </dgm:t>
    </dgm:pt>
    <dgm:pt modelId="{BC85D59B-F3AC-48A7-8F2C-DCD6D5E3902D}">
      <dgm:prSet custT="1"/>
      <dgm:spPr/>
      <dgm:t>
        <a:bodyPr/>
        <a:lstStyle/>
        <a:p>
          <a:r>
            <a:rPr lang="en-US" sz="2000" b="0" i="0" baseline="0" dirty="0"/>
            <a:t>Exclusion of healthcare personnel</a:t>
          </a:r>
          <a:endParaRPr lang="en-US" sz="2000" dirty="0"/>
        </a:p>
      </dgm:t>
    </dgm:pt>
    <dgm:pt modelId="{5EB971EA-7489-4555-B16F-313DA5B33E69}" type="parTrans" cxnId="{151E3EF0-4E2C-4D60-8297-38BEC6149E11}">
      <dgm:prSet/>
      <dgm:spPr/>
      <dgm:t>
        <a:bodyPr/>
        <a:lstStyle/>
        <a:p>
          <a:endParaRPr lang="en-US"/>
        </a:p>
      </dgm:t>
    </dgm:pt>
    <dgm:pt modelId="{3243881E-99C4-4B7D-94BC-994661DE0555}" type="sibTrans" cxnId="{151E3EF0-4E2C-4D60-8297-38BEC6149E11}">
      <dgm:prSet/>
      <dgm:spPr/>
      <dgm:t>
        <a:bodyPr/>
        <a:lstStyle/>
        <a:p>
          <a:endParaRPr lang="en-US"/>
        </a:p>
      </dgm:t>
    </dgm:pt>
    <dgm:pt modelId="{90CADB62-DA6A-45EB-944E-8195D8C49232}" type="pres">
      <dgm:prSet presAssocID="{6AB7F59E-BA9B-4091-B09E-32A163446702}" presName="Name0" presStyleCnt="0">
        <dgm:presLayoutVars>
          <dgm:dir/>
          <dgm:animLvl val="lvl"/>
          <dgm:resizeHandles val="exact"/>
        </dgm:presLayoutVars>
      </dgm:prSet>
      <dgm:spPr/>
    </dgm:pt>
    <dgm:pt modelId="{71BEC988-D828-473F-B99C-8BA2C982629B}" type="pres">
      <dgm:prSet presAssocID="{6CDCC9F2-64C0-4FA6-B995-BCC73ABC050F}" presName="linNode" presStyleCnt="0"/>
      <dgm:spPr/>
    </dgm:pt>
    <dgm:pt modelId="{4438C849-40F9-44D4-BA9D-C78772444784}" type="pres">
      <dgm:prSet presAssocID="{6CDCC9F2-64C0-4FA6-B995-BCC73ABC050F}" presName="parentText" presStyleLbl="node1" presStyleIdx="0" presStyleCnt="3" custScaleX="85660">
        <dgm:presLayoutVars>
          <dgm:chMax val="1"/>
          <dgm:bulletEnabled val="1"/>
        </dgm:presLayoutVars>
      </dgm:prSet>
      <dgm:spPr/>
    </dgm:pt>
    <dgm:pt modelId="{BAFCCA64-0637-47EE-954B-80B92BEDEAE8}" type="pres">
      <dgm:prSet presAssocID="{6CDCC9F2-64C0-4FA6-B995-BCC73ABC050F}" presName="descendantText" presStyleLbl="alignAccFollowNode1" presStyleIdx="0" presStyleCnt="3" custScaleX="108172">
        <dgm:presLayoutVars>
          <dgm:bulletEnabled val="1"/>
        </dgm:presLayoutVars>
      </dgm:prSet>
      <dgm:spPr/>
    </dgm:pt>
    <dgm:pt modelId="{3E7CC1E2-ECE4-4B9A-A6DB-5223A9AD3E1A}" type="pres">
      <dgm:prSet presAssocID="{133B524C-9072-4DCC-920E-1213245B3D2D}" presName="sp" presStyleCnt="0"/>
      <dgm:spPr/>
    </dgm:pt>
    <dgm:pt modelId="{4996037D-8BF4-4280-A389-3A160907CB8B}" type="pres">
      <dgm:prSet presAssocID="{914FD73A-55FC-4B15-967F-0B7404D76551}" presName="linNode" presStyleCnt="0"/>
      <dgm:spPr/>
    </dgm:pt>
    <dgm:pt modelId="{11A3B495-B312-4B65-8DCA-B2703FB2F45F}" type="pres">
      <dgm:prSet presAssocID="{914FD73A-55FC-4B15-967F-0B7404D76551}" presName="parentText" presStyleLbl="node1" presStyleIdx="1" presStyleCnt="3" custScaleX="85660">
        <dgm:presLayoutVars>
          <dgm:chMax val="1"/>
          <dgm:bulletEnabled val="1"/>
        </dgm:presLayoutVars>
      </dgm:prSet>
      <dgm:spPr/>
    </dgm:pt>
    <dgm:pt modelId="{05A69DAA-F929-480A-8342-36CD0B110FD5}" type="pres">
      <dgm:prSet presAssocID="{914FD73A-55FC-4B15-967F-0B7404D76551}" presName="descendantText" presStyleLbl="alignAccFollowNode1" presStyleIdx="1" presStyleCnt="3" custScaleX="108172" custScaleY="123502">
        <dgm:presLayoutVars>
          <dgm:bulletEnabled val="1"/>
        </dgm:presLayoutVars>
      </dgm:prSet>
      <dgm:spPr/>
    </dgm:pt>
    <dgm:pt modelId="{858BEF19-2344-4CC3-B706-CAB99AF6F669}" type="pres">
      <dgm:prSet presAssocID="{64C175A1-3AE8-4C17-9F24-9A8207B07B48}" presName="sp" presStyleCnt="0"/>
      <dgm:spPr/>
    </dgm:pt>
    <dgm:pt modelId="{198B56BF-7ACC-494E-824B-11199D9723A9}" type="pres">
      <dgm:prSet presAssocID="{0D962869-D188-4C13-A52C-A875793A0709}" presName="linNode" presStyleCnt="0"/>
      <dgm:spPr/>
    </dgm:pt>
    <dgm:pt modelId="{4FF98BC0-7C33-469E-BD00-225FBDC4E12B}" type="pres">
      <dgm:prSet presAssocID="{0D962869-D188-4C13-A52C-A875793A0709}" presName="parentText" presStyleLbl="node1" presStyleIdx="2" presStyleCnt="3" custScaleX="85660">
        <dgm:presLayoutVars>
          <dgm:chMax val="1"/>
          <dgm:bulletEnabled val="1"/>
        </dgm:presLayoutVars>
      </dgm:prSet>
      <dgm:spPr/>
    </dgm:pt>
    <dgm:pt modelId="{F01A6889-7430-406B-8D28-5116D6DE6D69}" type="pres">
      <dgm:prSet presAssocID="{0D962869-D188-4C13-A52C-A875793A0709}" presName="descendantText" presStyleLbl="alignAccFollowNode1" presStyleIdx="2" presStyleCnt="3" custScaleX="108172">
        <dgm:presLayoutVars>
          <dgm:bulletEnabled val="1"/>
        </dgm:presLayoutVars>
      </dgm:prSet>
      <dgm:spPr/>
    </dgm:pt>
  </dgm:ptLst>
  <dgm:cxnLst>
    <dgm:cxn modelId="{D0A75424-3FA6-4DEA-B643-6CAC95132947}" type="presOf" srcId="{0D962869-D188-4C13-A52C-A875793A0709}" destId="{4FF98BC0-7C33-469E-BD00-225FBDC4E12B}" srcOrd="0" destOrd="0" presId="urn:microsoft.com/office/officeart/2005/8/layout/vList5"/>
    <dgm:cxn modelId="{6139C82E-45F7-4F7E-97F3-0AEB32602EAE}" type="presOf" srcId="{8391B89A-13E9-4778-BE92-29E15C1881CB}" destId="{05A69DAA-F929-480A-8342-36CD0B110FD5}" srcOrd="0" destOrd="0" presId="urn:microsoft.com/office/officeart/2005/8/layout/vList5"/>
    <dgm:cxn modelId="{F6B79F38-AB08-4E15-BE6C-FB015390A2FD}" srcId="{6CDCC9F2-64C0-4FA6-B995-BCC73ABC050F}" destId="{14BCE2BF-F797-41B0-B77E-68B1566A07A3}" srcOrd="0" destOrd="0" parTransId="{1466E9F0-DF92-42F7-9CA1-8FB7055DEF0D}" sibTransId="{6F7580AF-D014-46CC-A6FD-560D548AC50C}"/>
    <dgm:cxn modelId="{E3BB1F5D-CCE9-4003-9E65-F0BAB4EA002D}" srcId="{914FD73A-55FC-4B15-967F-0B7404D76551}" destId="{E0AE249C-022E-4864-ACB5-FB158DF656CF}" srcOrd="1" destOrd="0" parTransId="{87A38F61-8026-4FFD-8428-45CA81850B00}" sibTransId="{2B137132-B16F-409A-8A71-7E52A0A92F0C}"/>
    <dgm:cxn modelId="{1231CB5F-8DDE-4BD4-A7C9-488EE882A084}" type="presOf" srcId="{914FD73A-55FC-4B15-967F-0B7404D76551}" destId="{11A3B495-B312-4B65-8DCA-B2703FB2F45F}" srcOrd="0" destOrd="0" presId="urn:microsoft.com/office/officeart/2005/8/layout/vList5"/>
    <dgm:cxn modelId="{1111836D-9FCA-4E58-B20C-5BEFA3902165}" type="presOf" srcId="{E0AE249C-022E-4864-ACB5-FB158DF656CF}" destId="{05A69DAA-F929-480A-8342-36CD0B110FD5}" srcOrd="0" destOrd="3" presId="urn:microsoft.com/office/officeart/2005/8/layout/vList5"/>
    <dgm:cxn modelId="{CFC07D54-C577-4D2F-A2E9-02D13CD10B07}" srcId="{914FD73A-55FC-4B15-967F-0B7404D76551}" destId="{8391B89A-13E9-4778-BE92-29E15C1881CB}" srcOrd="0" destOrd="0" parTransId="{B2782587-B1A3-42FF-BC34-608A44B3F3DB}" sibTransId="{6099FE3E-581B-412C-8F4C-545E9D52F024}"/>
    <dgm:cxn modelId="{F9A6D456-30B0-48D4-AA62-770CECEFBDB3}" srcId="{6AB7F59E-BA9B-4091-B09E-32A163446702}" destId="{0D962869-D188-4C13-A52C-A875793A0709}" srcOrd="2" destOrd="0" parTransId="{FE3B7DA5-27AB-498D-A766-F01EE95AC9F8}" sibTransId="{C1507615-3371-437B-B73B-3EF2DEAA2CC3}"/>
    <dgm:cxn modelId="{E91AB079-8873-46B3-8FA1-68197A758196}" type="presOf" srcId="{BC85D59B-F3AC-48A7-8F2C-DCD6D5E3902D}" destId="{05A69DAA-F929-480A-8342-36CD0B110FD5}" srcOrd="0" destOrd="2" presId="urn:microsoft.com/office/officeart/2005/8/layout/vList5"/>
    <dgm:cxn modelId="{B936F77D-13E4-4CC7-A9CD-4FA55593A93C}" srcId="{6AB7F59E-BA9B-4091-B09E-32A163446702}" destId="{6CDCC9F2-64C0-4FA6-B995-BCC73ABC050F}" srcOrd="0" destOrd="0" parTransId="{867B18F1-86AC-4140-80E3-1083AFAF7BF4}" sibTransId="{133B524C-9072-4DCC-920E-1213245B3D2D}"/>
    <dgm:cxn modelId="{CA9ECC9D-F448-40C0-B79E-1393A6269529}" type="presOf" srcId="{DBC6B80F-8FAC-49E0-9091-BBD06647B1EE}" destId="{05A69DAA-F929-480A-8342-36CD0B110FD5}" srcOrd="0" destOrd="1" presId="urn:microsoft.com/office/officeart/2005/8/layout/vList5"/>
    <dgm:cxn modelId="{DAFD329E-9D89-402C-B0DA-C721F3460D4A}" srcId="{0D962869-D188-4C13-A52C-A875793A0709}" destId="{F674D9B8-AD48-4C9F-889B-5101E0D53C08}" srcOrd="0" destOrd="0" parTransId="{4B23694E-6D45-4424-A9FD-2FCDA6070FD0}" sibTransId="{34B33035-B06E-4889-8A0F-1A25C27EF6E9}"/>
    <dgm:cxn modelId="{75A366AB-731C-47A8-B602-B9A29739640E}" srcId="{6AB7F59E-BA9B-4091-B09E-32A163446702}" destId="{914FD73A-55FC-4B15-967F-0B7404D76551}" srcOrd="1" destOrd="0" parTransId="{801FDB53-BA3F-43D4-B9FD-87A5017A7444}" sibTransId="{64C175A1-3AE8-4C17-9F24-9A8207B07B48}"/>
    <dgm:cxn modelId="{BFA93CB7-6151-485E-A9C5-4C743DEF073C}" type="presOf" srcId="{6AB7F59E-BA9B-4091-B09E-32A163446702}" destId="{90CADB62-DA6A-45EB-944E-8195D8C49232}" srcOrd="0" destOrd="0" presId="urn:microsoft.com/office/officeart/2005/8/layout/vList5"/>
    <dgm:cxn modelId="{880AC8CB-F03E-43AF-84A2-7106523C075A}" srcId="{8391B89A-13E9-4778-BE92-29E15C1881CB}" destId="{DBC6B80F-8FAC-49E0-9091-BBD06647B1EE}" srcOrd="0" destOrd="0" parTransId="{D9D5FC3F-FB6A-4E64-BD8D-9B70973E2D61}" sibTransId="{C5FB93EA-0DB4-4B8E-8CF1-063F4D667EB6}"/>
    <dgm:cxn modelId="{C8E666D0-6D9A-4D09-A547-D6335F1AEB5E}" type="presOf" srcId="{14BCE2BF-F797-41B0-B77E-68B1566A07A3}" destId="{BAFCCA64-0637-47EE-954B-80B92BEDEAE8}" srcOrd="0" destOrd="0" presId="urn:microsoft.com/office/officeart/2005/8/layout/vList5"/>
    <dgm:cxn modelId="{B8AF0DD3-076B-442A-9D87-5A42DAEE8E5C}" type="presOf" srcId="{F674D9B8-AD48-4C9F-889B-5101E0D53C08}" destId="{F01A6889-7430-406B-8D28-5116D6DE6D69}" srcOrd="0" destOrd="0" presId="urn:microsoft.com/office/officeart/2005/8/layout/vList5"/>
    <dgm:cxn modelId="{4BDF2DDE-8395-4B78-B2F2-6612E5089C35}" type="presOf" srcId="{6CDCC9F2-64C0-4FA6-B995-BCC73ABC050F}" destId="{4438C849-40F9-44D4-BA9D-C78772444784}" srcOrd="0" destOrd="0" presId="urn:microsoft.com/office/officeart/2005/8/layout/vList5"/>
    <dgm:cxn modelId="{151E3EF0-4E2C-4D60-8297-38BEC6149E11}" srcId="{8391B89A-13E9-4778-BE92-29E15C1881CB}" destId="{BC85D59B-F3AC-48A7-8F2C-DCD6D5E3902D}" srcOrd="1" destOrd="0" parTransId="{5EB971EA-7489-4555-B16F-313DA5B33E69}" sibTransId="{3243881E-99C4-4B7D-94BC-994661DE0555}"/>
    <dgm:cxn modelId="{4BEE0342-4068-4CB6-A012-1A7B62310F0F}" type="presParOf" srcId="{90CADB62-DA6A-45EB-944E-8195D8C49232}" destId="{71BEC988-D828-473F-B99C-8BA2C982629B}" srcOrd="0" destOrd="0" presId="urn:microsoft.com/office/officeart/2005/8/layout/vList5"/>
    <dgm:cxn modelId="{B9AAAD14-4179-438F-9E84-633628B6E1F5}" type="presParOf" srcId="{71BEC988-D828-473F-B99C-8BA2C982629B}" destId="{4438C849-40F9-44D4-BA9D-C78772444784}" srcOrd="0" destOrd="0" presId="urn:microsoft.com/office/officeart/2005/8/layout/vList5"/>
    <dgm:cxn modelId="{C462919C-0C02-48C1-9624-53EE1ED3F19D}" type="presParOf" srcId="{71BEC988-D828-473F-B99C-8BA2C982629B}" destId="{BAFCCA64-0637-47EE-954B-80B92BEDEAE8}" srcOrd="1" destOrd="0" presId="urn:microsoft.com/office/officeart/2005/8/layout/vList5"/>
    <dgm:cxn modelId="{80FFBB93-CF7F-4590-AD04-251901E65BB2}" type="presParOf" srcId="{90CADB62-DA6A-45EB-944E-8195D8C49232}" destId="{3E7CC1E2-ECE4-4B9A-A6DB-5223A9AD3E1A}" srcOrd="1" destOrd="0" presId="urn:microsoft.com/office/officeart/2005/8/layout/vList5"/>
    <dgm:cxn modelId="{38C7517C-F92C-4FF6-A5FB-9D24524B8C89}" type="presParOf" srcId="{90CADB62-DA6A-45EB-944E-8195D8C49232}" destId="{4996037D-8BF4-4280-A389-3A160907CB8B}" srcOrd="2" destOrd="0" presId="urn:microsoft.com/office/officeart/2005/8/layout/vList5"/>
    <dgm:cxn modelId="{0280B981-97B5-4EEE-B1B9-A54847622A38}" type="presParOf" srcId="{4996037D-8BF4-4280-A389-3A160907CB8B}" destId="{11A3B495-B312-4B65-8DCA-B2703FB2F45F}" srcOrd="0" destOrd="0" presId="urn:microsoft.com/office/officeart/2005/8/layout/vList5"/>
    <dgm:cxn modelId="{1E842319-4503-469A-89D2-61F0019ABB36}" type="presParOf" srcId="{4996037D-8BF4-4280-A389-3A160907CB8B}" destId="{05A69DAA-F929-480A-8342-36CD0B110FD5}" srcOrd="1" destOrd="0" presId="urn:microsoft.com/office/officeart/2005/8/layout/vList5"/>
    <dgm:cxn modelId="{B511E0B1-1FAA-4EFD-9B94-458C14D0395E}" type="presParOf" srcId="{90CADB62-DA6A-45EB-944E-8195D8C49232}" destId="{858BEF19-2344-4CC3-B706-CAB99AF6F669}" srcOrd="3" destOrd="0" presId="urn:microsoft.com/office/officeart/2005/8/layout/vList5"/>
    <dgm:cxn modelId="{ED6BE22F-F322-46B6-B7CE-3FE44EEE228B}" type="presParOf" srcId="{90CADB62-DA6A-45EB-944E-8195D8C49232}" destId="{198B56BF-7ACC-494E-824B-11199D9723A9}" srcOrd="4" destOrd="0" presId="urn:microsoft.com/office/officeart/2005/8/layout/vList5"/>
    <dgm:cxn modelId="{58C77BFC-A964-42EF-B9CC-1D6C721452E7}" type="presParOf" srcId="{198B56BF-7ACC-494E-824B-11199D9723A9}" destId="{4FF98BC0-7C33-469E-BD00-225FBDC4E12B}" srcOrd="0" destOrd="0" presId="urn:microsoft.com/office/officeart/2005/8/layout/vList5"/>
    <dgm:cxn modelId="{7145B177-76B3-4B95-89B1-76856C79F2A9}" type="presParOf" srcId="{198B56BF-7ACC-494E-824B-11199D9723A9}" destId="{F01A6889-7430-406B-8D28-5116D6DE6D6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B79B2B-A27E-4074-B517-69F09B6AE2D7}" type="doc">
      <dgm:prSet loTypeId="urn:microsoft.com/office/officeart/2005/8/layout/vList3" loCatId="list" qsTypeId="urn:microsoft.com/office/officeart/2005/8/quickstyle/simple2" qsCatId="simple" csTypeId="urn:microsoft.com/office/officeart/2005/8/colors/accent4_2" csCatId="accent4" phldr="1"/>
      <dgm:spPr/>
      <dgm:t>
        <a:bodyPr/>
        <a:lstStyle/>
        <a:p>
          <a:endParaRPr lang="en-US"/>
        </a:p>
      </dgm:t>
    </dgm:pt>
    <dgm:pt modelId="{1E6B2A56-C12E-4C24-9192-4FF631313E71}">
      <dgm:prSet custT="1"/>
      <dgm:spPr/>
      <dgm:t>
        <a:bodyPr/>
        <a:lstStyle/>
        <a:p>
          <a:pPr>
            <a:spcAft>
              <a:spcPts val="600"/>
            </a:spcAft>
          </a:pPr>
          <a:r>
            <a:rPr lang="en-US" sz="1800" b="1" i="0" baseline="0" dirty="0"/>
            <a:t>Designate a COVID-19 unit</a:t>
          </a:r>
        </a:p>
        <a:p>
          <a:pPr>
            <a:spcAft>
              <a:spcPts val="600"/>
            </a:spcAft>
          </a:pPr>
          <a:r>
            <a:rPr lang="en-US" sz="1800" b="0" i="0" baseline="0" dirty="0">
              <a:hlinkClick xmlns:r="http://schemas.openxmlformats.org/officeDocument/2006/relationships" r:id="rId1">
                <a:extLst>
                  <a:ext uri="{A12FA001-AC4F-418D-AE19-62706E023703}">
                    <ahyp:hlinkClr xmlns:ahyp="http://schemas.microsoft.com/office/drawing/2018/hyperlinkcolor" val="tx"/>
                  </a:ext>
                </a:extLst>
              </a:hlinkClick>
            </a:rPr>
            <a:t> </a:t>
          </a:r>
          <a:r>
            <a:rPr lang="en-US" sz="1600" b="0" i="0" baseline="0" dirty="0">
              <a:solidFill>
                <a:srgbClr val="FFFF00"/>
              </a:solidFill>
              <a:hlinkClick xmlns:r="http://schemas.openxmlformats.org/officeDocument/2006/relationships" r:id="rId1">
                <a:extLst>
                  <a:ext uri="{A12FA001-AC4F-418D-AE19-62706E023703}">
                    <ahyp:hlinkClr xmlns:ahyp="http://schemas.microsoft.com/office/drawing/2018/hyperlinkcolor" val="tx"/>
                  </a:ext>
                </a:extLst>
              </a:hlinkClick>
            </a:rPr>
            <a:t>https://www.cdc.gov/coronavirus/2019-ncov/hcp/nursing-homes-responding.html</a:t>
          </a:r>
          <a:endParaRPr lang="en-US" sz="1800" dirty="0">
            <a:solidFill>
              <a:srgbClr val="FFFF00"/>
            </a:solidFill>
          </a:endParaRPr>
        </a:p>
      </dgm:t>
    </dgm:pt>
    <dgm:pt modelId="{9BFF34CC-02F4-43A7-A845-1DF1B48F5E24}" type="parTrans" cxnId="{1E297E6F-E8D1-4ECB-AA95-4D8D63205309}">
      <dgm:prSet/>
      <dgm:spPr/>
      <dgm:t>
        <a:bodyPr/>
        <a:lstStyle/>
        <a:p>
          <a:pPr>
            <a:spcAft>
              <a:spcPts val="600"/>
            </a:spcAft>
          </a:pPr>
          <a:endParaRPr lang="en-US" sz="2000"/>
        </a:p>
      </dgm:t>
    </dgm:pt>
    <dgm:pt modelId="{2936D6FB-1086-4C8D-A11A-3F0282A7426C}" type="sibTrans" cxnId="{1E297E6F-E8D1-4ECB-AA95-4D8D63205309}">
      <dgm:prSet/>
      <dgm:spPr/>
      <dgm:t>
        <a:bodyPr/>
        <a:lstStyle/>
        <a:p>
          <a:pPr>
            <a:spcAft>
              <a:spcPts val="600"/>
            </a:spcAft>
          </a:pPr>
          <a:endParaRPr lang="en-US" sz="2000"/>
        </a:p>
      </dgm:t>
    </dgm:pt>
    <dgm:pt modelId="{0A979C6F-F61D-4476-8952-0E183E002EFF}">
      <dgm:prSet custT="1"/>
      <dgm:spPr/>
      <dgm:t>
        <a:bodyPr/>
        <a:lstStyle/>
        <a:p>
          <a:pPr>
            <a:spcAft>
              <a:spcPts val="600"/>
            </a:spcAft>
          </a:pPr>
          <a:r>
            <a:rPr lang="en-US" sz="1800" b="1" i="0" baseline="0" dirty="0"/>
            <a:t>Understand the HCP return to work criteria</a:t>
          </a:r>
        </a:p>
        <a:p>
          <a:pPr>
            <a:spcAft>
              <a:spcPts val="600"/>
            </a:spcAft>
          </a:pPr>
          <a:r>
            <a:rPr lang="en-US" sz="1600" b="0" i="0" baseline="0" dirty="0">
              <a:solidFill>
                <a:srgbClr val="FFFF00"/>
              </a:solidFill>
            </a:rPr>
            <a:t> </a:t>
          </a:r>
          <a:r>
            <a:rPr lang="en-US" sz="1600" b="0" i="0" baseline="0" dirty="0">
              <a:solidFill>
                <a:srgbClr val="FFFF00"/>
              </a:solidFill>
              <a:hlinkClick xmlns:r="http://schemas.openxmlformats.org/officeDocument/2006/relationships" r:id="rId2">
                <a:extLst>
                  <a:ext uri="{A12FA001-AC4F-418D-AE19-62706E023703}">
                    <ahyp:hlinkClr xmlns:ahyp="http://schemas.microsoft.com/office/drawing/2018/hyperlinkcolor" val="tx"/>
                  </a:ext>
                </a:extLst>
              </a:hlinkClick>
            </a:rPr>
            <a:t>https://www.cdc.gov/coronavirus/2019-ncov/hcp/return-to-work.html</a:t>
          </a:r>
          <a:endParaRPr lang="en-US" sz="1600" dirty="0">
            <a:solidFill>
              <a:srgbClr val="FFFF00"/>
            </a:solidFill>
          </a:endParaRPr>
        </a:p>
      </dgm:t>
    </dgm:pt>
    <dgm:pt modelId="{4E1FB668-DAD9-452A-AB00-19F34C5062FD}" type="parTrans" cxnId="{B754BD8E-7BD1-416A-9538-F671AE4A5D4F}">
      <dgm:prSet/>
      <dgm:spPr/>
      <dgm:t>
        <a:bodyPr/>
        <a:lstStyle/>
        <a:p>
          <a:pPr>
            <a:spcAft>
              <a:spcPts val="600"/>
            </a:spcAft>
          </a:pPr>
          <a:endParaRPr lang="en-US" sz="2000"/>
        </a:p>
      </dgm:t>
    </dgm:pt>
    <dgm:pt modelId="{5B56A6A7-5C96-4567-B679-4089FB53D297}" type="sibTrans" cxnId="{B754BD8E-7BD1-416A-9538-F671AE4A5D4F}">
      <dgm:prSet/>
      <dgm:spPr/>
      <dgm:t>
        <a:bodyPr/>
        <a:lstStyle/>
        <a:p>
          <a:pPr>
            <a:spcAft>
              <a:spcPts val="600"/>
            </a:spcAft>
          </a:pPr>
          <a:endParaRPr lang="en-US" sz="2000"/>
        </a:p>
      </dgm:t>
    </dgm:pt>
    <dgm:pt modelId="{2E05DFA2-5D79-4309-96B2-A5F96932937F}">
      <dgm:prSet custT="1"/>
      <dgm:spPr/>
      <dgm:t>
        <a:bodyPr/>
        <a:lstStyle/>
        <a:p>
          <a:pPr>
            <a:spcAft>
              <a:spcPts val="600"/>
            </a:spcAft>
          </a:pPr>
          <a:r>
            <a:rPr lang="en-US" sz="1800" b="1" i="0" baseline="0" dirty="0"/>
            <a:t>Plan for potential staffing shortages</a:t>
          </a:r>
        </a:p>
        <a:p>
          <a:pPr>
            <a:spcAft>
              <a:spcPts val="600"/>
            </a:spcAft>
          </a:pPr>
          <a:r>
            <a:rPr lang="en-US" sz="1800" b="0" i="0" baseline="0" dirty="0"/>
            <a:t> </a:t>
          </a:r>
          <a:r>
            <a:rPr lang="en-US" sz="1600" b="0" i="0" baseline="0" dirty="0">
              <a:solidFill>
                <a:srgbClr val="FFFF00"/>
              </a:solidFill>
              <a:hlinkClick xmlns:r="http://schemas.openxmlformats.org/officeDocument/2006/relationships" r:id="rId3">
                <a:extLst>
                  <a:ext uri="{A12FA001-AC4F-418D-AE19-62706E023703}">
                    <ahyp:hlinkClr xmlns:ahyp="http://schemas.microsoft.com/office/drawing/2018/hyperlinkcolor" val="tx"/>
                  </a:ext>
                </a:extLst>
              </a:hlinkClick>
            </a:rPr>
            <a:t>https://www.cdc.gov/coronavirus/2019-ncov/hcp/mitigating-staff-shortages.html</a:t>
          </a:r>
          <a:endParaRPr lang="en-US" sz="1800" dirty="0">
            <a:solidFill>
              <a:srgbClr val="FFFF00"/>
            </a:solidFill>
          </a:endParaRPr>
        </a:p>
      </dgm:t>
    </dgm:pt>
    <dgm:pt modelId="{3F2E66C6-C00A-441D-8DCE-30CB15289FAE}" type="parTrans" cxnId="{E63D50D2-2F9E-4B0A-BD60-10C1B3DAFEE7}">
      <dgm:prSet/>
      <dgm:spPr/>
      <dgm:t>
        <a:bodyPr/>
        <a:lstStyle/>
        <a:p>
          <a:pPr>
            <a:spcAft>
              <a:spcPts val="600"/>
            </a:spcAft>
          </a:pPr>
          <a:endParaRPr lang="en-US" sz="2000"/>
        </a:p>
      </dgm:t>
    </dgm:pt>
    <dgm:pt modelId="{F545424B-1A6D-44E9-8D04-08A303DDA344}" type="sibTrans" cxnId="{E63D50D2-2F9E-4B0A-BD60-10C1B3DAFEE7}">
      <dgm:prSet/>
      <dgm:spPr/>
      <dgm:t>
        <a:bodyPr/>
        <a:lstStyle/>
        <a:p>
          <a:pPr>
            <a:spcAft>
              <a:spcPts val="600"/>
            </a:spcAft>
          </a:pPr>
          <a:endParaRPr lang="en-US" sz="2000"/>
        </a:p>
      </dgm:t>
    </dgm:pt>
    <dgm:pt modelId="{D6C1BCB5-FA0B-4FCD-A2B4-26884DE156E0}" type="pres">
      <dgm:prSet presAssocID="{1BB79B2B-A27E-4074-B517-69F09B6AE2D7}" presName="linearFlow" presStyleCnt="0">
        <dgm:presLayoutVars>
          <dgm:dir/>
          <dgm:resizeHandles val="exact"/>
        </dgm:presLayoutVars>
      </dgm:prSet>
      <dgm:spPr/>
    </dgm:pt>
    <dgm:pt modelId="{E43C446C-C854-4853-BFA6-0F6F55BCD611}" type="pres">
      <dgm:prSet presAssocID="{1E6B2A56-C12E-4C24-9192-4FF631313E71}" presName="composite" presStyleCnt="0"/>
      <dgm:spPr/>
    </dgm:pt>
    <dgm:pt modelId="{54492F86-FBE2-4BAE-B132-26F0010CA584}" type="pres">
      <dgm:prSet presAssocID="{1E6B2A56-C12E-4C24-9192-4FF631313E71}" presName="imgShp" presStyleLbl="fgImgPlac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Sleep"/>
        </a:ext>
      </dgm:extLst>
    </dgm:pt>
    <dgm:pt modelId="{F388CF1C-F6A9-4ED8-AE6B-E76E4FAFF2EB}" type="pres">
      <dgm:prSet presAssocID="{1E6B2A56-C12E-4C24-9192-4FF631313E71}" presName="txShp" presStyleLbl="node1" presStyleIdx="0" presStyleCnt="3">
        <dgm:presLayoutVars>
          <dgm:bulletEnabled val="1"/>
        </dgm:presLayoutVars>
      </dgm:prSet>
      <dgm:spPr/>
    </dgm:pt>
    <dgm:pt modelId="{0F449780-73B1-493D-B94F-477F9D17DF57}" type="pres">
      <dgm:prSet presAssocID="{2936D6FB-1086-4C8D-A11A-3F0282A7426C}" presName="spacing" presStyleCnt="0"/>
      <dgm:spPr/>
    </dgm:pt>
    <dgm:pt modelId="{44DE316B-CA07-4AA5-8A47-35DA280BCA9B}" type="pres">
      <dgm:prSet presAssocID="{0A979C6F-F61D-4476-8952-0E183E002EFF}" presName="composite" presStyleCnt="0"/>
      <dgm:spPr/>
    </dgm:pt>
    <dgm:pt modelId="{C7DC4EA3-2D8A-4880-B97B-EA618FEA668E}" type="pres">
      <dgm:prSet presAssocID="{0A979C6F-F61D-4476-8952-0E183E002EFF}" presName="imgShp" presStyleLbl="fgImgPlac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Stethoscope"/>
        </a:ext>
      </dgm:extLst>
    </dgm:pt>
    <dgm:pt modelId="{FD25E749-4BB5-4A47-A60E-4DD66E9344C3}" type="pres">
      <dgm:prSet presAssocID="{0A979C6F-F61D-4476-8952-0E183E002EFF}" presName="txShp" presStyleLbl="node1" presStyleIdx="1" presStyleCnt="3">
        <dgm:presLayoutVars>
          <dgm:bulletEnabled val="1"/>
        </dgm:presLayoutVars>
      </dgm:prSet>
      <dgm:spPr/>
    </dgm:pt>
    <dgm:pt modelId="{1CD402DF-2787-4421-BA11-CA32632429D0}" type="pres">
      <dgm:prSet presAssocID="{5B56A6A7-5C96-4567-B679-4089FB53D297}" presName="spacing" presStyleCnt="0"/>
      <dgm:spPr/>
    </dgm:pt>
    <dgm:pt modelId="{E3709C2B-CBBF-4347-807B-30E320596EDC}" type="pres">
      <dgm:prSet presAssocID="{2E05DFA2-5D79-4309-96B2-A5F96932937F}" presName="composite" presStyleCnt="0"/>
      <dgm:spPr/>
    </dgm:pt>
    <dgm:pt modelId="{F1BF4200-5F28-466B-8B94-FA7965A8A66C}" type="pres">
      <dgm:prSet presAssocID="{2E05DFA2-5D79-4309-96B2-A5F96932937F}" presName="imgShp" presStyleLbl="fgImgPlac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Veterinarian"/>
        </a:ext>
      </dgm:extLst>
    </dgm:pt>
    <dgm:pt modelId="{385F6843-D5A2-41D7-B64D-E532720373AF}" type="pres">
      <dgm:prSet presAssocID="{2E05DFA2-5D79-4309-96B2-A5F96932937F}" presName="txShp" presStyleLbl="node1" presStyleIdx="2" presStyleCnt="3">
        <dgm:presLayoutVars>
          <dgm:bulletEnabled val="1"/>
        </dgm:presLayoutVars>
      </dgm:prSet>
      <dgm:spPr/>
    </dgm:pt>
  </dgm:ptLst>
  <dgm:cxnLst>
    <dgm:cxn modelId="{9A07C860-1F45-4CAC-B541-EFA42B113A6F}" type="presOf" srcId="{1BB79B2B-A27E-4074-B517-69F09B6AE2D7}" destId="{D6C1BCB5-FA0B-4FCD-A2B4-26884DE156E0}" srcOrd="0" destOrd="0" presId="urn:microsoft.com/office/officeart/2005/8/layout/vList3"/>
    <dgm:cxn modelId="{715EA44A-9026-4539-A786-762EEE9C68BC}" type="presOf" srcId="{1E6B2A56-C12E-4C24-9192-4FF631313E71}" destId="{F388CF1C-F6A9-4ED8-AE6B-E76E4FAFF2EB}" srcOrd="0" destOrd="0" presId="urn:microsoft.com/office/officeart/2005/8/layout/vList3"/>
    <dgm:cxn modelId="{1E297E6F-E8D1-4ECB-AA95-4D8D63205309}" srcId="{1BB79B2B-A27E-4074-B517-69F09B6AE2D7}" destId="{1E6B2A56-C12E-4C24-9192-4FF631313E71}" srcOrd="0" destOrd="0" parTransId="{9BFF34CC-02F4-43A7-A845-1DF1B48F5E24}" sibTransId="{2936D6FB-1086-4C8D-A11A-3F0282A7426C}"/>
    <dgm:cxn modelId="{B754BD8E-7BD1-416A-9538-F671AE4A5D4F}" srcId="{1BB79B2B-A27E-4074-B517-69F09B6AE2D7}" destId="{0A979C6F-F61D-4476-8952-0E183E002EFF}" srcOrd="1" destOrd="0" parTransId="{4E1FB668-DAD9-452A-AB00-19F34C5062FD}" sibTransId="{5B56A6A7-5C96-4567-B679-4089FB53D297}"/>
    <dgm:cxn modelId="{10E8DAC0-4850-4C5D-AAAC-B6265D30BE74}" type="presOf" srcId="{0A979C6F-F61D-4476-8952-0E183E002EFF}" destId="{FD25E749-4BB5-4A47-A60E-4DD66E9344C3}" srcOrd="0" destOrd="0" presId="urn:microsoft.com/office/officeart/2005/8/layout/vList3"/>
    <dgm:cxn modelId="{E63D50D2-2F9E-4B0A-BD60-10C1B3DAFEE7}" srcId="{1BB79B2B-A27E-4074-B517-69F09B6AE2D7}" destId="{2E05DFA2-5D79-4309-96B2-A5F96932937F}" srcOrd="2" destOrd="0" parTransId="{3F2E66C6-C00A-441D-8DCE-30CB15289FAE}" sibTransId="{F545424B-1A6D-44E9-8D04-08A303DDA344}"/>
    <dgm:cxn modelId="{AFA633D4-A15E-494B-8564-319C7DDCD83A}" type="presOf" srcId="{2E05DFA2-5D79-4309-96B2-A5F96932937F}" destId="{385F6843-D5A2-41D7-B64D-E532720373AF}" srcOrd="0" destOrd="0" presId="urn:microsoft.com/office/officeart/2005/8/layout/vList3"/>
    <dgm:cxn modelId="{03FB0A6F-C318-4FB6-A0CD-1E04EFB791D2}" type="presParOf" srcId="{D6C1BCB5-FA0B-4FCD-A2B4-26884DE156E0}" destId="{E43C446C-C854-4853-BFA6-0F6F55BCD611}" srcOrd="0" destOrd="0" presId="urn:microsoft.com/office/officeart/2005/8/layout/vList3"/>
    <dgm:cxn modelId="{87B25799-FF65-42B8-AC1A-C748F78D10D3}" type="presParOf" srcId="{E43C446C-C854-4853-BFA6-0F6F55BCD611}" destId="{54492F86-FBE2-4BAE-B132-26F0010CA584}" srcOrd="0" destOrd="0" presId="urn:microsoft.com/office/officeart/2005/8/layout/vList3"/>
    <dgm:cxn modelId="{D0350912-E20A-4E03-956B-47223A99AFD3}" type="presParOf" srcId="{E43C446C-C854-4853-BFA6-0F6F55BCD611}" destId="{F388CF1C-F6A9-4ED8-AE6B-E76E4FAFF2EB}" srcOrd="1" destOrd="0" presId="urn:microsoft.com/office/officeart/2005/8/layout/vList3"/>
    <dgm:cxn modelId="{465F4149-7B9D-48D6-9C94-7F8ACE25DC68}" type="presParOf" srcId="{D6C1BCB5-FA0B-4FCD-A2B4-26884DE156E0}" destId="{0F449780-73B1-493D-B94F-477F9D17DF57}" srcOrd="1" destOrd="0" presId="urn:microsoft.com/office/officeart/2005/8/layout/vList3"/>
    <dgm:cxn modelId="{DD5295F8-7CE0-47EA-85BC-E7912B65E4FE}" type="presParOf" srcId="{D6C1BCB5-FA0B-4FCD-A2B4-26884DE156E0}" destId="{44DE316B-CA07-4AA5-8A47-35DA280BCA9B}" srcOrd="2" destOrd="0" presId="urn:microsoft.com/office/officeart/2005/8/layout/vList3"/>
    <dgm:cxn modelId="{8BA844D9-C876-454C-8867-3C68601C2899}" type="presParOf" srcId="{44DE316B-CA07-4AA5-8A47-35DA280BCA9B}" destId="{C7DC4EA3-2D8A-4880-B97B-EA618FEA668E}" srcOrd="0" destOrd="0" presId="urn:microsoft.com/office/officeart/2005/8/layout/vList3"/>
    <dgm:cxn modelId="{DE68E1F8-5860-4205-ADDA-4165B6B2BC45}" type="presParOf" srcId="{44DE316B-CA07-4AA5-8A47-35DA280BCA9B}" destId="{FD25E749-4BB5-4A47-A60E-4DD66E9344C3}" srcOrd="1" destOrd="0" presId="urn:microsoft.com/office/officeart/2005/8/layout/vList3"/>
    <dgm:cxn modelId="{8750C1BA-363A-480A-AC7A-B5B5C276348F}" type="presParOf" srcId="{D6C1BCB5-FA0B-4FCD-A2B4-26884DE156E0}" destId="{1CD402DF-2787-4421-BA11-CA32632429D0}" srcOrd="3" destOrd="0" presId="urn:microsoft.com/office/officeart/2005/8/layout/vList3"/>
    <dgm:cxn modelId="{EFD2958E-29F2-43B9-AFAF-B38B386583DE}" type="presParOf" srcId="{D6C1BCB5-FA0B-4FCD-A2B4-26884DE156E0}" destId="{E3709C2B-CBBF-4347-807B-30E320596EDC}" srcOrd="4" destOrd="0" presId="urn:microsoft.com/office/officeart/2005/8/layout/vList3"/>
    <dgm:cxn modelId="{8866FAD0-62D8-414D-BDDD-79DC4E74A240}" type="presParOf" srcId="{E3709C2B-CBBF-4347-807B-30E320596EDC}" destId="{F1BF4200-5F28-466B-8B94-FA7965A8A66C}" srcOrd="0" destOrd="0" presId="urn:microsoft.com/office/officeart/2005/8/layout/vList3"/>
    <dgm:cxn modelId="{83F7B856-792D-4F43-99B0-C73BDE9F9BF5}" type="presParOf" srcId="{E3709C2B-CBBF-4347-807B-30E320596EDC}" destId="{385F6843-D5A2-41D7-B64D-E532720373A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B1F5D5-1F4F-40E7-91A2-188A98344CF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B774965-8E28-4504-B602-84969DA144A0}">
      <dgm:prSet/>
      <dgm:spPr/>
      <dgm:t>
        <a:bodyPr/>
        <a:lstStyle/>
        <a:p>
          <a:r>
            <a:rPr lang="en-US"/>
            <a:t>IDPH-produced video [in post-production]</a:t>
          </a:r>
        </a:p>
      </dgm:t>
    </dgm:pt>
    <dgm:pt modelId="{9AC2EB8F-EA56-41D8-8976-C9E47A660363}" type="parTrans" cxnId="{5095390A-295A-4442-9EA1-EE10BAC51AB8}">
      <dgm:prSet/>
      <dgm:spPr/>
      <dgm:t>
        <a:bodyPr/>
        <a:lstStyle/>
        <a:p>
          <a:endParaRPr lang="en-US"/>
        </a:p>
      </dgm:t>
    </dgm:pt>
    <dgm:pt modelId="{1772AFC2-A20A-4903-AD7D-8F7D8EEFF6E0}" type="sibTrans" cxnId="{5095390A-295A-4442-9EA1-EE10BAC51AB8}">
      <dgm:prSet/>
      <dgm:spPr/>
      <dgm:t>
        <a:bodyPr/>
        <a:lstStyle/>
        <a:p>
          <a:endParaRPr lang="en-US"/>
        </a:p>
      </dgm:t>
    </dgm:pt>
    <dgm:pt modelId="{0C8307B5-DDCD-473B-82CE-82B6D3276A69}">
      <dgm:prSet/>
      <dgm:spPr/>
      <dgm:t>
        <a:bodyPr/>
        <a:lstStyle/>
        <a:p>
          <a:r>
            <a:rPr lang="en-US" dirty="0"/>
            <a:t>IDPH Lab’s 17 steps for collection</a:t>
          </a:r>
        </a:p>
      </dgm:t>
    </dgm:pt>
    <dgm:pt modelId="{EE30D54B-5A96-48E0-8CFA-76CCD9CB73BC}" type="parTrans" cxnId="{6062DF7A-B320-4B82-86C7-ACCB86C8F1B6}">
      <dgm:prSet/>
      <dgm:spPr/>
      <dgm:t>
        <a:bodyPr/>
        <a:lstStyle/>
        <a:p>
          <a:endParaRPr lang="en-US"/>
        </a:p>
      </dgm:t>
    </dgm:pt>
    <dgm:pt modelId="{3674FF9F-0395-43E7-8396-68716E3B9879}" type="sibTrans" cxnId="{6062DF7A-B320-4B82-86C7-ACCB86C8F1B6}">
      <dgm:prSet/>
      <dgm:spPr/>
      <dgm:t>
        <a:bodyPr/>
        <a:lstStyle/>
        <a:p>
          <a:endParaRPr lang="en-US"/>
        </a:p>
      </dgm:t>
    </dgm:pt>
    <dgm:pt modelId="{3D66F5F3-1095-4074-B434-89D83349A64F}">
      <dgm:prSet/>
      <dgm:spPr/>
      <dgm:t>
        <a:bodyPr/>
        <a:lstStyle/>
        <a:p>
          <a:r>
            <a:rPr lang="en-US" dirty="0"/>
            <a:t>PowerPoint slides with step-by-step instruction</a:t>
          </a:r>
        </a:p>
      </dgm:t>
    </dgm:pt>
    <dgm:pt modelId="{41D66AE4-27E6-4F93-B356-AE535847A86D}" type="parTrans" cxnId="{35479DC2-0853-4519-95BC-31067E8FB82F}">
      <dgm:prSet/>
      <dgm:spPr/>
      <dgm:t>
        <a:bodyPr/>
        <a:lstStyle/>
        <a:p>
          <a:endParaRPr lang="en-US"/>
        </a:p>
      </dgm:t>
    </dgm:pt>
    <dgm:pt modelId="{4906B8BE-D836-467E-8A49-3077FCA7B692}" type="sibTrans" cxnId="{35479DC2-0853-4519-95BC-31067E8FB82F}">
      <dgm:prSet/>
      <dgm:spPr/>
      <dgm:t>
        <a:bodyPr/>
        <a:lstStyle/>
        <a:p>
          <a:endParaRPr lang="en-US"/>
        </a:p>
      </dgm:t>
    </dgm:pt>
    <dgm:pt modelId="{B271AA39-24D6-4C1A-928A-96B2CA4B85D4}" type="pres">
      <dgm:prSet presAssocID="{F0B1F5D5-1F4F-40E7-91A2-188A98344CF1}" presName="root" presStyleCnt="0">
        <dgm:presLayoutVars>
          <dgm:dir/>
          <dgm:resizeHandles val="exact"/>
        </dgm:presLayoutVars>
      </dgm:prSet>
      <dgm:spPr/>
    </dgm:pt>
    <dgm:pt modelId="{A8C24A24-6C5C-4D1C-874D-FF53DF1F0A73}" type="pres">
      <dgm:prSet presAssocID="{BB774965-8E28-4504-B602-84969DA144A0}" presName="compNode" presStyleCnt="0"/>
      <dgm:spPr/>
    </dgm:pt>
    <dgm:pt modelId="{3C9E1668-536F-496D-B9BE-FAA3F3942570}" type="pres">
      <dgm:prSet presAssocID="{BB774965-8E28-4504-B602-84969DA144A0}" presName="bgRect" presStyleLbl="bgShp" presStyleIdx="0" presStyleCnt="3"/>
      <dgm:spPr/>
    </dgm:pt>
    <dgm:pt modelId="{DDA19316-334E-4A8A-AC95-A9F75619C1F0}" type="pres">
      <dgm:prSet presAssocID="{BB774965-8E28-4504-B602-84969DA144A0}"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resentation with media"/>
        </a:ext>
      </dgm:extLst>
    </dgm:pt>
    <dgm:pt modelId="{F7A3A27F-8EEB-441D-84FE-4AFE5EDB5A37}" type="pres">
      <dgm:prSet presAssocID="{BB774965-8E28-4504-B602-84969DA144A0}" presName="spaceRect" presStyleCnt="0"/>
      <dgm:spPr/>
    </dgm:pt>
    <dgm:pt modelId="{E6176210-59E4-45DD-8E98-4C2C0F4E7FB8}" type="pres">
      <dgm:prSet presAssocID="{BB774965-8E28-4504-B602-84969DA144A0}" presName="parTx" presStyleLbl="revTx" presStyleIdx="0" presStyleCnt="3">
        <dgm:presLayoutVars>
          <dgm:chMax val="0"/>
          <dgm:chPref val="0"/>
        </dgm:presLayoutVars>
      </dgm:prSet>
      <dgm:spPr/>
    </dgm:pt>
    <dgm:pt modelId="{D87E222A-1308-4F0B-BD91-6ED875DDBA68}" type="pres">
      <dgm:prSet presAssocID="{1772AFC2-A20A-4903-AD7D-8F7D8EEFF6E0}" presName="sibTrans" presStyleCnt="0"/>
      <dgm:spPr/>
    </dgm:pt>
    <dgm:pt modelId="{11106B03-3B03-4A22-967C-CB11F7D65114}" type="pres">
      <dgm:prSet presAssocID="{0C8307B5-DDCD-473B-82CE-82B6D3276A69}" presName="compNode" presStyleCnt="0"/>
      <dgm:spPr/>
    </dgm:pt>
    <dgm:pt modelId="{F10884B6-0842-426C-ABCC-DBA6B26EE170}" type="pres">
      <dgm:prSet presAssocID="{0C8307B5-DDCD-473B-82CE-82B6D3276A69}" presName="bgRect" presStyleLbl="bgShp" presStyleIdx="1" presStyleCnt="3"/>
      <dgm:spPr/>
    </dgm:pt>
    <dgm:pt modelId="{D0056EAC-9CF1-4360-A783-35DD5A9DAE1F}" type="pres">
      <dgm:prSet presAssocID="{0C8307B5-DDCD-473B-82CE-82B6D3276A6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cklist RTL"/>
        </a:ext>
      </dgm:extLst>
    </dgm:pt>
    <dgm:pt modelId="{684C4EB8-8E29-4323-876B-3DACC2B7B693}" type="pres">
      <dgm:prSet presAssocID="{0C8307B5-DDCD-473B-82CE-82B6D3276A69}" presName="spaceRect" presStyleCnt="0"/>
      <dgm:spPr/>
    </dgm:pt>
    <dgm:pt modelId="{E14617F4-F8F1-4812-AA4E-D3C3D36DA08E}" type="pres">
      <dgm:prSet presAssocID="{0C8307B5-DDCD-473B-82CE-82B6D3276A69}" presName="parTx" presStyleLbl="revTx" presStyleIdx="1" presStyleCnt="3">
        <dgm:presLayoutVars>
          <dgm:chMax val="0"/>
          <dgm:chPref val="0"/>
        </dgm:presLayoutVars>
      </dgm:prSet>
      <dgm:spPr/>
    </dgm:pt>
    <dgm:pt modelId="{416AB5A2-43D3-4EBD-917E-9DA3ADA168F9}" type="pres">
      <dgm:prSet presAssocID="{3674FF9F-0395-43E7-8396-68716E3B9879}" presName="sibTrans" presStyleCnt="0"/>
      <dgm:spPr/>
    </dgm:pt>
    <dgm:pt modelId="{4C9721C6-20EC-41A5-9059-46CDD17FE85B}" type="pres">
      <dgm:prSet presAssocID="{3D66F5F3-1095-4074-B434-89D83349A64F}" presName="compNode" presStyleCnt="0"/>
      <dgm:spPr/>
    </dgm:pt>
    <dgm:pt modelId="{DCFF0694-C3A4-4127-977A-27F090F2F7BD}" type="pres">
      <dgm:prSet presAssocID="{3D66F5F3-1095-4074-B434-89D83349A64F}" presName="bgRect" presStyleLbl="bgShp" presStyleIdx="2" presStyleCnt="3"/>
      <dgm:spPr/>
    </dgm:pt>
    <dgm:pt modelId="{8FF31C17-E3D2-46F4-97DE-F8EFDDCEEFE4}" type="pres">
      <dgm:prSet presAssocID="{3D66F5F3-1095-4074-B434-89D83349A64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6DA63F00-5A50-4625-A142-1318027597A9}" type="pres">
      <dgm:prSet presAssocID="{3D66F5F3-1095-4074-B434-89D83349A64F}" presName="spaceRect" presStyleCnt="0"/>
      <dgm:spPr/>
    </dgm:pt>
    <dgm:pt modelId="{36552EE8-A1B5-4D10-A910-4AA72525C192}" type="pres">
      <dgm:prSet presAssocID="{3D66F5F3-1095-4074-B434-89D83349A64F}" presName="parTx" presStyleLbl="revTx" presStyleIdx="2" presStyleCnt="3">
        <dgm:presLayoutVars>
          <dgm:chMax val="0"/>
          <dgm:chPref val="0"/>
        </dgm:presLayoutVars>
      </dgm:prSet>
      <dgm:spPr/>
    </dgm:pt>
  </dgm:ptLst>
  <dgm:cxnLst>
    <dgm:cxn modelId="{5095390A-295A-4442-9EA1-EE10BAC51AB8}" srcId="{F0B1F5D5-1F4F-40E7-91A2-188A98344CF1}" destId="{BB774965-8E28-4504-B602-84969DA144A0}" srcOrd="0" destOrd="0" parTransId="{9AC2EB8F-EA56-41D8-8976-C9E47A660363}" sibTransId="{1772AFC2-A20A-4903-AD7D-8F7D8EEFF6E0}"/>
    <dgm:cxn modelId="{6A0E8822-606D-4939-87F0-4DD46BE0B99F}" type="presOf" srcId="{3D66F5F3-1095-4074-B434-89D83349A64F}" destId="{36552EE8-A1B5-4D10-A910-4AA72525C192}" srcOrd="0" destOrd="0" presId="urn:microsoft.com/office/officeart/2018/2/layout/IconVerticalSolidList"/>
    <dgm:cxn modelId="{BEA7716C-B934-49BC-935E-93C8E7726059}" type="presOf" srcId="{F0B1F5D5-1F4F-40E7-91A2-188A98344CF1}" destId="{B271AA39-24D6-4C1A-928A-96B2CA4B85D4}" srcOrd="0" destOrd="0" presId="urn:microsoft.com/office/officeart/2018/2/layout/IconVerticalSolidList"/>
    <dgm:cxn modelId="{6062DF7A-B320-4B82-86C7-ACCB86C8F1B6}" srcId="{F0B1F5D5-1F4F-40E7-91A2-188A98344CF1}" destId="{0C8307B5-DDCD-473B-82CE-82B6D3276A69}" srcOrd="1" destOrd="0" parTransId="{EE30D54B-5A96-48E0-8CFA-76CCD9CB73BC}" sibTransId="{3674FF9F-0395-43E7-8396-68716E3B9879}"/>
    <dgm:cxn modelId="{1F48B59B-5793-4246-B6A3-F0C8181EAED7}" type="presOf" srcId="{BB774965-8E28-4504-B602-84969DA144A0}" destId="{E6176210-59E4-45DD-8E98-4C2C0F4E7FB8}" srcOrd="0" destOrd="0" presId="urn:microsoft.com/office/officeart/2018/2/layout/IconVerticalSolidList"/>
    <dgm:cxn modelId="{35479DC2-0853-4519-95BC-31067E8FB82F}" srcId="{F0B1F5D5-1F4F-40E7-91A2-188A98344CF1}" destId="{3D66F5F3-1095-4074-B434-89D83349A64F}" srcOrd="2" destOrd="0" parTransId="{41D66AE4-27E6-4F93-B356-AE535847A86D}" sibTransId="{4906B8BE-D836-467E-8A49-3077FCA7B692}"/>
    <dgm:cxn modelId="{7993A1F9-FA8A-4AFD-9E4C-49B74B847B00}" type="presOf" srcId="{0C8307B5-DDCD-473B-82CE-82B6D3276A69}" destId="{E14617F4-F8F1-4812-AA4E-D3C3D36DA08E}" srcOrd="0" destOrd="0" presId="urn:microsoft.com/office/officeart/2018/2/layout/IconVerticalSolidList"/>
    <dgm:cxn modelId="{32B1077A-7FA9-4A60-AEEF-ECFC97F2CC04}" type="presParOf" srcId="{B271AA39-24D6-4C1A-928A-96B2CA4B85D4}" destId="{A8C24A24-6C5C-4D1C-874D-FF53DF1F0A73}" srcOrd="0" destOrd="0" presId="urn:microsoft.com/office/officeart/2018/2/layout/IconVerticalSolidList"/>
    <dgm:cxn modelId="{FB865393-930B-4866-AC61-0253CA39076D}" type="presParOf" srcId="{A8C24A24-6C5C-4D1C-874D-FF53DF1F0A73}" destId="{3C9E1668-536F-496D-B9BE-FAA3F3942570}" srcOrd="0" destOrd="0" presId="urn:microsoft.com/office/officeart/2018/2/layout/IconVerticalSolidList"/>
    <dgm:cxn modelId="{685B87E0-2AF9-40CD-8106-DF269AA2F44C}" type="presParOf" srcId="{A8C24A24-6C5C-4D1C-874D-FF53DF1F0A73}" destId="{DDA19316-334E-4A8A-AC95-A9F75619C1F0}" srcOrd="1" destOrd="0" presId="urn:microsoft.com/office/officeart/2018/2/layout/IconVerticalSolidList"/>
    <dgm:cxn modelId="{0FA2932A-3AB5-4787-8B1E-BC2ABE6C0162}" type="presParOf" srcId="{A8C24A24-6C5C-4D1C-874D-FF53DF1F0A73}" destId="{F7A3A27F-8EEB-441D-84FE-4AFE5EDB5A37}" srcOrd="2" destOrd="0" presId="urn:microsoft.com/office/officeart/2018/2/layout/IconVerticalSolidList"/>
    <dgm:cxn modelId="{9B55B866-5710-4497-977B-5ED1DD9AC8E2}" type="presParOf" srcId="{A8C24A24-6C5C-4D1C-874D-FF53DF1F0A73}" destId="{E6176210-59E4-45DD-8E98-4C2C0F4E7FB8}" srcOrd="3" destOrd="0" presId="urn:microsoft.com/office/officeart/2018/2/layout/IconVerticalSolidList"/>
    <dgm:cxn modelId="{F0A4200A-7889-47B4-84CA-34FD4C692EFF}" type="presParOf" srcId="{B271AA39-24D6-4C1A-928A-96B2CA4B85D4}" destId="{D87E222A-1308-4F0B-BD91-6ED875DDBA68}" srcOrd="1" destOrd="0" presId="urn:microsoft.com/office/officeart/2018/2/layout/IconVerticalSolidList"/>
    <dgm:cxn modelId="{A0CED108-150F-4AD9-9CFD-5BB39D115179}" type="presParOf" srcId="{B271AA39-24D6-4C1A-928A-96B2CA4B85D4}" destId="{11106B03-3B03-4A22-967C-CB11F7D65114}" srcOrd="2" destOrd="0" presId="urn:microsoft.com/office/officeart/2018/2/layout/IconVerticalSolidList"/>
    <dgm:cxn modelId="{81A19355-7010-4FDF-BC65-5196B09EE34D}" type="presParOf" srcId="{11106B03-3B03-4A22-967C-CB11F7D65114}" destId="{F10884B6-0842-426C-ABCC-DBA6B26EE170}" srcOrd="0" destOrd="0" presId="urn:microsoft.com/office/officeart/2018/2/layout/IconVerticalSolidList"/>
    <dgm:cxn modelId="{E59272A6-E653-4221-BEEF-8F5D72A8C871}" type="presParOf" srcId="{11106B03-3B03-4A22-967C-CB11F7D65114}" destId="{D0056EAC-9CF1-4360-A783-35DD5A9DAE1F}" srcOrd="1" destOrd="0" presId="urn:microsoft.com/office/officeart/2018/2/layout/IconVerticalSolidList"/>
    <dgm:cxn modelId="{696F1C92-AC23-4189-8C0A-09C6B60619A6}" type="presParOf" srcId="{11106B03-3B03-4A22-967C-CB11F7D65114}" destId="{684C4EB8-8E29-4323-876B-3DACC2B7B693}" srcOrd="2" destOrd="0" presId="urn:microsoft.com/office/officeart/2018/2/layout/IconVerticalSolidList"/>
    <dgm:cxn modelId="{A2E12912-F8F1-4F2F-AFC3-7378FE79B21C}" type="presParOf" srcId="{11106B03-3B03-4A22-967C-CB11F7D65114}" destId="{E14617F4-F8F1-4812-AA4E-D3C3D36DA08E}" srcOrd="3" destOrd="0" presId="urn:microsoft.com/office/officeart/2018/2/layout/IconVerticalSolidList"/>
    <dgm:cxn modelId="{C7482C14-F208-4335-BE16-168B2F57D210}" type="presParOf" srcId="{B271AA39-24D6-4C1A-928A-96B2CA4B85D4}" destId="{416AB5A2-43D3-4EBD-917E-9DA3ADA168F9}" srcOrd="3" destOrd="0" presId="urn:microsoft.com/office/officeart/2018/2/layout/IconVerticalSolidList"/>
    <dgm:cxn modelId="{45C11092-946F-4FA7-BAEA-DF43064B9D20}" type="presParOf" srcId="{B271AA39-24D6-4C1A-928A-96B2CA4B85D4}" destId="{4C9721C6-20EC-41A5-9059-46CDD17FE85B}" srcOrd="4" destOrd="0" presId="urn:microsoft.com/office/officeart/2018/2/layout/IconVerticalSolidList"/>
    <dgm:cxn modelId="{891A3383-4C83-4E7A-A86A-47A48062BD53}" type="presParOf" srcId="{4C9721C6-20EC-41A5-9059-46CDD17FE85B}" destId="{DCFF0694-C3A4-4127-977A-27F090F2F7BD}" srcOrd="0" destOrd="0" presId="urn:microsoft.com/office/officeart/2018/2/layout/IconVerticalSolidList"/>
    <dgm:cxn modelId="{C07FAF9C-DA6B-42C2-B68A-B588F3594AD2}" type="presParOf" srcId="{4C9721C6-20EC-41A5-9059-46CDD17FE85B}" destId="{8FF31C17-E3D2-46F4-97DE-F8EFDDCEEFE4}" srcOrd="1" destOrd="0" presId="urn:microsoft.com/office/officeart/2018/2/layout/IconVerticalSolidList"/>
    <dgm:cxn modelId="{B1730EF8-014E-4A9A-912A-3B93A52DAC6B}" type="presParOf" srcId="{4C9721C6-20EC-41A5-9059-46CDD17FE85B}" destId="{6DA63F00-5A50-4625-A142-1318027597A9}" srcOrd="2" destOrd="0" presId="urn:microsoft.com/office/officeart/2018/2/layout/IconVerticalSolidList"/>
    <dgm:cxn modelId="{1383233C-EB42-474A-B0BE-E9F4109B0BE5}" type="presParOf" srcId="{4C9721C6-20EC-41A5-9059-46CDD17FE85B}" destId="{36552EE8-A1B5-4D10-A910-4AA72525C19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F1BB05-052C-4E4E-8790-224BC83996A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516BA93-D8F4-4079-8AFD-25FE1ADDA1AF}">
      <dgm:prSet/>
      <dgm:spPr/>
      <dgm:t>
        <a:bodyPr/>
        <a:lstStyle/>
        <a:p>
          <a:pPr>
            <a:lnSpc>
              <a:spcPct val="100000"/>
            </a:lnSpc>
          </a:pPr>
          <a:r>
            <a:rPr lang="en-US" dirty="0"/>
            <a:t>Report to LHD and CDC/</a:t>
          </a:r>
          <a:r>
            <a:rPr lang="en-US" dirty="0" err="1"/>
            <a:t>NHSN</a:t>
          </a:r>
          <a:r>
            <a:rPr lang="en-US" dirty="0"/>
            <a:t> (if required)</a:t>
          </a:r>
        </a:p>
      </dgm:t>
    </dgm:pt>
    <dgm:pt modelId="{5CFB475C-151C-4F43-BA37-02F61FE1755B}" type="parTrans" cxnId="{8809A243-C6AA-4E39-BE8C-3AB87BFBFFB4}">
      <dgm:prSet/>
      <dgm:spPr/>
      <dgm:t>
        <a:bodyPr/>
        <a:lstStyle/>
        <a:p>
          <a:endParaRPr lang="en-US"/>
        </a:p>
      </dgm:t>
    </dgm:pt>
    <dgm:pt modelId="{BD3F5C35-B8AD-4E80-AB47-6D67310DDF41}" type="sibTrans" cxnId="{8809A243-C6AA-4E39-BE8C-3AB87BFBFFB4}">
      <dgm:prSet/>
      <dgm:spPr/>
      <dgm:t>
        <a:bodyPr/>
        <a:lstStyle/>
        <a:p>
          <a:endParaRPr lang="en-US"/>
        </a:p>
      </dgm:t>
    </dgm:pt>
    <dgm:pt modelId="{C17DF6D8-E82F-4A81-BDE0-89783A02E251}">
      <dgm:prSet/>
      <dgm:spPr/>
      <dgm:t>
        <a:bodyPr/>
        <a:lstStyle/>
        <a:p>
          <a:pPr rtl="0">
            <a:lnSpc>
              <a:spcPct val="100000"/>
            </a:lnSpc>
          </a:pPr>
          <a:r>
            <a:rPr lang="en-US" dirty="0">
              <a:latin typeface="+mn-lt"/>
              <a:cs typeface="Calibri"/>
            </a:rPr>
            <a:t>Implement infection control</a:t>
          </a:r>
          <a:r>
            <a:rPr lang="en-US" dirty="0">
              <a:latin typeface="+mn-lt"/>
            </a:rPr>
            <a:t> </a:t>
          </a:r>
          <a:r>
            <a:rPr lang="en-US" dirty="0">
              <a:latin typeface="+mn-lt"/>
              <a:cs typeface="Calibri"/>
            </a:rPr>
            <a:t>measures, plan for subsequent testing</a:t>
          </a:r>
          <a:endParaRPr lang="en-US" dirty="0">
            <a:latin typeface="+mn-lt"/>
          </a:endParaRPr>
        </a:p>
      </dgm:t>
    </dgm:pt>
    <dgm:pt modelId="{8C463F5E-EE5C-4611-B360-0D314EE3E3B2}" type="parTrans" cxnId="{D17E2874-A6FF-4888-9E94-36902ECAA4F9}">
      <dgm:prSet/>
      <dgm:spPr/>
      <dgm:t>
        <a:bodyPr/>
        <a:lstStyle/>
        <a:p>
          <a:endParaRPr lang="en-US"/>
        </a:p>
      </dgm:t>
    </dgm:pt>
    <dgm:pt modelId="{72D86962-ED09-48DC-BEFB-83894372DD32}" type="sibTrans" cxnId="{D17E2874-A6FF-4888-9E94-36902ECAA4F9}">
      <dgm:prSet/>
      <dgm:spPr/>
      <dgm:t>
        <a:bodyPr/>
        <a:lstStyle/>
        <a:p>
          <a:endParaRPr lang="en-US"/>
        </a:p>
      </dgm:t>
    </dgm:pt>
    <dgm:pt modelId="{ECC344C3-E2AB-42E0-9BF2-37EA7AFE5567}">
      <dgm:prSet/>
      <dgm:spPr/>
      <dgm:t>
        <a:bodyPr/>
        <a:lstStyle/>
        <a:p>
          <a:pPr rtl="0">
            <a:lnSpc>
              <a:spcPct val="100000"/>
            </a:lnSpc>
          </a:pPr>
          <a:r>
            <a:rPr lang="en-US" dirty="0">
              <a:latin typeface="+mn-lt"/>
            </a:rPr>
            <a:t>Notify </a:t>
          </a:r>
          <a:r>
            <a:rPr lang="en-US" dirty="0">
              <a:latin typeface="+mn-lt"/>
              <a:cs typeface="Calibri"/>
            </a:rPr>
            <a:t>residents</a:t>
          </a:r>
          <a:r>
            <a:rPr lang="en-US" dirty="0">
              <a:latin typeface="+mn-lt"/>
            </a:rPr>
            <a:t>, families/representatives, and staff (see CMS requirements)</a:t>
          </a:r>
        </a:p>
      </dgm:t>
    </dgm:pt>
    <dgm:pt modelId="{E9B217B5-DD1E-4E15-8757-881A78CDF0AD}" type="parTrans" cxnId="{80186A4A-FFA9-4070-A3BE-B99568020BCA}">
      <dgm:prSet/>
      <dgm:spPr/>
      <dgm:t>
        <a:bodyPr/>
        <a:lstStyle/>
        <a:p>
          <a:endParaRPr lang="en-US"/>
        </a:p>
      </dgm:t>
    </dgm:pt>
    <dgm:pt modelId="{22A3A820-1B3E-4546-B1DB-23515BCDF374}" type="sibTrans" cxnId="{80186A4A-FFA9-4070-A3BE-B99568020BCA}">
      <dgm:prSet/>
      <dgm:spPr/>
      <dgm:t>
        <a:bodyPr/>
        <a:lstStyle/>
        <a:p>
          <a:endParaRPr lang="en-US"/>
        </a:p>
      </dgm:t>
    </dgm:pt>
    <dgm:pt modelId="{4C1B42E3-5886-4789-9C16-F33FD52A43B5}" type="pres">
      <dgm:prSet presAssocID="{96F1BB05-052C-4E4E-8790-224BC83996AE}" presName="root" presStyleCnt="0">
        <dgm:presLayoutVars>
          <dgm:dir/>
          <dgm:resizeHandles val="exact"/>
        </dgm:presLayoutVars>
      </dgm:prSet>
      <dgm:spPr/>
    </dgm:pt>
    <dgm:pt modelId="{AE3A9F48-A82F-45E2-A7AE-B99EF86BCA32}" type="pres">
      <dgm:prSet presAssocID="{B516BA93-D8F4-4079-8AFD-25FE1ADDA1AF}" presName="compNode" presStyleCnt="0"/>
      <dgm:spPr/>
    </dgm:pt>
    <dgm:pt modelId="{8BCCE1AE-B96D-4DD6-A2AB-B1BD163F042B}" type="pres">
      <dgm:prSet presAssocID="{B516BA93-D8F4-4079-8AFD-25FE1ADDA1AF}" presName="bgRect" presStyleLbl="bgShp" presStyleIdx="0" presStyleCnt="3"/>
      <dgm:spPr/>
    </dgm:pt>
    <dgm:pt modelId="{10222A65-2DAE-42DC-923F-14FAF9E1E33C}" type="pres">
      <dgm:prSet presAssocID="{B516BA93-D8F4-4079-8AFD-25FE1ADDA1AF}"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A0E7AB84-3748-48B3-A778-11F99D3EEE05}" type="pres">
      <dgm:prSet presAssocID="{B516BA93-D8F4-4079-8AFD-25FE1ADDA1AF}" presName="spaceRect" presStyleCnt="0"/>
      <dgm:spPr/>
    </dgm:pt>
    <dgm:pt modelId="{AE121846-6574-486A-8717-9BEF35F894EA}" type="pres">
      <dgm:prSet presAssocID="{B516BA93-D8F4-4079-8AFD-25FE1ADDA1AF}" presName="parTx" presStyleLbl="revTx" presStyleIdx="0" presStyleCnt="3">
        <dgm:presLayoutVars>
          <dgm:chMax val="0"/>
          <dgm:chPref val="0"/>
        </dgm:presLayoutVars>
      </dgm:prSet>
      <dgm:spPr/>
    </dgm:pt>
    <dgm:pt modelId="{A03F6E37-B2DA-4EC1-A0EB-2B59B0E12E1A}" type="pres">
      <dgm:prSet presAssocID="{BD3F5C35-B8AD-4E80-AB47-6D67310DDF41}" presName="sibTrans" presStyleCnt="0"/>
      <dgm:spPr/>
    </dgm:pt>
    <dgm:pt modelId="{604A57E8-A3D5-451D-96DE-92C8B9CABEF2}" type="pres">
      <dgm:prSet presAssocID="{C17DF6D8-E82F-4A81-BDE0-89783A02E251}" presName="compNode" presStyleCnt="0"/>
      <dgm:spPr/>
    </dgm:pt>
    <dgm:pt modelId="{EEBE400B-743A-4D26-9CB8-3F1C087BED51}" type="pres">
      <dgm:prSet presAssocID="{C17DF6D8-E82F-4A81-BDE0-89783A02E251}" presName="bgRect" presStyleLbl="bgShp" presStyleIdx="1" presStyleCnt="3"/>
      <dgm:spPr/>
    </dgm:pt>
    <dgm:pt modelId="{F7964058-AE19-4B4E-A14E-6C7E3D43A36D}" type="pres">
      <dgm:prSet presAssocID="{C17DF6D8-E82F-4A81-BDE0-89783A02E251}"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leep"/>
        </a:ext>
      </dgm:extLst>
    </dgm:pt>
    <dgm:pt modelId="{34A90292-A2DE-4F53-9987-03EBB7B89AE4}" type="pres">
      <dgm:prSet presAssocID="{C17DF6D8-E82F-4A81-BDE0-89783A02E251}" presName="spaceRect" presStyleCnt="0"/>
      <dgm:spPr/>
    </dgm:pt>
    <dgm:pt modelId="{8033586B-C815-4E82-8C76-E2D658E76808}" type="pres">
      <dgm:prSet presAssocID="{C17DF6D8-E82F-4A81-BDE0-89783A02E251}" presName="parTx" presStyleLbl="revTx" presStyleIdx="1" presStyleCnt="3">
        <dgm:presLayoutVars>
          <dgm:chMax val="0"/>
          <dgm:chPref val="0"/>
        </dgm:presLayoutVars>
      </dgm:prSet>
      <dgm:spPr/>
    </dgm:pt>
    <dgm:pt modelId="{9013CCA5-57E9-4600-96ED-FBA8D36B5901}" type="pres">
      <dgm:prSet presAssocID="{72D86962-ED09-48DC-BEFB-83894372DD32}" presName="sibTrans" presStyleCnt="0"/>
      <dgm:spPr/>
    </dgm:pt>
    <dgm:pt modelId="{F24B68C3-C4EE-4136-8649-7B223DC592FA}" type="pres">
      <dgm:prSet presAssocID="{ECC344C3-E2AB-42E0-9BF2-37EA7AFE5567}" presName="compNode" presStyleCnt="0"/>
      <dgm:spPr/>
    </dgm:pt>
    <dgm:pt modelId="{264CE98E-899F-47E7-A028-C2B452400D5B}" type="pres">
      <dgm:prSet presAssocID="{ECC344C3-E2AB-42E0-9BF2-37EA7AFE5567}" presName="bgRect" presStyleLbl="bgShp" presStyleIdx="2" presStyleCnt="3"/>
      <dgm:spPr/>
    </dgm:pt>
    <dgm:pt modelId="{71703DCD-0BAF-4A8A-8CB2-EE95E8CDA77F}" type="pres">
      <dgm:prSet presAssocID="{ECC344C3-E2AB-42E0-9BF2-37EA7AFE5567}"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DD4C1EFC-72DB-4A10-866F-FAADC4D42FA4}" type="pres">
      <dgm:prSet presAssocID="{ECC344C3-E2AB-42E0-9BF2-37EA7AFE5567}" presName="spaceRect" presStyleCnt="0"/>
      <dgm:spPr/>
    </dgm:pt>
    <dgm:pt modelId="{0A33C096-60C3-4BF2-85A7-46F5059F1B63}" type="pres">
      <dgm:prSet presAssocID="{ECC344C3-E2AB-42E0-9BF2-37EA7AFE5567}" presName="parTx" presStyleLbl="revTx" presStyleIdx="2" presStyleCnt="3">
        <dgm:presLayoutVars>
          <dgm:chMax val="0"/>
          <dgm:chPref val="0"/>
        </dgm:presLayoutVars>
      </dgm:prSet>
      <dgm:spPr/>
    </dgm:pt>
  </dgm:ptLst>
  <dgm:cxnLst>
    <dgm:cxn modelId="{0F91051B-DE5A-4EFE-A53C-7EDB38D0DE60}" type="presOf" srcId="{96F1BB05-052C-4E4E-8790-224BC83996AE}" destId="{4C1B42E3-5886-4789-9C16-F33FD52A43B5}" srcOrd="0" destOrd="0" presId="urn:microsoft.com/office/officeart/2018/2/layout/IconVerticalSolidList"/>
    <dgm:cxn modelId="{8809A243-C6AA-4E39-BE8C-3AB87BFBFFB4}" srcId="{96F1BB05-052C-4E4E-8790-224BC83996AE}" destId="{B516BA93-D8F4-4079-8AFD-25FE1ADDA1AF}" srcOrd="0" destOrd="0" parTransId="{5CFB475C-151C-4F43-BA37-02F61FE1755B}" sibTransId="{BD3F5C35-B8AD-4E80-AB47-6D67310DDF41}"/>
    <dgm:cxn modelId="{80186A4A-FFA9-4070-A3BE-B99568020BCA}" srcId="{96F1BB05-052C-4E4E-8790-224BC83996AE}" destId="{ECC344C3-E2AB-42E0-9BF2-37EA7AFE5567}" srcOrd="2" destOrd="0" parTransId="{E9B217B5-DD1E-4E15-8757-881A78CDF0AD}" sibTransId="{22A3A820-1B3E-4546-B1DB-23515BCDF374}"/>
    <dgm:cxn modelId="{D17E2874-A6FF-4888-9E94-36902ECAA4F9}" srcId="{96F1BB05-052C-4E4E-8790-224BC83996AE}" destId="{C17DF6D8-E82F-4A81-BDE0-89783A02E251}" srcOrd="1" destOrd="0" parTransId="{8C463F5E-EE5C-4611-B360-0D314EE3E3B2}" sibTransId="{72D86962-ED09-48DC-BEFB-83894372DD32}"/>
    <dgm:cxn modelId="{EE95B194-2AC7-4F47-8035-6FFA520B3209}" type="presOf" srcId="{C17DF6D8-E82F-4A81-BDE0-89783A02E251}" destId="{8033586B-C815-4E82-8C76-E2D658E76808}" srcOrd="0" destOrd="0" presId="urn:microsoft.com/office/officeart/2018/2/layout/IconVerticalSolidList"/>
    <dgm:cxn modelId="{BA4638C8-1E1E-4E35-886B-9837B850C7DE}" type="presOf" srcId="{B516BA93-D8F4-4079-8AFD-25FE1ADDA1AF}" destId="{AE121846-6574-486A-8717-9BEF35F894EA}" srcOrd="0" destOrd="0" presId="urn:microsoft.com/office/officeart/2018/2/layout/IconVerticalSolidList"/>
    <dgm:cxn modelId="{C56A1ED9-30E9-42DB-9D12-40EB81C89C8E}" type="presOf" srcId="{ECC344C3-E2AB-42E0-9BF2-37EA7AFE5567}" destId="{0A33C096-60C3-4BF2-85A7-46F5059F1B63}" srcOrd="0" destOrd="0" presId="urn:microsoft.com/office/officeart/2018/2/layout/IconVerticalSolidList"/>
    <dgm:cxn modelId="{CFBFCD65-3225-4DE7-B3FD-229EB891CC11}" type="presParOf" srcId="{4C1B42E3-5886-4789-9C16-F33FD52A43B5}" destId="{AE3A9F48-A82F-45E2-A7AE-B99EF86BCA32}" srcOrd="0" destOrd="0" presId="urn:microsoft.com/office/officeart/2018/2/layout/IconVerticalSolidList"/>
    <dgm:cxn modelId="{3BBAB94A-A133-428F-9B67-AF305D53A5C3}" type="presParOf" srcId="{AE3A9F48-A82F-45E2-A7AE-B99EF86BCA32}" destId="{8BCCE1AE-B96D-4DD6-A2AB-B1BD163F042B}" srcOrd="0" destOrd="0" presId="urn:microsoft.com/office/officeart/2018/2/layout/IconVerticalSolidList"/>
    <dgm:cxn modelId="{95603CCB-21CD-44CC-BEE5-BAF545B22249}" type="presParOf" srcId="{AE3A9F48-A82F-45E2-A7AE-B99EF86BCA32}" destId="{10222A65-2DAE-42DC-923F-14FAF9E1E33C}" srcOrd="1" destOrd="0" presId="urn:microsoft.com/office/officeart/2018/2/layout/IconVerticalSolidList"/>
    <dgm:cxn modelId="{4A46533F-B33E-49C8-A93C-ED8D0F4AB91E}" type="presParOf" srcId="{AE3A9F48-A82F-45E2-A7AE-B99EF86BCA32}" destId="{A0E7AB84-3748-48B3-A778-11F99D3EEE05}" srcOrd="2" destOrd="0" presId="urn:microsoft.com/office/officeart/2018/2/layout/IconVerticalSolidList"/>
    <dgm:cxn modelId="{CC86ABC6-55B6-450D-87C5-990F78DC4BE0}" type="presParOf" srcId="{AE3A9F48-A82F-45E2-A7AE-B99EF86BCA32}" destId="{AE121846-6574-486A-8717-9BEF35F894EA}" srcOrd="3" destOrd="0" presId="urn:microsoft.com/office/officeart/2018/2/layout/IconVerticalSolidList"/>
    <dgm:cxn modelId="{115CBCBA-702D-4D63-950E-A8E2ADFF8208}" type="presParOf" srcId="{4C1B42E3-5886-4789-9C16-F33FD52A43B5}" destId="{A03F6E37-B2DA-4EC1-A0EB-2B59B0E12E1A}" srcOrd="1" destOrd="0" presId="urn:microsoft.com/office/officeart/2018/2/layout/IconVerticalSolidList"/>
    <dgm:cxn modelId="{6113DEB7-DE0F-46B0-9F85-BA421BF12434}" type="presParOf" srcId="{4C1B42E3-5886-4789-9C16-F33FD52A43B5}" destId="{604A57E8-A3D5-451D-96DE-92C8B9CABEF2}" srcOrd="2" destOrd="0" presId="urn:microsoft.com/office/officeart/2018/2/layout/IconVerticalSolidList"/>
    <dgm:cxn modelId="{01E5FF10-E5E3-48BD-8844-48537090B816}" type="presParOf" srcId="{604A57E8-A3D5-451D-96DE-92C8B9CABEF2}" destId="{EEBE400B-743A-4D26-9CB8-3F1C087BED51}" srcOrd="0" destOrd="0" presId="urn:microsoft.com/office/officeart/2018/2/layout/IconVerticalSolidList"/>
    <dgm:cxn modelId="{A3CA400C-A4A1-4828-AAD3-01D23680DD42}" type="presParOf" srcId="{604A57E8-A3D5-451D-96DE-92C8B9CABEF2}" destId="{F7964058-AE19-4B4E-A14E-6C7E3D43A36D}" srcOrd="1" destOrd="0" presId="urn:microsoft.com/office/officeart/2018/2/layout/IconVerticalSolidList"/>
    <dgm:cxn modelId="{5BED2D65-4104-47C1-8A48-7693237673FA}" type="presParOf" srcId="{604A57E8-A3D5-451D-96DE-92C8B9CABEF2}" destId="{34A90292-A2DE-4F53-9987-03EBB7B89AE4}" srcOrd="2" destOrd="0" presId="urn:microsoft.com/office/officeart/2018/2/layout/IconVerticalSolidList"/>
    <dgm:cxn modelId="{82E4AE5B-43D3-4304-A38F-1CB51D3D6368}" type="presParOf" srcId="{604A57E8-A3D5-451D-96DE-92C8B9CABEF2}" destId="{8033586B-C815-4E82-8C76-E2D658E76808}" srcOrd="3" destOrd="0" presId="urn:microsoft.com/office/officeart/2018/2/layout/IconVerticalSolidList"/>
    <dgm:cxn modelId="{E617A7FC-64CE-4A85-BA7C-9D0BEAD4C398}" type="presParOf" srcId="{4C1B42E3-5886-4789-9C16-F33FD52A43B5}" destId="{9013CCA5-57E9-4600-96ED-FBA8D36B5901}" srcOrd="3" destOrd="0" presId="urn:microsoft.com/office/officeart/2018/2/layout/IconVerticalSolidList"/>
    <dgm:cxn modelId="{BEF69F0A-49D0-46BB-A965-3A7A0215D711}" type="presParOf" srcId="{4C1B42E3-5886-4789-9C16-F33FD52A43B5}" destId="{F24B68C3-C4EE-4136-8649-7B223DC592FA}" srcOrd="4" destOrd="0" presId="urn:microsoft.com/office/officeart/2018/2/layout/IconVerticalSolidList"/>
    <dgm:cxn modelId="{B2BC937C-32CE-4F46-97AF-F6677C8C9271}" type="presParOf" srcId="{F24B68C3-C4EE-4136-8649-7B223DC592FA}" destId="{264CE98E-899F-47E7-A028-C2B452400D5B}" srcOrd="0" destOrd="0" presId="urn:microsoft.com/office/officeart/2018/2/layout/IconVerticalSolidList"/>
    <dgm:cxn modelId="{DE7597B2-BF11-4CAD-9216-26B763FDB4ED}" type="presParOf" srcId="{F24B68C3-C4EE-4136-8649-7B223DC592FA}" destId="{71703DCD-0BAF-4A8A-8CB2-EE95E8CDA77F}" srcOrd="1" destOrd="0" presId="urn:microsoft.com/office/officeart/2018/2/layout/IconVerticalSolidList"/>
    <dgm:cxn modelId="{771436AA-03AE-4B16-9FC2-8ACD02CF39B3}" type="presParOf" srcId="{F24B68C3-C4EE-4136-8649-7B223DC592FA}" destId="{DD4C1EFC-72DB-4A10-866F-FAADC4D42FA4}" srcOrd="2" destOrd="0" presId="urn:microsoft.com/office/officeart/2018/2/layout/IconVerticalSolidList"/>
    <dgm:cxn modelId="{D55CDC19-9F23-45E6-A186-AFBB0B9B7BFA}" type="presParOf" srcId="{F24B68C3-C4EE-4136-8649-7B223DC592FA}" destId="{0A33C096-60C3-4BF2-85A7-46F5059F1B6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996068-F3C4-4681-B508-8C151B81341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EA02A9A-E49D-4D72-9BF1-A04AF17E7AFE}">
      <dgm:prSet/>
      <dgm:spPr/>
      <dgm:t>
        <a:bodyPr/>
        <a:lstStyle/>
        <a:p>
          <a:r>
            <a:rPr lang="en-US" b="0" i="0" baseline="0"/>
            <a:t>This is great news! But remember that this only provides a snapshot of COVID-19 status on the day swabbing occurred</a:t>
          </a:r>
          <a:endParaRPr lang="en-US"/>
        </a:p>
      </dgm:t>
    </dgm:pt>
    <dgm:pt modelId="{C769DBC6-6C7C-40BC-B559-FDFA74B7AABF}" type="parTrans" cxnId="{84C11743-4C2F-4B4C-AD05-3361EBF8B942}">
      <dgm:prSet/>
      <dgm:spPr/>
      <dgm:t>
        <a:bodyPr/>
        <a:lstStyle/>
        <a:p>
          <a:endParaRPr lang="en-US"/>
        </a:p>
      </dgm:t>
    </dgm:pt>
    <dgm:pt modelId="{564664DE-92BA-4DB0-B8B2-A7A3353174EE}" type="sibTrans" cxnId="{84C11743-4C2F-4B4C-AD05-3361EBF8B942}">
      <dgm:prSet/>
      <dgm:spPr/>
      <dgm:t>
        <a:bodyPr/>
        <a:lstStyle/>
        <a:p>
          <a:endParaRPr lang="en-US"/>
        </a:p>
      </dgm:t>
    </dgm:pt>
    <dgm:pt modelId="{ABEE122F-1332-4B85-91F3-7BAD7CCBF1F6}">
      <dgm:prSet/>
      <dgm:spPr/>
      <dgm:t>
        <a:bodyPr/>
        <a:lstStyle/>
        <a:p>
          <a:r>
            <a:rPr lang="en-US" b="0" i="0" baseline="0"/>
            <a:t>Continue with infection prevention and control measures (e.g., monitoring hand hygiene adherence/PPE use and screening residents and staff for symptoms)</a:t>
          </a:r>
          <a:endParaRPr lang="en-US"/>
        </a:p>
      </dgm:t>
    </dgm:pt>
    <dgm:pt modelId="{4A9AFC40-0EDE-488C-ACDF-BA87F3C8BB70}" type="parTrans" cxnId="{64E927AF-C850-49C0-A86E-EC37D3A572B5}">
      <dgm:prSet/>
      <dgm:spPr/>
      <dgm:t>
        <a:bodyPr/>
        <a:lstStyle/>
        <a:p>
          <a:endParaRPr lang="en-US"/>
        </a:p>
      </dgm:t>
    </dgm:pt>
    <dgm:pt modelId="{CE67DFB5-4F4E-47A3-A3F8-63F5D056FA5A}" type="sibTrans" cxnId="{64E927AF-C850-49C0-A86E-EC37D3A572B5}">
      <dgm:prSet/>
      <dgm:spPr/>
      <dgm:t>
        <a:bodyPr/>
        <a:lstStyle/>
        <a:p>
          <a:endParaRPr lang="en-US"/>
        </a:p>
      </dgm:t>
    </dgm:pt>
    <dgm:pt modelId="{DFBD04B8-2B39-4A71-AF43-AADB1BDB529D}">
      <dgm:prSet/>
      <dgm:spPr/>
      <dgm:t>
        <a:bodyPr/>
        <a:lstStyle/>
        <a:p>
          <a:r>
            <a:rPr lang="en-US" b="0" i="0" baseline="0"/>
            <a:t>Plan for subsequent testing per your facility’s testing plan</a:t>
          </a:r>
          <a:endParaRPr lang="en-US"/>
        </a:p>
      </dgm:t>
    </dgm:pt>
    <dgm:pt modelId="{C0CDD9E7-F87A-46D9-A130-91C7A5AB0A18}" type="parTrans" cxnId="{5E9F7609-D6BB-4CF6-817A-E752D489DB29}">
      <dgm:prSet/>
      <dgm:spPr/>
      <dgm:t>
        <a:bodyPr/>
        <a:lstStyle/>
        <a:p>
          <a:endParaRPr lang="en-US"/>
        </a:p>
      </dgm:t>
    </dgm:pt>
    <dgm:pt modelId="{98B45367-D566-4AC3-869B-4D434539FB5A}" type="sibTrans" cxnId="{5E9F7609-D6BB-4CF6-817A-E752D489DB29}">
      <dgm:prSet/>
      <dgm:spPr/>
      <dgm:t>
        <a:bodyPr/>
        <a:lstStyle/>
        <a:p>
          <a:endParaRPr lang="en-US"/>
        </a:p>
      </dgm:t>
    </dgm:pt>
    <dgm:pt modelId="{F0318864-EC03-4FA6-9B0A-2D985AB4A0DA}" type="pres">
      <dgm:prSet presAssocID="{FD996068-F3C4-4681-B508-8C151B81341A}" presName="linear" presStyleCnt="0">
        <dgm:presLayoutVars>
          <dgm:animLvl val="lvl"/>
          <dgm:resizeHandles val="exact"/>
        </dgm:presLayoutVars>
      </dgm:prSet>
      <dgm:spPr/>
    </dgm:pt>
    <dgm:pt modelId="{AF768023-12D0-481A-92F0-81553C54FF2C}" type="pres">
      <dgm:prSet presAssocID="{EEA02A9A-E49D-4D72-9BF1-A04AF17E7AFE}" presName="parentText" presStyleLbl="node1" presStyleIdx="0" presStyleCnt="3">
        <dgm:presLayoutVars>
          <dgm:chMax val="0"/>
          <dgm:bulletEnabled val="1"/>
        </dgm:presLayoutVars>
      </dgm:prSet>
      <dgm:spPr/>
    </dgm:pt>
    <dgm:pt modelId="{8DEA7AE6-396B-40DE-A00C-39BD26ED0322}" type="pres">
      <dgm:prSet presAssocID="{564664DE-92BA-4DB0-B8B2-A7A3353174EE}" presName="spacer" presStyleCnt="0"/>
      <dgm:spPr/>
    </dgm:pt>
    <dgm:pt modelId="{885EA531-9DAD-43EC-9B7F-C0F1E464D7D1}" type="pres">
      <dgm:prSet presAssocID="{ABEE122F-1332-4B85-91F3-7BAD7CCBF1F6}" presName="parentText" presStyleLbl="node1" presStyleIdx="1" presStyleCnt="3">
        <dgm:presLayoutVars>
          <dgm:chMax val="0"/>
          <dgm:bulletEnabled val="1"/>
        </dgm:presLayoutVars>
      </dgm:prSet>
      <dgm:spPr/>
    </dgm:pt>
    <dgm:pt modelId="{12B9F154-D3C8-4AB9-A5E9-27F9A1BDE361}" type="pres">
      <dgm:prSet presAssocID="{CE67DFB5-4F4E-47A3-A3F8-63F5D056FA5A}" presName="spacer" presStyleCnt="0"/>
      <dgm:spPr/>
    </dgm:pt>
    <dgm:pt modelId="{E884D7C9-2229-46E7-A91F-5C0346E54990}" type="pres">
      <dgm:prSet presAssocID="{DFBD04B8-2B39-4A71-AF43-AADB1BDB529D}" presName="parentText" presStyleLbl="node1" presStyleIdx="2" presStyleCnt="3">
        <dgm:presLayoutVars>
          <dgm:chMax val="0"/>
          <dgm:bulletEnabled val="1"/>
        </dgm:presLayoutVars>
      </dgm:prSet>
      <dgm:spPr/>
    </dgm:pt>
  </dgm:ptLst>
  <dgm:cxnLst>
    <dgm:cxn modelId="{5E9F7609-D6BB-4CF6-817A-E752D489DB29}" srcId="{FD996068-F3C4-4681-B508-8C151B81341A}" destId="{DFBD04B8-2B39-4A71-AF43-AADB1BDB529D}" srcOrd="2" destOrd="0" parTransId="{C0CDD9E7-F87A-46D9-A130-91C7A5AB0A18}" sibTransId="{98B45367-D566-4AC3-869B-4D434539FB5A}"/>
    <dgm:cxn modelId="{38754C1D-C553-434F-B21F-A7E534EC4D04}" type="presOf" srcId="{EEA02A9A-E49D-4D72-9BF1-A04AF17E7AFE}" destId="{AF768023-12D0-481A-92F0-81553C54FF2C}" srcOrd="0" destOrd="0" presId="urn:microsoft.com/office/officeart/2005/8/layout/vList2"/>
    <dgm:cxn modelId="{6FB0AF3D-DCF2-4B8C-BBED-8E5B881A5D9C}" type="presOf" srcId="{DFBD04B8-2B39-4A71-AF43-AADB1BDB529D}" destId="{E884D7C9-2229-46E7-A91F-5C0346E54990}" srcOrd="0" destOrd="0" presId="urn:microsoft.com/office/officeart/2005/8/layout/vList2"/>
    <dgm:cxn modelId="{13DAB05E-BD5B-49ED-8B86-C7F98EB19A1C}" type="presOf" srcId="{ABEE122F-1332-4B85-91F3-7BAD7CCBF1F6}" destId="{885EA531-9DAD-43EC-9B7F-C0F1E464D7D1}" srcOrd="0" destOrd="0" presId="urn:microsoft.com/office/officeart/2005/8/layout/vList2"/>
    <dgm:cxn modelId="{84C11743-4C2F-4B4C-AD05-3361EBF8B942}" srcId="{FD996068-F3C4-4681-B508-8C151B81341A}" destId="{EEA02A9A-E49D-4D72-9BF1-A04AF17E7AFE}" srcOrd="0" destOrd="0" parTransId="{C769DBC6-6C7C-40BC-B559-FDFA74B7AABF}" sibTransId="{564664DE-92BA-4DB0-B8B2-A7A3353174EE}"/>
    <dgm:cxn modelId="{606AD28C-C105-4613-888E-F1711F624C1C}" type="presOf" srcId="{FD996068-F3C4-4681-B508-8C151B81341A}" destId="{F0318864-EC03-4FA6-9B0A-2D985AB4A0DA}" srcOrd="0" destOrd="0" presId="urn:microsoft.com/office/officeart/2005/8/layout/vList2"/>
    <dgm:cxn modelId="{64E927AF-C850-49C0-A86E-EC37D3A572B5}" srcId="{FD996068-F3C4-4681-B508-8C151B81341A}" destId="{ABEE122F-1332-4B85-91F3-7BAD7CCBF1F6}" srcOrd="1" destOrd="0" parTransId="{4A9AFC40-0EDE-488C-ACDF-BA87F3C8BB70}" sibTransId="{CE67DFB5-4F4E-47A3-A3F8-63F5D056FA5A}"/>
    <dgm:cxn modelId="{7B5F64A2-CE1A-4CCB-B1B8-0D5CD07F8144}" type="presParOf" srcId="{F0318864-EC03-4FA6-9B0A-2D985AB4A0DA}" destId="{AF768023-12D0-481A-92F0-81553C54FF2C}" srcOrd="0" destOrd="0" presId="urn:microsoft.com/office/officeart/2005/8/layout/vList2"/>
    <dgm:cxn modelId="{F214D20E-5475-4A30-AA9F-105B149714AD}" type="presParOf" srcId="{F0318864-EC03-4FA6-9B0A-2D985AB4A0DA}" destId="{8DEA7AE6-396B-40DE-A00C-39BD26ED0322}" srcOrd="1" destOrd="0" presId="urn:microsoft.com/office/officeart/2005/8/layout/vList2"/>
    <dgm:cxn modelId="{D2401DA5-FA7E-41E9-874B-9B9BD3B64A30}" type="presParOf" srcId="{F0318864-EC03-4FA6-9B0A-2D985AB4A0DA}" destId="{885EA531-9DAD-43EC-9B7F-C0F1E464D7D1}" srcOrd="2" destOrd="0" presId="urn:microsoft.com/office/officeart/2005/8/layout/vList2"/>
    <dgm:cxn modelId="{D8B17E6A-5C18-4789-BB52-286FA9E45011}" type="presParOf" srcId="{F0318864-EC03-4FA6-9B0A-2D985AB4A0DA}" destId="{12B9F154-D3C8-4AB9-A5E9-27F9A1BDE361}" srcOrd="3" destOrd="0" presId="urn:microsoft.com/office/officeart/2005/8/layout/vList2"/>
    <dgm:cxn modelId="{50E0CB90-D0BE-4C54-81E4-D47FF4359FD3}" type="presParOf" srcId="{F0318864-EC03-4FA6-9B0A-2D985AB4A0DA}" destId="{E884D7C9-2229-46E7-A91F-5C0346E5499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09C8C4-21B8-48EC-81CA-7EA83B6EBCD5}"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837280B6-A9A2-4919-8131-E72C104D4874}">
      <dgm:prSet custT="1"/>
      <dgm:spPr/>
      <dgm:t>
        <a:bodyPr/>
        <a:lstStyle/>
        <a:p>
          <a:r>
            <a:rPr lang="en-US" sz="3200" b="0" i="0" baseline="0" dirty="0"/>
            <a:t>Facility assessment</a:t>
          </a:r>
          <a:endParaRPr lang="en-US" sz="3200" dirty="0"/>
        </a:p>
      </dgm:t>
    </dgm:pt>
    <dgm:pt modelId="{243C68F5-050D-4AF2-A388-B3FBE89AB1E7}" type="parTrans" cxnId="{1C7265FF-242D-4A85-B2BF-E146770140FB}">
      <dgm:prSet/>
      <dgm:spPr/>
      <dgm:t>
        <a:bodyPr/>
        <a:lstStyle/>
        <a:p>
          <a:endParaRPr lang="en-US" sz="1600"/>
        </a:p>
      </dgm:t>
    </dgm:pt>
    <dgm:pt modelId="{E0F21916-5473-4CF7-8518-69A9E795BAC5}" type="sibTrans" cxnId="{1C7265FF-242D-4A85-B2BF-E146770140FB}">
      <dgm:prSet/>
      <dgm:spPr/>
      <dgm:t>
        <a:bodyPr/>
        <a:lstStyle/>
        <a:p>
          <a:endParaRPr lang="en-US" sz="1600"/>
        </a:p>
      </dgm:t>
    </dgm:pt>
    <dgm:pt modelId="{E5C6C41F-8F25-457C-B12D-29D952ADFA43}">
      <dgm:prSet custT="1"/>
      <dgm:spPr/>
      <dgm:t>
        <a:bodyPr/>
        <a:lstStyle/>
        <a:p>
          <a:r>
            <a:rPr lang="en-US" sz="3200" b="0" i="0" baseline="0" dirty="0"/>
            <a:t>Testing plan and response strategy</a:t>
          </a:r>
          <a:endParaRPr lang="en-US" sz="3200" dirty="0"/>
        </a:p>
      </dgm:t>
    </dgm:pt>
    <dgm:pt modelId="{A2BE1E30-D29B-4EF0-A38F-3D204296E828}" type="parTrans" cxnId="{A8E09FE9-74ED-4067-A23D-1646D134C39C}">
      <dgm:prSet/>
      <dgm:spPr/>
      <dgm:t>
        <a:bodyPr/>
        <a:lstStyle/>
        <a:p>
          <a:endParaRPr lang="en-US" sz="1600"/>
        </a:p>
      </dgm:t>
    </dgm:pt>
    <dgm:pt modelId="{0E2D19E5-D706-466C-A34A-17276A9D7C14}" type="sibTrans" cxnId="{A8E09FE9-74ED-4067-A23D-1646D134C39C}">
      <dgm:prSet/>
      <dgm:spPr/>
      <dgm:t>
        <a:bodyPr/>
        <a:lstStyle/>
        <a:p>
          <a:endParaRPr lang="en-US" sz="1600"/>
        </a:p>
      </dgm:t>
    </dgm:pt>
    <dgm:pt modelId="{D36AEEB4-2C12-46D4-9EE1-44AE115E5411}">
      <dgm:prSet custT="1"/>
      <dgm:spPr/>
      <dgm:t>
        <a:bodyPr/>
        <a:lstStyle/>
        <a:p>
          <a:r>
            <a:rPr lang="en-US" sz="3200" dirty="0"/>
            <a:t>Facility-wide baseline testing</a:t>
          </a:r>
        </a:p>
      </dgm:t>
    </dgm:pt>
    <dgm:pt modelId="{767E822A-6DCD-4BD5-B7B9-597FFF08BF1B}" type="parTrans" cxnId="{E57E441D-ACB6-48C0-9038-027F9DECD88D}">
      <dgm:prSet/>
      <dgm:spPr/>
      <dgm:t>
        <a:bodyPr/>
        <a:lstStyle/>
        <a:p>
          <a:endParaRPr lang="en-US" sz="1600"/>
        </a:p>
      </dgm:t>
    </dgm:pt>
    <dgm:pt modelId="{73218186-D101-4F82-9060-B65F90D449D7}" type="sibTrans" cxnId="{E57E441D-ACB6-48C0-9038-027F9DECD88D}">
      <dgm:prSet/>
      <dgm:spPr/>
      <dgm:t>
        <a:bodyPr/>
        <a:lstStyle/>
        <a:p>
          <a:endParaRPr lang="en-US" sz="1600"/>
        </a:p>
      </dgm:t>
    </dgm:pt>
    <dgm:pt modelId="{5105016B-A638-40FE-B0E9-4366760E66AF}">
      <dgm:prSet custT="1"/>
      <dgm:spPr/>
      <dgm:t>
        <a:bodyPr/>
        <a:lstStyle/>
        <a:p>
          <a:r>
            <a:rPr lang="en-US" sz="2000" b="0" i="0" baseline="0" dirty="0"/>
            <a:t>7 days of memo release</a:t>
          </a:r>
          <a:endParaRPr lang="en-US" sz="2000" dirty="0"/>
        </a:p>
      </dgm:t>
    </dgm:pt>
    <dgm:pt modelId="{73DBAE55-342C-408C-8D6F-9C808E3CE11F}" type="parTrans" cxnId="{0F2A166E-6ED9-4C8B-8986-94C02CA62868}">
      <dgm:prSet/>
      <dgm:spPr/>
      <dgm:t>
        <a:bodyPr/>
        <a:lstStyle/>
        <a:p>
          <a:endParaRPr lang="en-US" sz="1600"/>
        </a:p>
      </dgm:t>
    </dgm:pt>
    <dgm:pt modelId="{3C4F6788-E609-4720-808A-F09CECCC3280}" type="sibTrans" cxnId="{0F2A166E-6ED9-4C8B-8986-94C02CA62868}">
      <dgm:prSet/>
      <dgm:spPr/>
      <dgm:t>
        <a:bodyPr/>
        <a:lstStyle/>
        <a:p>
          <a:endParaRPr lang="en-US" sz="1600"/>
        </a:p>
      </dgm:t>
    </dgm:pt>
    <dgm:pt modelId="{4878060C-23E8-4D29-BB00-D0EECF178401}">
      <dgm:prSet custT="1"/>
      <dgm:spPr/>
      <dgm:t>
        <a:bodyPr/>
        <a:lstStyle/>
        <a:p>
          <a:r>
            <a:rPr lang="en-US" sz="2000" b="0" i="0" baseline="0"/>
            <a:t>14 </a:t>
          </a:r>
          <a:r>
            <a:rPr lang="en-US" sz="2000" b="0" i="0" baseline="0" dirty="0"/>
            <a:t>days of memo release</a:t>
          </a:r>
          <a:endParaRPr lang="en-US" sz="2000" dirty="0"/>
        </a:p>
      </dgm:t>
    </dgm:pt>
    <dgm:pt modelId="{1CDE1A1F-42CD-4926-A4EB-D81B012D2F14}" type="parTrans" cxnId="{80C50FE8-C71A-46A9-9E88-591C063667CF}">
      <dgm:prSet/>
      <dgm:spPr/>
      <dgm:t>
        <a:bodyPr/>
        <a:lstStyle/>
        <a:p>
          <a:endParaRPr lang="en-US" sz="1600"/>
        </a:p>
      </dgm:t>
    </dgm:pt>
    <dgm:pt modelId="{2DF6F572-BFEC-4F9A-B538-DDF21B77BEDF}" type="sibTrans" cxnId="{80C50FE8-C71A-46A9-9E88-591C063667CF}">
      <dgm:prSet/>
      <dgm:spPr/>
      <dgm:t>
        <a:bodyPr/>
        <a:lstStyle/>
        <a:p>
          <a:endParaRPr lang="en-US" sz="1600"/>
        </a:p>
      </dgm:t>
    </dgm:pt>
    <dgm:pt modelId="{5C43ED5A-5DE7-4026-BAF3-B66C4A4796F6}">
      <dgm:prSet custT="1"/>
      <dgm:spPr/>
      <dgm:t>
        <a:bodyPr/>
        <a:lstStyle/>
        <a:p>
          <a:r>
            <a:rPr lang="en-US" sz="2000" b="0" i="0" baseline="0" dirty="0"/>
            <a:t>No required deadline</a:t>
          </a:r>
          <a:endParaRPr lang="en-US" sz="2000" dirty="0"/>
        </a:p>
      </dgm:t>
    </dgm:pt>
    <dgm:pt modelId="{45210DDB-D5BE-4467-94DB-8728D7193E31}" type="parTrans" cxnId="{3BDD120E-2C5A-4FD6-93FB-1A4E47C8D80F}">
      <dgm:prSet/>
      <dgm:spPr/>
      <dgm:t>
        <a:bodyPr/>
        <a:lstStyle/>
        <a:p>
          <a:endParaRPr lang="en-US" sz="1600"/>
        </a:p>
      </dgm:t>
    </dgm:pt>
    <dgm:pt modelId="{842EA289-A3E3-4338-B940-FA31A53CDF90}" type="sibTrans" cxnId="{3BDD120E-2C5A-4FD6-93FB-1A4E47C8D80F}">
      <dgm:prSet/>
      <dgm:spPr/>
      <dgm:t>
        <a:bodyPr/>
        <a:lstStyle/>
        <a:p>
          <a:endParaRPr lang="en-US" sz="1600"/>
        </a:p>
      </dgm:t>
    </dgm:pt>
    <dgm:pt modelId="{0391588D-54F1-46C1-BA1D-6DDC0DFCEFDD}">
      <dgm:prSet custT="1"/>
      <dgm:spPr/>
      <dgm:t>
        <a:bodyPr/>
        <a:lstStyle/>
        <a:p>
          <a:r>
            <a:rPr lang="en-US" sz="2000" dirty="0"/>
            <a:t>If 1</a:t>
          </a:r>
          <a:r>
            <a:rPr lang="en-US" sz="2000" baseline="30000" dirty="0"/>
            <a:t>st</a:t>
          </a:r>
          <a:r>
            <a:rPr lang="en-US" sz="2000" dirty="0"/>
            <a:t> case/ new outbreak/ outbreak with rapid increase in cases or many deaths, test as soon as possible</a:t>
          </a:r>
        </a:p>
      </dgm:t>
    </dgm:pt>
    <dgm:pt modelId="{C01803E3-694F-4734-9ED5-BF8605F2AE1C}" type="parTrans" cxnId="{DBD49A4B-A5C3-464A-B41D-78A2293FD209}">
      <dgm:prSet/>
      <dgm:spPr/>
      <dgm:t>
        <a:bodyPr/>
        <a:lstStyle/>
        <a:p>
          <a:endParaRPr lang="en-US" sz="1600"/>
        </a:p>
      </dgm:t>
    </dgm:pt>
    <dgm:pt modelId="{65150074-3304-4C61-BBB3-1D1CCF613238}" type="sibTrans" cxnId="{DBD49A4B-A5C3-464A-B41D-78A2293FD209}">
      <dgm:prSet/>
      <dgm:spPr/>
      <dgm:t>
        <a:bodyPr/>
        <a:lstStyle/>
        <a:p>
          <a:endParaRPr lang="en-US" sz="1600"/>
        </a:p>
      </dgm:t>
    </dgm:pt>
    <dgm:pt modelId="{91791804-1542-4771-8F30-52F2D80E428A}">
      <dgm:prSet custT="1"/>
      <dgm:spPr/>
      <dgm:t>
        <a:bodyPr/>
        <a:lstStyle/>
        <a:p>
          <a:r>
            <a:rPr lang="en-US" sz="2000" dirty="0"/>
            <a:t>For other situations, consider CMS guidance for reopening nursing homes, whether facility has ever had cases, low vs high incidence area</a:t>
          </a:r>
        </a:p>
      </dgm:t>
    </dgm:pt>
    <dgm:pt modelId="{7CC1D0A5-3112-49E5-A653-074BFAE2A1C4}" type="parTrans" cxnId="{1C1DE18F-0B97-4553-BAC3-0B75B049B6B9}">
      <dgm:prSet/>
      <dgm:spPr/>
      <dgm:t>
        <a:bodyPr/>
        <a:lstStyle/>
        <a:p>
          <a:endParaRPr lang="en-US"/>
        </a:p>
      </dgm:t>
    </dgm:pt>
    <dgm:pt modelId="{9310D2BA-1CEE-4BA4-8D4B-C8FF7AA79C9D}" type="sibTrans" cxnId="{1C1DE18F-0B97-4553-BAC3-0B75B049B6B9}">
      <dgm:prSet/>
      <dgm:spPr/>
      <dgm:t>
        <a:bodyPr/>
        <a:lstStyle/>
        <a:p>
          <a:endParaRPr lang="en-US"/>
        </a:p>
      </dgm:t>
    </dgm:pt>
    <dgm:pt modelId="{807E7850-DBA9-4F9E-BFEE-21BC420DD53D}" type="pres">
      <dgm:prSet presAssocID="{2009C8C4-21B8-48EC-81CA-7EA83B6EBCD5}" presName="Name0" presStyleCnt="0">
        <dgm:presLayoutVars>
          <dgm:dir/>
          <dgm:animLvl val="lvl"/>
          <dgm:resizeHandles val="exact"/>
        </dgm:presLayoutVars>
      </dgm:prSet>
      <dgm:spPr/>
    </dgm:pt>
    <dgm:pt modelId="{BB693D84-05C9-4FB0-A2E0-C7FF9E66A1E2}" type="pres">
      <dgm:prSet presAssocID="{837280B6-A9A2-4919-8131-E72C104D4874}" presName="linNode" presStyleCnt="0"/>
      <dgm:spPr/>
    </dgm:pt>
    <dgm:pt modelId="{BF8E471A-5CC7-4E44-8573-95A6DE38D70C}" type="pres">
      <dgm:prSet presAssocID="{837280B6-A9A2-4919-8131-E72C104D4874}" presName="parentText" presStyleLbl="node1" presStyleIdx="0" presStyleCnt="3">
        <dgm:presLayoutVars>
          <dgm:chMax val="1"/>
          <dgm:bulletEnabled val="1"/>
        </dgm:presLayoutVars>
      </dgm:prSet>
      <dgm:spPr/>
    </dgm:pt>
    <dgm:pt modelId="{E19DB41D-0365-4BAA-8E36-105566BD7DC0}" type="pres">
      <dgm:prSet presAssocID="{837280B6-A9A2-4919-8131-E72C104D4874}" presName="descendantText" presStyleLbl="alignAccFollowNode1" presStyleIdx="0" presStyleCnt="3">
        <dgm:presLayoutVars>
          <dgm:bulletEnabled val="1"/>
        </dgm:presLayoutVars>
      </dgm:prSet>
      <dgm:spPr/>
    </dgm:pt>
    <dgm:pt modelId="{A9FB6548-AE6C-4EEE-98EC-ED4883381D85}" type="pres">
      <dgm:prSet presAssocID="{E0F21916-5473-4CF7-8518-69A9E795BAC5}" presName="sp" presStyleCnt="0"/>
      <dgm:spPr/>
    </dgm:pt>
    <dgm:pt modelId="{F216E9B3-6368-4327-B8F8-E620A31BDA54}" type="pres">
      <dgm:prSet presAssocID="{E5C6C41F-8F25-457C-B12D-29D952ADFA43}" presName="linNode" presStyleCnt="0"/>
      <dgm:spPr/>
    </dgm:pt>
    <dgm:pt modelId="{ACB588DE-C65B-469C-B6A5-C187906AC02C}" type="pres">
      <dgm:prSet presAssocID="{E5C6C41F-8F25-457C-B12D-29D952ADFA43}" presName="parentText" presStyleLbl="node1" presStyleIdx="1" presStyleCnt="3">
        <dgm:presLayoutVars>
          <dgm:chMax val="1"/>
          <dgm:bulletEnabled val="1"/>
        </dgm:presLayoutVars>
      </dgm:prSet>
      <dgm:spPr/>
    </dgm:pt>
    <dgm:pt modelId="{3E059961-35F2-4FB1-B56D-AB759B1D1CE9}" type="pres">
      <dgm:prSet presAssocID="{E5C6C41F-8F25-457C-B12D-29D952ADFA43}" presName="descendantText" presStyleLbl="alignAccFollowNode1" presStyleIdx="1" presStyleCnt="3">
        <dgm:presLayoutVars>
          <dgm:bulletEnabled val="1"/>
        </dgm:presLayoutVars>
      </dgm:prSet>
      <dgm:spPr/>
    </dgm:pt>
    <dgm:pt modelId="{FD406F1E-D091-4336-8091-6443BE7AA8FF}" type="pres">
      <dgm:prSet presAssocID="{0E2D19E5-D706-466C-A34A-17276A9D7C14}" presName="sp" presStyleCnt="0"/>
      <dgm:spPr/>
    </dgm:pt>
    <dgm:pt modelId="{A2C0518F-0157-48FB-91D2-06A6052AE659}" type="pres">
      <dgm:prSet presAssocID="{D36AEEB4-2C12-46D4-9EE1-44AE115E5411}" presName="linNode" presStyleCnt="0"/>
      <dgm:spPr/>
    </dgm:pt>
    <dgm:pt modelId="{2E99DCFC-42C4-4742-A095-030689F7B19B}" type="pres">
      <dgm:prSet presAssocID="{D36AEEB4-2C12-46D4-9EE1-44AE115E5411}" presName="parentText" presStyleLbl="node1" presStyleIdx="2" presStyleCnt="3" custScaleY="112922">
        <dgm:presLayoutVars>
          <dgm:chMax val="1"/>
          <dgm:bulletEnabled val="1"/>
        </dgm:presLayoutVars>
      </dgm:prSet>
      <dgm:spPr/>
    </dgm:pt>
    <dgm:pt modelId="{3B8A39F6-FC12-41B4-A8CA-A7F20E647D57}" type="pres">
      <dgm:prSet presAssocID="{D36AEEB4-2C12-46D4-9EE1-44AE115E5411}" presName="descendantText" presStyleLbl="alignAccFollowNode1" presStyleIdx="2" presStyleCnt="3" custScaleY="152103">
        <dgm:presLayoutVars>
          <dgm:bulletEnabled val="1"/>
        </dgm:presLayoutVars>
      </dgm:prSet>
      <dgm:spPr/>
    </dgm:pt>
  </dgm:ptLst>
  <dgm:cxnLst>
    <dgm:cxn modelId="{3BDD120E-2C5A-4FD6-93FB-1A4E47C8D80F}" srcId="{D36AEEB4-2C12-46D4-9EE1-44AE115E5411}" destId="{5C43ED5A-5DE7-4026-BAF3-B66C4A4796F6}" srcOrd="0" destOrd="0" parTransId="{45210DDB-D5BE-4467-94DB-8728D7193E31}" sibTransId="{842EA289-A3E3-4338-B940-FA31A53CDF90}"/>
    <dgm:cxn modelId="{E57E441D-ACB6-48C0-9038-027F9DECD88D}" srcId="{2009C8C4-21B8-48EC-81CA-7EA83B6EBCD5}" destId="{D36AEEB4-2C12-46D4-9EE1-44AE115E5411}" srcOrd="2" destOrd="0" parTransId="{767E822A-6DCD-4BD5-B7B9-597FFF08BF1B}" sibTransId="{73218186-D101-4F82-9060-B65F90D449D7}"/>
    <dgm:cxn modelId="{5695A91F-03A8-4C2C-9F1E-DA506A4EED40}" type="presOf" srcId="{E5C6C41F-8F25-457C-B12D-29D952ADFA43}" destId="{ACB588DE-C65B-469C-B6A5-C187906AC02C}" srcOrd="0" destOrd="0" presId="urn:microsoft.com/office/officeart/2005/8/layout/vList5"/>
    <dgm:cxn modelId="{4E218E37-2558-465F-B161-8545975B735B}" type="presOf" srcId="{5105016B-A638-40FE-B0E9-4366760E66AF}" destId="{E19DB41D-0365-4BAA-8E36-105566BD7DC0}" srcOrd="0" destOrd="0" presId="urn:microsoft.com/office/officeart/2005/8/layout/vList5"/>
    <dgm:cxn modelId="{5372A041-994A-49F0-914C-D9ADBB8F6A6E}" type="presOf" srcId="{837280B6-A9A2-4919-8131-E72C104D4874}" destId="{BF8E471A-5CC7-4E44-8573-95A6DE38D70C}" srcOrd="0" destOrd="0" presId="urn:microsoft.com/office/officeart/2005/8/layout/vList5"/>
    <dgm:cxn modelId="{DBD49A4B-A5C3-464A-B41D-78A2293FD209}" srcId="{D36AEEB4-2C12-46D4-9EE1-44AE115E5411}" destId="{0391588D-54F1-46C1-BA1D-6DDC0DFCEFDD}" srcOrd="1" destOrd="0" parTransId="{C01803E3-694F-4734-9ED5-BF8605F2AE1C}" sibTransId="{65150074-3304-4C61-BBB3-1D1CCF613238}"/>
    <dgm:cxn modelId="{4D4BE44C-BEC6-49B3-999C-3BF68F64AA27}" type="presOf" srcId="{D36AEEB4-2C12-46D4-9EE1-44AE115E5411}" destId="{2E99DCFC-42C4-4742-A095-030689F7B19B}" srcOrd="0" destOrd="0" presId="urn:microsoft.com/office/officeart/2005/8/layout/vList5"/>
    <dgm:cxn modelId="{433B916D-0B90-43CE-879F-68F99CC85EEB}" type="presOf" srcId="{91791804-1542-4771-8F30-52F2D80E428A}" destId="{3B8A39F6-FC12-41B4-A8CA-A7F20E647D57}" srcOrd="0" destOrd="2" presId="urn:microsoft.com/office/officeart/2005/8/layout/vList5"/>
    <dgm:cxn modelId="{0F2A166E-6ED9-4C8B-8986-94C02CA62868}" srcId="{837280B6-A9A2-4919-8131-E72C104D4874}" destId="{5105016B-A638-40FE-B0E9-4366760E66AF}" srcOrd="0" destOrd="0" parTransId="{73DBAE55-342C-408C-8D6F-9C808E3CE11F}" sibTransId="{3C4F6788-E609-4720-808A-F09CECCC3280}"/>
    <dgm:cxn modelId="{E1F4AE8D-5CB0-464F-B13F-C8B74383F91E}" type="presOf" srcId="{2009C8C4-21B8-48EC-81CA-7EA83B6EBCD5}" destId="{807E7850-DBA9-4F9E-BFEE-21BC420DD53D}" srcOrd="0" destOrd="0" presId="urn:microsoft.com/office/officeart/2005/8/layout/vList5"/>
    <dgm:cxn modelId="{1C1DE18F-0B97-4553-BAC3-0B75B049B6B9}" srcId="{D36AEEB4-2C12-46D4-9EE1-44AE115E5411}" destId="{91791804-1542-4771-8F30-52F2D80E428A}" srcOrd="2" destOrd="0" parTransId="{7CC1D0A5-3112-49E5-A653-074BFAE2A1C4}" sibTransId="{9310D2BA-1CEE-4BA4-8D4B-C8FF7AA79C9D}"/>
    <dgm:cxn modelId="{C869A1A1-72CF-4A10-A062-4E818EC74E96}" type="presOf" srcId="{5C43ED5A-5DE7-4026-BAF3-B66C4A4796F6}" destId="{3B8A39F6-FC12-41B4-A8CA-A7F20E647D57}" srcOrd="0" destOrd="0" presId="urn:microsoft.com/office/officeart/2005/8/layout/vList5"/>
    <dgm:cxn modelId="{072977B6-3472-463C-BEDC-7BEFA46FA37D}" type="presOf" srcId="{4878060C-23E8-4D29-BB00-D0EECF178401}" destId="{3E059961-35F2-4FB1-B56D-AB759B1D1CE9}" srcOrd="0" destOrd="0" presId="urn:microsoft.com/office/officeart/2005/8/layout/vList5"/>
    <dgm:cxn modelId="{D0589BDA-705E-4C2B-A3A8-5C3E8C222E18}" type="presOf" srcId="{0391588D-54F1-46C1-BA1D-6DDC0DFCEFDD}" destId="{3B8A39F6-FC12-41B4-A8CA-A7F20E647D57}" srcOrd="0" destOrd="1" presId="urn:microsoft.com/office/officeart/2005/8/layout/vList5"/>
    <dgm:cxn modelId="{80C50FE8-C71A-46A9-9E88-591C063667CF}" srcId="{E5C6C41F-8F25-457C-B12D-29D952ADFA43}" destId="{4878060C-23E8-4D29-BB00-D0EECF178401}" srcOrd="0" destOrd="0" parTransId="{1CDE1A1F-42CD-4926-A4EB-D81B012D2F14}" sibTransId="{2DF6F572-BFEC-4F9A-B538-DDF21B77BEDF}"/>
    <dgm:cxn modelId="{A8E09FE9-74ED-4067-A23D-1646D134C39C}" srcId="{2009C8C4-21B8-48EC-81CA-7EA83B6EBCD5}" destId="{E5C6C41F-8F25-457C-B12D-29D952ADFA43}" srcOrd="1" destOrd="0" parTransId="{A2BE1E30-D29B-4EF0-A38F-3D204296E828}" sibTransId="{0E2D19E5-D706-466C-A34A-17276A9D7C14}"/>
    <dgm:cxn modelId="{1C7265FF-242D-4A85-B2BF-E146770140FB}" srcId="{2009C8C4-21B8-48EC-81CA-7EA83B6EBCD5}" destId="{837280B6-A9A2-4919-8131-E72C104D4874}" srcOrd="0" destOrd="0" parTransId="{243C68F5-050D-4AF2-A388-B3FBE89AB1E7}" sibTransId="{E0F21916-5473-4CF7-8518-69A9E795BAC5}"/>
    <dgm:cxn modelId="{EA114E80-8784-4ADA-8D4C-80D0613C9F9F}" type="presParOf" srcId="{807E7850-DBA9-4F9E-BFEE-21BC420DD53D}" destId="{BB693D84-05C9-4FB0-A2E0-C7FF9E66A1E2}" srcOrd="0" destOrd="0" presId="urn:microsoft.com/office/officeart/2005/8/layout/vList5"/>
    <dgm:cxn modelId="{C14A24EC-54B8-4E28-A517-3CD8DAF3BCAE}" type="presParOf" srcId="{BB693D84-05C9-4FB0-A2E0-C7FF9E66A1E2}" destId="{BF8E471A-5CC7-4E44-8573-95A6DE38D70C}" srcOrd="0" destOrd="0" presId="urn:microsoft.com/office/officeart/2005/8/layout/vList5"/>
    <dgm:cxn modelId="{D6AAC29E-B169-4AC5-BE76-31C6DF4E91F9}" type="presParOf" srcId="{BB693D84-05C9-4FB0-A2E0-C7FF9E66A1E2}" destId="{E19DB41D-0365-4BAA-8E36-105566BD7DC0}" srcOrd="1" destOrd="0" presId="urn:microsoft.com/office/officeart/2005/8/layout/vList5"/>
    <dgm:cxn modelId="{6791396F-5F37-4A38-89CB-B04A0AE2A1C7}" type="presParOf" srcId="{807E7850-DBA9-4F9E-BFEE-21BC420DD53D}" destId="{A9FB6548-AE6C-4EEE-98EC-ED4883381D85}" srcOrd="1" destOrd="0" presId="urn:microsoft.com/office/officeart/2005/8/layout/vList5"/>
    <dgm:cxn modelId="{A7EF5CEE-83F3-4D75-AB9E-2A4160522EFA}" type="presParOf" srcId="{807E7850-DBA9-4F9E-BFEE-21BC420DD53D}" destId="{F216E9B3-6368-4327-B8F8-E620A31BDA54}" srcOrd="2" destOrd="0" presId="urn:microsoft.com/office/officeart/2005/8/layout/vList5"/>
    <dgm:cxn modelId="{F6D8DEEE-8EEE-4489-9B9F-DC4C1F010CC0}" type="presParOf" srcId="{F216E9B3-6368-4327-B8F8-E620A31BDA54}" destId="{ACB588DE-C65B-469C-B6A5-C187906AC02C}" srcOrd="0" destOrd="0" presId="urn:microsoft.com/office/officeart/2005/8/layout/vList5"/>
    <dgm:cxn modelId="{85180230-2476-4859-BC58-1CA033B33DBE}" type="presParOf" srcId="{F216E9B3-6368-4327-B8F8-E620A31BDA54}" destId="{3E059961-35F2-4FB1-B56D-AB759B1D1CE9}" srcOrd="1" destOrd="0" presId="urn:microsoft.com/office/officeart/2005/8/layout/vList5"/>
    <dgm:cxn modelId="{EE5BEF11-8F66-4709-969B-5DCE4FA73CF2}" type="presParOf" srcId="{807E7850-DBA9-4F9E-BFEE-21BC420DD53D}" destId="{FD406F1E-D091-4336-8091-6443BE7AA8FF}" srcOrd="3" destOrd="0" presId="urn:microsoft.com/office/officeart/2005/8/layout/vList5"/>
    <dgm:cxn modelId="{C7B41DF2-BD3B-4AD4-8A0F-0C1A8698C59B}" type="presParOf" srcId="{807E7850-DBA9-4F9E-BFEE-21BC420DD53D}" destId="{A2C0518F-0157-48FB-91D2-06A6052AE659}" srcOrd="4" destOrd="0" presId="urn:microsoft.com/office/officeart/2005/8/layout/vList5"/>
    <dgm:cxn modelId="{455A31B0-1C75-4B5D-A31B-BADAA52AB11E}" type="presParOf" srcId="{A2C0518F-0157-48FB-91D2-06A6052AE659}" destId="{2E99DCFC-42C4-4742-A095-030689F7B19B}" srcOrd="0" destOrd="0" presId="urn:microsoft.com/office/officeart/2005/8/layout/vList5"/>
    <dgm:cxn modelId="{4CC0071B-CDE4-4E5B-A09E-B33260A1811F}" type="presParOf" srcId="{A2C0518F-0157-48FB-91D2-06A6052AE659}" destId="{3B8A39F6-FC12-41B4-A8CA-A7F20E647D5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CCA64-0637-47EE-954B-80B92BEDEAE8}">
      <dsp:nvSpPr>
        <dsp:cNvPr id="0" name=""/>
        <dsp:cNvSpPr/>
      </dsp:nvSpPr>
      <dsp:spPr>
        <a:xfrm rot="5400000">
          <a:off x="6593196" y="-3063038"/>
          <a:ext cx="1166849" cy="7589059"/>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i="0" kern="1200" baseline="0" dirty="0"/>
            <a:t>17,098 lab-confirmed COVID-19 cases and 2,744 deaths associated with long-term care facilities as of 5/29/20</a:t>
          </a:r>
          <a:endParaRPr lang="en-US" sz="2000" kern="1200" dirty="0"/>
        </a:p>
      </dsp:txBody>
      <dsp:txXfrm rot="-5400000">
        <a:off x="3382092" y="205027"/>
        <a:ext cx="7532098" cy="1052927"/>
      </dsp:txXfrm>
    </dsp:sp>
    <dsp:sp modelId="{4438C849-40F9-44D4-BA9D-C78772444784}">
      <dsp:nvSpPr>
        <dsp:cNvPr id="0" name=""/>
        <dsp:cNvSpPr/>
      </dsp:nvSpPr>
      <dsp:spPr>
        <a:xfrm>
          <a:off x="1648" y="2209"/>
          <a:ext cx="3380443" cy="1458562"/>
        </a:xfrm>
        <a:prstGeom prst="roundRect">
          <a:avLst/>
        </a:prstGeom>
        <a:solidFill>
          <a:schemeClr val="accent5">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0" i="0" kern="1200" baseline="0" dirty="0">
              <a:hlinkClick xmlns:r="http://schemas.openxmlformats.org/officeDocument/2006/relationships" r:id="rId1"/>
            </a:rPr>
            <a:t>IL</a:t>
          </a:r>
          <a:endParaRPr lang="en-US" sz="3600" b="0" i="0" kern="1200" baseline="0" dirty="0"/>
        </a:p>
      </dsp:txBody>
      <dsp:txXfrm>
        <a:off x="72849" y="73410"/>
        <a:ext cx="3238041" cy="1316160"/>
      </dsp:txXfrm>
    </dsp:sp>
    <dsp:sp modelId="{05A69DAA-F929-480A-8342-36CD0B110FD5}">
      <dsp:nvSpPr>
        <dsp:cNvPr id="0" name=""/>
        <dsp:cNvSpPr/>
      </dsp:nvSpPr>
      <dsp:spPr>
        <a:xfrm rot="5400000">
          <a:off x="6456080" y="-1531548"/>
          <a:ext cx="1441082" cy="7589059"/>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i="0" kern="1200" baseline="0" dirty="0"/>
            <a:t>Guides infection prevention and control measures </a:t>
          </a:r>
          <a:endParaRPr lang="en-US" sz="2000" kern="1200" dirty="0"/>
        </a:p>
        <a:p>
          <a:pPr marL="457200" lvl="2" indent="-228600" algn="l" defTabSz="889000">
            <a:lnSpc>
              <a:spcPct val="90000"/>
            </a:lnSpc>
            <a:spcBef>
              <a:spcPct val="0"/>
            </a:spcBef>
            <a:spcAft>
              <a:spcPct val="15000"/>
            </a:spcAft>
            <a:buChar char="•"/>
          </a:pPr>
          <a:r>
            <a:rPr lang="en-US" sz="2000" b="0" i="0" kern="1200" baseline="0" dirty="0" err="1"/>
            <a:t>Cohorting</a:t>
          </a:r>
          <a:r>
            <a:rPr lang="en-US" sz="2000" b="0" i="0" kern="1200" baseline="0" dirty="0"/>
            <a:t> and initiation of transmission-based precautions</a:t>
          </a:r>
          <a:endParaRPr lang="en-US" sz="2000" kern="1200" dirty="0"/>
        </a:p>
        <a:p>
          <a:pPr marL="457200" lvl="2" indent="-228600" algn="l" defTabSz="889000">
            <a:lnSpc>
              <a:spcPct val="90000"/>
            </a:lnSpc>
            <a:spcBef>
              <a:spcPct val="0"/>
            </a:spcBef>
            <a:spcAft>
              <a:spcPct val="15000"/>
            </a:spcAft>
            <a:buChar char="•"/>
          </a:pPr>
          <a:r>
            <a:rPr lang="en-US" sz="2000" b="0" i="0" kern="1200" baseline="0" dirty="0"/>
            <a:t>Exclusion of healthcare personnel</a:t>
          </a:r>
          <a:endParaRPr lang="en-US" sz="2000" kern="1200" dirty="0"/>
        </a:p>
        <a:p>
          <a:pPr marL="228600" lvl="1" indent="-228600" algn="l" defTabSz="889000">
            <a:lnSpc>
              <a:spcPct val="90000"/>
            </a:lnSpc>
            <a:spcBef>
              <a:spcPct val="0"/>
            </a:spcBef>
            <a:spcAft>
              <a:spcPct val="15000"/>
            </a:spcAft>
            <a:buChar char="•"/>
          </a:pPr>
          <a:r>
            <a:rPr lang="en-US" sz="2000" b="0" i="0" kern="1200" baseline="0"/>
            <a:t>Identifies asymptomatic cases</a:t>
          </a:r>
          <a:endParaRPr lang="en-US" sz="2000" kern="1200" dirty="0"/>
        </a:p>
      </dsp:txBody>
      <dsp:txXfrm rot="-5400000">
        <a:off x="3382092" y="1612788"/>
        <a:ext cx="7518711" cy="1300386"/>
      </dsp:txXfrm>
    </dsp:sp>
    <dsp:sp modelId="{11A3B495-B312-4B65-8DCA-B2703FB2F45F}">
      <dsp:nvSpPr>
        <dsp:cNvPr id="0" name=""/>
        <dsp:cNvSpPr/>
      </dsp:nvSpPr>
      <dsp:spPr>
        <a:xfrm>
          <a:off x="1648" y="1533700"/>
          <a:ext cx="3380443" cy="1458562"/>
        </a:xfrm>
        <a:prstGeom prst="roundRect">
          <a:avLst/>
        </a:prstGeom>
        <a:solidFill>
          <a:schemeClr val="accent5">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0" i="0" kern="1200" baseline="0" dirty="0">
              <a:hlinkClick xmlns:r="http://schemas.openxmlformats.org/officeDocument/2006/relationships" r:id="rId2"/>
            </a:rPr>
            <a:t>CDC</a:t>
          </a:r>
          <a:endParaRPr lang="en-US" sz="3600" kern="1200" dirty="0"/>
        </a:p>
      </dsp:txBody>
      <dsp:txXfrm>
        <a:off x="72849" y="1604901"/>
        <a:ext cx="3238041" cy="1316160"/>
      </dsp:txXfrm>
    </dsp:sp>
    <dsp:sp modelId="{F01A6889-7430-406B-8D28-5116D6DE6D69}">
      <dsp:nvSpPr>
        <dsp:cNvPr id="0" name=""/>
        <dsp:cNvSpPr/>
      </dsp:nvSpPr>
      <dsp:spPr>
        <a:xfrm rot="5400000">
          <a:off x="6593196" y="-57"/>
          <a:ext cx="1166849" cy="7589059"/>
        </a:xfrm>
        <a:prstGeom prst="round2Same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i="0" kern="1200" baseline="0" dirty="0"/>
            <a:t>Recommended as factor for reopening nursing homes (QSO-20-30-NH; 5/18/20)</a:t>
          </a:r>
          <a:endParaRPr lang="en-US" sz="2000" kern="1200" dirty="0"/>
        </a:p>
      </dsp:txBody>
      <dsp:txXfrm rot="-5400000">
        <a:off x="3382092" y="3268009"/>
        <a:ext cx="7532098" cy="1052927"/>
      </dsp:txXfrm>
    </dsp:sp>
    <dsp:sp modelId="{4FF98BC0-7C33-469E-BD00-225FBDC4E12B}">
      <dsp:nvSpPr>
        <dsp:cNvPr id="0" name=""/>
        <dsp:cNvSpPr/>
      </dsp:nvSpPr>
      <dsp:spPr>
        <a:xfrm>
          <a:off x="1648" y="3065190"/>
          <a:ext cx="3380443" cy="1458562"/>
        </a:xfrm>
        <a:prstGeom prst="roundRect">
          <a:avLst/>
        </a:prstGeom>
        <a:solidFill>
          <a:schemeClr val="accent5">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b="0" i="0" kern="1200" baseline="0" dirty="0">
              <a:hlinkClick xmlns:r="http://schemas.openxmlformats.org/officeDocument/2006/relationships" r:id="rId3"/>
            </a:rPr>
            <a:t>CMS</a:t>
          </a:r>
          <a:endParaRPr lang="en-US" sz="3600" kern="1200" dirty="0"/>
        </a:p>
      </dsp:txBody>
      <dsp:txXfrm>
        <a:off x="72849" y="3136391"/>
        <a:ext cx="3238041" cy="1316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8CF1C-F6A9-4ED8-AE6B-E76E4FAFF2EB}">
      <dsp:nvSpPr>
        <dsp:cNvPr id="0" name=""/>
        <dsp:cNvSpPr/>
      </dsp:nvSpPr>
      <dsp:spPr>
        <a:xfrm rot="10800000">
          <a:off x="1785200" y="66"/>
          <a:ext cx="5782958" cy="1314362"/>
        </a:xfrm>
        <a:prstGeom prst="homePlat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9597" tIns="68580" rIns="128016" bIns="68580" numCol="1" spcCol="1270" anchor="ctr" anchorCtr="0">
          <a:noAutofit/>
        </a:bodyPr>
        <a:lstStyle/>
        <a:p>
          <a:pPr marL="0" lvl="0" indent="0" algn="ctr" defTabSz="800100">
            <a:lnSpc>
              <a:spcPct val="90000"/>
            </a:lnSpc>
            <a:spcBef>
              <a:spcPct val="0"/>
            </a:spcBef>
            <a:spcAft>
              <a:spcPts val="600"/>
            </a:spcAft>
            <a:buNone/>
          </a:pPr>
          <a:r>
            <a:rPr lang="en-US" sz="1800" b="1" i="0" kern="1200" baseline="0" dirty="0"/>
            <a:t>Designate a COVID-19 unit</a:t>
          </a:r>
        </a:p>
        <a:p>
          <a:pPr marL="0" lvl="0" indent="0" algn="ctr" defTabSz="800100">
            <a:lnSpc>
              <a:spcPct val="90000"/>
            </a:lnSpc>
            <a:spcBef>
              <a:spcPct val="0"/>
            </a:spcBef>
            <a:spcAft>
              <a:spcPts val="600"/>
            </a:spcAft>
            <a:buNone/>
          </a:pPr>
          <a:r>
            <a:rPr lang="en-US" sz="1800" b="0" i="0" kern="1200" baseline="0" dirty="0">
              <a:hlinkClick xmlns:r="http://schemas.openxmlformats.org/officeDocument/2006/relationships" r:id="rId1">
                <a:extLst>
                  <a:ext uri="{A12FA001-AC4F-418D-AE19-62706E023703}">
                    <ahyp:hlinkClr xmlns:ahyp="http://schemas.microsoft.com/office/drawing/2018/hyperlinkcolor" val="tx"/>
                  </a:ext>
                </a:extLst>
              </a:hlinkClick>
            </a:rPr>
            <a:t> </a:t>
          </a:r>
          <a:r>
            <a:rPr lang="en-US" sz="1600" b="0" i="0" kern="1200" baseline="0" dirty="0">
              <a:solidFill>
                <a:srgbClr val="FFFF00"/>
              </a:solidFill>
              <a:hlinkClick xmlns:r="http://schemas.openxmlformats.org/officeDocument/2006/relationships" r:id="rId1">
                <a:extLst>
                  <a:ext uri="{A12FA001-AC4F-418D-AE19-62706E023703}">
                    <ahyp:hlinkClr xmlns:ahyp="http://schemas.microsoft.com/office/drawing/2018/hyperlinkcolor" val="tx"/>
                  </a:ext>
                </a:extLst>
              </a:hlinkClick>
            </a:rPr>
            <a:t>https://www.cdc.gov/coronavirus/2019-ncov/hcp/nursing-homes-responding.html</a:t>
          </a:r>
          <a:endParaRPr lang="en-US" sz="1800" kern="1200" dirty="0">
            <a:solidFill>
              <a:srgbClr val="FFFF00"/>
            </a:solidFill>
          </a:endParaRPr>
        </a:p>
      </dsp:txBody>
      <dsp:txXfrm rot="10800000">
        <a:off x="2113790" y="66"/>
        <a:ext cx="5454368" cy="1314362"/>
      </dsp:txXfrm>
    </dsp:sp>
    <dsp:sp modelId="{54492F86-FBE2-4BAE-B132-26F0010CA584}">
      <dsp:nvSpPr>
        <dsp:cNvPr id="0" name=""/>
        <dsp:cNvSpPr/>
      </dsp:nvSpPr>
      <dsp:spPr>
        <a:xfrm>
          <a:off x="1128019" y="66"/>
          <a:ext cx="1314362" cy="1314362"/>
        </a:xfrm>
        <a:prstGeom prst="ellipse">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dsp:style>
    </dsp:sp>
    <dsp:sp modelId="{FD25E749-4BB5-4A47-A60E-4DD66E9344C3}">
      <dsp:nvSpPr>
        <dsp:cNvPr id="0" name=""/>
        <dsp:cNvSpPr/>
      </dsp:nvSpPr>
      <dsp:spPr>
        <a:xfrm rot="10800000">
          <a:off x="1785200" y="1706776"/>
          <a:ext cx="5782958" cy="1314362"/>
        </a:xfrm>
        <a:prstGeom prst="homePlat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9597" tIns="68580" rIns="128016" bIns="68580" numCol="1" spcCol="1270" anchor="ctr" anchorCtr="0">
          <a:noAutofit/>
        </a:bodyPr>
        <a:lstStyle/>
        <a:p>
          <a:pPr marL="0" lvl="0" indent="0" algn="ctr" defTabSz="800100">
            <a:lnSpc>
              <a:spcPct val="90000"/>
            </a:lnSpc>
            <a:spcBef>
              <a:spcPct val="0"/>
            </a:spcBef>
            <a:spcAft>
              <a:spcPts val="600"/>
            </a:spcAft>
            <a:buNone/>
          </a:pPr>
          <a:r>
            <a:rPr lang="en-US" sz="1800" b="1" i="0" kern="1200" baseline="0" dirty="0"/>
            <a:t>Understand the HCP return to work criteria</a:t>
          </a:r>
        </a:p>
        <a:p>
          <a:pPr marL="0" lvl="0" indent="0" algn="ctr" defTabSz="800100">
            <a:lnSpc>
              <a:spcPct val="90000"/>
            </a:lnSpc>
            <a:spcBef>
              <a:spcPct val="0"/>
            </a:spcBef>
            <a:spcAft>
              <a:spcPts val="600"/>
            </a:spcAft>
            <a:buNone/>
          </a:pPr>
          <a:r>
            <a:rPr lang="en-US" sz="1600" b="0" i="0" kern="1200" baseline="0" dirty="0">
              <a:solidFill>
                <a:srgbClr val="FFFF00"/>
              </a:solidFill>
            </a:rPr>
            <a:t> </a:t>
          </a:r>
          <a:r>
            <a:rPr lang="en-US" sz="1600" b="0" i="0" kern="1200" baseline="0" dirty="0">
              <a:solidFill>
                <a:srgbClr val="FFFF00"/>
              </a:solidFill>
              <a:hlinkClick xmlns:r="http://schemas.openxmlformats.org/officeDocument/2006/relationships" r:id="rId4">
                <a:extLst>
                  <a:ext uri="{A12FA001-AC4F-418D-AE19-62706E023703}">
                    <ahyp:hlinkClr xmlns:ahyp="http://schemas.microsoft.com/office/drawing/2018/hyperlinkcolor" val="tx"/>
                  </a:ext>
                </a:extLst>
              </a:hlinkClick>
            </a:rPr>
            <a:t>https://www.cdc.gov/coronavirus/2019-ncov/hcp/return-to-work.html</a:t>
          </a:r>
          <a:endParaRPr lang="en-US" sz="1600" kern="1200" dirty="0">
            <a:solidFill>
              <a:srgbClr val="FFFF00"/>
            </a:solidFill>
          </a:endParaRPr>
        </a:p>
      </dsp:txBody>
      <dsp:txXfrm rot="10800000">
        <a:off x="2113790" y="1706776"/>
        <a:ext cx="5454368" cy="1314362"/>
      </dsp:txXfrm>
    </dsp:sp>
    <dsp:sp modelId="{C7DC4EA3-2D8A-4880-B97B-EA618FEA668E}">
      <dsp:nvSpPr>
        <dsp:cNvPr id="0" name=""/>
        <dsp:cNvSpPr/>
      </dsp:nvSpPr>
      <dsp:spPr>
        <a:xfrm>
          <a:off x="1128019" y="1706776"/>
          <a:ext cx="1314362" cy="131436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dsp:style>
    </dsp:sp>
    <dsp:sp modelId="{385F6843-D5A2-41D7-B64D-E532720373AF}">
      <dsp:nvSpPr>
        <dsp:cNvPr id="0" name=""/>
        <dsp:cNvSpPr/>
      </dsp:nvSpPr>
      <dsp:spPr>
        <a:xfrm rot="10800000">
          <a:off x="1785200" y="3413486"/>
          <a:ext cx="5782958" cy="1314362"/>
        </a:xfrm>
        <a:prstGeom prst="homePlat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9597" tIns="68580" rIns="128016" bIns="68580" numCol="1" spcCol="1270" anchor="ctr" anchorCtr="0">
          <a:noAutofit/>
        </a:bodyPr>
        <a:lstStyle/>
        <a:p>
          <a:pPr marL="0" lvl="0" indent="0" algn="ctr" defTabSz="800100">
            <a:lnSpc>
              <a:spcPct val="90000"/>
            </a:lnSpc>
            <a:spcBef>
              <a:spcPct val="0"/>
            </a:spcBef>
            <a:spcAft>
              <a:spcPts val="600"/>
            </a:spcAft>
            <a:buNone/>
          </a:pPr>
          <a:r>
            <a:rPr lang="en-US" sz="1800" b="1" i="0" kern="1200" baseline="0" dirty="0"/>
            <a:t>Plan for potential staffing shortages</a:t>
          </a:r>
        </a:p>
        <a:p>
          <a:pPr marL="0" lvl="0" indent="0" algn="ctr" defTabSz="800100">
            <a:lnSpc>
              <a:spcPct val="90000"/>
            </a:lnSpc>
            <a:spcBef>
              <a:spcPct val="0"/>
            </a:spcBef>
            <a:spcAft>
              <a:spcPts val="600"/>
            </a:spcAft>
            <a:buNone/>
          </a:pPr>
          <a:r>
            <a:rPr lang="en-US" sz="1800" b="0" i="0" kern="1200" baseline="0" dirty="0"/>
            <a:t> </a:t>
          </a:r>
          <a:r>
            <a:rPr lang="en-US" sz="1600" b="0" i="0" kern="1200" baseline="0" dirty="0">
              <a:solidFill>
                <a:srgbClr val="FFFF00"/>
              </a:solidFill>
              <a:hlinkClick xmlns:r="http://schemas.openxmlformats.org/officeDocument/2006/relationships" r:id="rId7">
                <a:extLst>
                  <a:ext uri="{A12FA001-AC4F-418D-AE19-62706E023703}">
                    <ahyp:hlinkClr xmlns:ahyp="http://schemas.microsoft.com/office/drawing/2018/hyperlinkcolor" val="tx"/>
                  </a:ext>
                </a:extLst>
              </a:hlinkClick>
            </a:rPr>
            <a:t>https://www.cdc.gov/coronavirus/2019-ncov/hcp/mitigating-staff-shortages.html</a:t>
          </a:r>
          <a:endParaRPr lang="en-US" sz="1800" kern="1200" dirty="0">
            <a:solidFill>
              <a:srgbClr val="FFFF00"/>
            </a:solidFill>
          </a:endParaRPr>
        </a:p>
      </dsp:txBody>
      <dsp:txXfrm rot="10800000">
        <a:off x="2113790" y="3413486"/>
        <a:ext cx="5454368" cy="1314362"/>
      </dsp:txXfrm>
    </dsp:sp>
    <dsp:sp modelId="{F1BF4200-5F28-466B-8B94-FA7965A8A66C}">
      <dsp:nvSpPr>
        <dsp:cNvPr id="0" name=""/>
        <dsp:cNvSpPr/>
      </dsp:nvSpPr>
      <dsp:spPr>
        <a:xfrm>
          <a:off x="1128019" y="3413486"/>
          <a:ext cx="1314362" cy="1314362"/>
        </a:xfrm>
        <a:prstGeom prst="ellipse">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E1668-536F-496D-B9BE-FAA3F3942570}">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A19316-334E-4A8A-AC95-A9F75619C1F0}">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176210-59E4-45DD-8E98-4C2C0F4E7FB8}">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IDPH-produced video [in post-production]</a:t>
          </a:r>
        </a:p>
      </dsp:txBody>
      <dsp:txXfrm>
        <a:off x="1435590" y="531"/>
        <a:ext cx="9080009" cy="1242935"/>
      </dsp:txXfrm>
    </dsp:sp>
    <dsp:sp modelId="{F10884B6-0842-426C-ABCC-DBA6B26EE170}">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056EAC-9CF1-4360-A783-35DD5A9DAE1F}">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4617F4-F8F1-4812-AA4E-D3C3D36DA08E}">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t>IDPH Lab’s 17 steps for collection</a:t>
          </a:r>
        </a:p>
      </dsp:txBody>
      <dsp:txXfrm>
        <a:off x="1435590" y="1554201"/>
        <a:ext cx="9080009" cy="1242935"/>
      </dsp:txXfrm>
    </dsp:sp>
    <dsp:sp modelId="{DCFF0694-C3A4-4127-977A-27F090F2F7BD}">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F31C17-E3D2-46F4-97DE-F8EFDDCEEFE4}">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552EE8-A1B5-4D10-A910-4AA72525C192}">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t>PowerPoint slides with step-by-step instruction</a:t>
          </a:r>
        </a:p>
      </dsp:txBody>
      <dsp:txXfrm>
        <a:off x="1435590" y="3107870"/>
        <a:ext cx="9080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CE1AE-B96D-4DD6-A2AB-B1BD163F042B}">
      <dsp:nvSpPr>
        <dsp:cNvPr id="0" name=""/>
        <dsp:cNvSpPr/>
      </dsp:nvSpPr>
      <dsp:spPr>
        <a:xfrm>
          <a:off x="0" y="680"/>
          <a:ext cx="6269038" cy="15916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222A65-2DAE-42DC-923F-14FAF9E1E33C}">
      <dsp:nvSpPr>
        <dsp:cNvPr id="0" name=""/>
        <dsp:cNvSpPr/>
      </dsp:nvSpPr>
      <dsp:spPr>
        <a:xfrm>
          <a:off x="481473" y="358800"/>
          <a:ext cx="875405" cy="87540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121846-6574-486A-8717-9BEF35F894EA}">
      <dsp:nvSpPr>
        <dsp:cNvPr id="0" name=""/>
        <dsp:cNvSpPr/>
      </dsp:nvSpPr>
      <dsp:spPr>
        <a:xfrm>
          <a:off x="1838352" y="680"/>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066800">
            <a:lnSpc>
              <a:spcPct val="100000"/>
            </a:lnSpc>
            <a:spcBef>
              <a:spcPct val="0"/>
            </a:spcBef>
            <a:spcAft>
              <a:spcPct val="35000"/>
            </a:spcAft>
            <a:buNone/>
          </a:pPr>
          <a:r>
            <a:rPr lang="en-US" sz="2400" kern="1200" dirty="0"/>
            <a:t>Report to LHD and CDC/</a:t>
          </a:r>
          <a:r>
            <a:rPr lang="en-US" sz="2400" kern="1200" dirty="0" err="1"/>
            <a:t>NHSN</a:t>
          </a:r>
          <a:r>
            <a:rPr lang="en-US" sz="2400" kern="1200" dirty="0"/>
            <a:t> (if required)</a:t>
          </a:r>
        </a:p>
      </dsp:txBody>
      <dsp:txXfrm>
        <a:off x="1838352" y="680"/>
        <a:ext cx="4430685" cy="1591647"/>
      </dsp:txXfrm>
    </dsp:sp>
    <dsp:sp modelId="{EEBE400B-743A-4D26-9CB8-3F1C087BED51}">
      <dsp:nvSpPr>
        <dsp:cNvPr id="0" name=""/>
        <dsp:cNvSpPr/>
      </dsp:nvSpPr>
      <dsp:spPr>
        <a:xfrm>
          <a:off x="0" y="1990238"/>
          <a:ext cx="6269038" cy="15916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964058-AE19-4B4E-A14E-6C7E3D43A36D}">
      <dsp:nvSpPr>
        <dsp:cNvPr id="0" name=""/>
        <dsp:cNvSpPr/>
      </dsp:nvSpPr>
      <dsp:spPr>
        <a:xfrm>
          <a:off x="481473" y="2348359"/>
          <a:ext cx="875405" cy="87540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33586B-C815-4E82-8C76-E2D658E76808}">
      <dsp:nvSpPr>
        <dsp:cNvPr id="0" name=""/>
        <dsp:cNvSpPr/>
      </dsp:nvSpPr>
      <dsp:spPr>
        <a:xfrm>
          <a:off x="1838352" y="1990238"/>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066800" rtl="0">
            <a:lnSpc>
              <a:spcPct val="100000"/>
            </a:lnSpc>
            <a:spcBef>
              <a:spcPct val="0"/>
            </a:spcBef>
            <a:spcAft>
              <a:spcPct val="35000"/>
            </a:spcAft>
            <a:buNone/>
          </a:pPr>
          <a:r>
            <a:rPr lang="en-US" sz="2400" kern="1200" dirty="0">
              <a:latin typeface="+mn-lt"/>
              <a:cs typeface="Calibri"/>
            </a:rPr>
            <a:t>Implement infection control</a:t>
          </a:r>
          <a:r>
            <a:rPr lang="en-US" sz="2400" kern="1200" dirty="0">
              <a:latin typeface="+mn-lt"/>
            </a:rPr>
            <a:t> </a:t>
          </a:r>
          <a:r>
            <a:rPr lang="en-US" sz="2400" kern="1200" dirty="0">
              <a:latin typeface="+mn-lt"/>
              <a:cs typeface="Calibri"/>
            </a:rPr>
            <a:t>measures, plan for subsequent testing</a:t>
          </a:r>
          <a:endParaRPr lang="en-US" sz="2400" kern="1200" dirty="0">
            <a:latin typeface="+mn-lt"/>
          </a:endParaRPr>
        </a:p>
      </dsp:txBody>
      <dsp:txXfrm>
        <a:off x="1838352" y="1990238"/>
        <a:ext cx="4430685" cy="1591647"/>
      </dsp:txXfrm>
    </dsp:sp>
    <dsp:sp modelId="{264CE98E-899F-47E7-A028-C2B452400D5B}">
      <dsp:nvSpPr>
        <dsp:cNvPr id="0" name=""/>
        <dsp:cNvSpPr/>
      </dsp:nvSpPr>
      <dsp:spPr>
        <a:xfrm>
          <a:off x="0" y="3979797"/>
          <a:ext cx="6269038" cy="15916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703DCD-0BAF-4A8A-8CB2-EE95E8CDA77F}">
      <dsp:nvSpPr>
        <dsp:cNvPr id="0" name=""/>
        <dsp:cNvSpPr/>
      </dsp:nvSpPr>
      <dsp:spPr>
        <a:xfrm>
          <a:off x="481473" y="4337918"/>
          <a:ext cx="875405" cy="87540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33C096-60C3-4BF2-85A7-46F5059F1B63}">
      <dsp:nvSpPr>
        <dsp:cNvPr id="0" name=""/>
        <dsp:cNvSpPr/>
      </dsp:nvSpPr>
      <dsp:spPr>
        <a:xfrm>
          <a:off x="1838352" y="3979797"/>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066800" rtl="0">
            <a:lnSpc>
              <a:spcPct val="100000"/>
            </a:lnSpc>
            <a:spcBef>
              <a:spcPct val="0"/>
            </a:spcBef>
            <a:spcAft>
              <a:spcPct val="35000"/>
            </a:spcAft>
            <a:buNone/>
          </a:pPr>
          <a:r>
            <a:rPr lang="en-US" sz="2400" kern="1200" dirty="0">
              <a:latin typeface="+mn-lt"/>
            </a:rPr>
            <a:t>Notify </a:t>
          </a:r>
          <a:r>
            <a:rPr lang="en-US" sz="2400" kern="1200" dirty="0">
              <a:latin typeface="+mn-lt"/>
              <a:cs typeface="Calibri"/>
            </a:rPr>
            <a:t>residents</a:t>
          </a:r>
          <a:r>
            <a:rPr lang="en-US" sz="2400" kern="1200" dirty="0">
              <a:latin typeface="+mn-lt"/>
            </a:rPr>
            <a:t>, families/representatives, and staff (see CMS requirements)</a:t>
          </a:r>
        </a:p>
      </dsp:txBody>
      <dsp:txXfrm>
        <a:off x="1838352" y="3979797"/>
        <a:ext cx="4430685" cy="15916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68023-12D0-481A-92F0-81553C54FF2C}">
      <dsp:nvSpPr>
        <dsp:cNvPr id="0" name=""/>
        <dsp:cNvSpPr/>
      </dsp:nvSpPr>
      <dsp:spPr>
        <a:xfrm>
          <a:off x="0" y="288461"/>
          <a:ext cx="6269038" cy="161898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a:t>This is great news! But remember that this only provides a snapshot of COVID-19 status on the day swabbing occurred</a:t>
          </a:r>
          <a:endParaRPr lang="en-US" sz="2400" kern="1200"/>
        </a:p>
      </dsp:txBody>
      <dsp:txXfrm>
        <a:off x="79032" y="367493"/>
        <a:ext cx="6110974" cy="1460923"/>
      </dsp:txXfrm>
    </dsp:sp>
    <dsp:sp modelId="{885EA531-9DAD-43EC-9B7F-C0F1E464D7D1}">
      <dsp:nvSpPr>
        <dsp:cNvPr id="0" name=""/>
        <dsp:cNvSpPr/>
      </dsp:nvSpPr>
      <dsp:spPr>
        <a:xfrm>
          <a:off x="0" y="1976568"/>
          <a:ext cx="6269038" cy="1618987"/>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a:t>Continue with infection prevention and control measures (e.g., monitoring hand hygiene adherence/PPE use and screening residents and staff for symptoms)</a:t>
          </a:r>
          <a:endParaRPr lang="en-US" sz="2400" kern="1200"/>
        </a:p>
      </dsp:txBody>
      <dsp:txXfrm>
        <a:off x="79032" y="2055600"/>
        <a:ext cx="6110974" cy="1460923"/>
      </dsp:txXfrm>
    </dsp:sp>
    <dsp:sp modelId="{E884D7C9-2229-46E7-A91F-5C0346E54990}">
      <dsp:nvSpPr>
        <dsp:cNvPr id="0" name=""/>
        <dsp:cNvSpPr/>
      </dsp:nvSpPr>
      <dsp:spPr>
        <a:xfrm>
          <a:off x="0" y="3664676"/>
          <a:ext cx="6269038" cy="1618987"/>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a:t>Plan for subsequent testing per your facility’s testing plan</a:t>
          </a:r>
          <a:endParaRPr lang="en-US" sz="2400" kern="1200"/>
        </a:p>
      </dsp:txBody>
      <dsp:txXfrm>
        <a:off x="79032" y="3743708"/>
        <a:ext cx="6110974" cy="14609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DB41D-0365-4BAA-8E36-105566BD7DC0}">
      <dsp:nvSpPr>
        <dsp:cNvPr id="0" name=""/>
        <dsp:cNvSpPr/>
      </dsp:nvSpPr>
      <dsp:spPr>
        <a:xfrm rot="5400000">
          <a:off x="6868019" y="-2767613"/>
          <a:ext cx="1186969" cy="7022592"/>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i="0" kern="1200" baseline="0" dirty="0"/>
            <a:t>7 days of memo release</a:t>
          </a:r>
          <a:endParaRPr lang="en-US" sz="2000" kern="1200" dirty="0"/>
        </a:p>
      </dsp:txBody>
      <dsp:txXfrm rot="-5400000">
        <a:off x="3950208" y="208141"/>
        <a:ext cx="6964649" cy="1071083"/>
      </dsp:txXfrm>
    </dsp:sp>
    <dsp:sp modelId="{BF8E471A-5CC7-4E44-8573-95A6DE38D70C}">
      <dsp:nvSpPr>
        <dsp:cNvPr id="0" name=""/>
        <dsp:cNvSpPr/>
      </dsp:nvSpPr>
      <dsp:spPr>
        <a:xfrm>
          <a:off x="0" y="1827"/>
          <a:ext cx="3950208" cy="148371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0" i="0" kern="1200" baseline="0" dirty="0"/>
            <a:t>Facility assessment</a:t>
          </a:r>
          <a:endParaRPr lang="en-US" sz="3200" kern="1200" dirty="0"/>
        </a:p>
      </dsp:txBody>
      <dsp:txXfrm>
        <a:off x="72429" y="74256"/>
        <a:ext cx="3805350" cy="1338853"/>
      </dsp:txXfrm>
    </dsp:sp>
    <dsp:sp modelId="{3E059961-35F2-4FB1-B56D-AB759B1D1CE9}">
      <dsp:nvSpPr>
        <dsp:cNvPr id="0" name=""/>
        <dsp:cNvSpPr/>
      </dsp:nvSpPr>
      <dsp:spPr>
        <a:xfrm rot="5400000">
          <a:off x="6868019" y="-1209716"/>
          <a:ext cx="1186969" cy="7022592"/>
        </a:xfrm>
        <a:prstGeom prst="round2Same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i="0" kern="1200" baseline="0"/>
            <a:t>14 </a:t>
          </a:r>
          <a:r>
            <a:rPr lang="en-US" sz="2000" b="0" i="0" kern="1200" baseline="0" dirty="0"/>
            <a:t>days of memo release</a:t>
          </a:r>
          <a:endParaRPr lang="en-US" sz="2000" kern="1200" dirty="0"/>
        </a:p>
      </dsp:txBody>
      <dsp:txXfrm rot="-5400000">
        <a:off x="3950208" y="1766038"/>
        <a:ext cx="6964649" cy="1071083"/>
      </dsp:txXfrm>
    </dsp:sp>
    <dsp:sp modelId="{ACB588DE-C65B-469C-B6A5-C187906AC02C}">
      <dsp:nvSpPr>
        <dsp:cNvPr id="0" name=""/>
        <dsp:cNvSpPr/>
      </dsp:nvSpPr>
      <dsp:spPr>
        <a:xfrm>
          <a:off x="0" y="1559724"/>
          <a:ext cx="3950208" cy="1483711"/>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0" i="0" kern="1200" baseline="0" dirty="0"/>
            <a:t>Testing plan and response strategy</a:t>
          </a:r>
          <a:endParaRPr lang="en-US" sz="3200" kern="1200" dirty="0"/>
        </a:p>
      </dsp:txBody>
      <dsp:txXfrm>
        <a:off x="72429" y="1632153"/>
        <a:ext cx="3805350" cy="1338853"/>
      </dsp:txXfrm>
    </dsp:sp>
    <dsp:sp modelId="{3B8A39F6-FC12-41B4-A8CA-A7F20E647D57}">
      <dsp:nvSpPr>
        <dsp:cNvPr id="0" name=""/>
        <dsp:cNvSpPr/>
      </dsp:nvSpPr>
      <dsp:spPr>
        <a:xfrm rot="5400000">
          <a:off x="6551509" y="512462"/>
          <a:ext cx="1805415" cy="7015734"/>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i="0" kern="1200" baseline="0" dirty="0"/>
            <a:t>No required deadline</a:t>
          </a:r>
          <a:endParaRPr lang="en-US" sz="2000" kern="1200" dirty="0"/>
        </a:p>
        <a:p>
          <a:pPr marL="228600" lvl="1" indent="-228600" algn="l" defTabSz="889000">
            <a:lnSpc>
              <a:spcPct val="90000"/>
            </a:lnSpc>
            <a:spcBef>
              <a:spcPct val="0"/>
            </a:spcBef>
            <a:spcAft>
              <a:spcPct val="15000"/>
            </a:spcAft>
            <a:buChar char="•"/>
          </a:pPr>
          <a:r>
            <a:rPr lang="en-US" sz="2000" kern="1200" dirty="0"/>
            <a:t>If 1</a:t>
          </a:r>
          <a:r>
            <a:rPr lang="en-US" sz="2000" kern="1200" baseline="30000" dirty="0"/>
            <a:t>st</a:t>
          </a:r>
          <a:r>
            <a:rPr lang="en-US" sz="2000" kern="1200" dirty="0"/>
            <a:t> case/ new outbreak/ outbreak with rapid increase in cases or many deaths, test as soon as possible</a:t>
          </a:r>
        </a:p>
        <a:p>
          <a:pPr marL="228600" lvl="1" indent="-228600" algn="l" defTabSz="889000">
            <a:lnSpc>
              <a:spcPct val="90000"/>
            </a:lnSpc>
            <a:spcBef>
              <a:spcPct val="0"/>
            </a:spcBef>
            <a:spcAft>
              <a:spcPct val="15000"/>
            </a:spcAft>
            <a:buChar char="•"/>
          </a:pPr>
          <a:r>
            <a:rPr lang="en-US" sz="2000" kern="1200" dirty="0"/>
            <a:t>For other situations, consider CMS guidance for reopening nursing homes, whether facility has ever had cases, low vs high incidence area</a:t>
          </a:r>
        </a:p>
      </dsp:txBody>
      <dsp:txXfrm rot="-5400000">
        <a:off x="3946350" y="3205755"/>
        <a:ext cx="6927601" cy="1629149"/>
      </dsp:txXfrm>
    </dsp:sp>
    <dsp:sp modelId="{2E99DCFC-42C4-4742-A095-030689F7B19B}">
      <dsp:nvSpPr>
        <dsp:cNvPr id="0" name=""/>
        <dsp:cNvSpPr/>
      </dsp:nvSpPr>
      <dsp:spPr>
        <a:xfrm>
          <a:off x="0" y="3182610"/>
          <a:ext cx="3946350" cy="167543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Facility-wide baseline testing</a:t>
          </a:r>
        </a:p>
      </dsp:txBody>
      <dsp:txXfrm>
        <a:off x="81788" y="3264398"/>
        <a:ext cx="3782774" cy="15118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xfrm>
            <a:off x="381000" y="685800"/>
            <a:ext cx="6096000" cy="3429000"/>
          </a:xfrm>
          <a:prstGeom prst="rect">
            <a:avLst/>
          </a:prstGeom>
        </p:spPr>
        <p:txBody>
          <a:bodyPr/>
          <a:lstStyle/>
          <a:p>
            <a:endParaRPr/>
          </a:p>
        </p:txBody>
      </p:sp>
      <p:sp>
        <p:nvSpPr>
          <p:cNvPr id="102" name="Shape 10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381000" y="685800"/>
            <a:ext cx="6096000" cy="3429000"/>
          </a:xfrm>
          <a:prstGeom prst="rect">
            <a:avLst/>
          </a:prstGeom>
        </p:spPr>
        <p:txBody>
          <a:bodyPr/>
          <a:lstStyle/>
          <a:p>
            <a:endParaRPr/>
          </a:p>
        </p:txBody>
      </p:sp>
      <p:sp>
        <p:nvSpPr>
          <p:cNvPr id="118" name="Shape 118"/>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Favorite Nurses Staffing, currently contracted through IEMA through mid-June</a:t>
            </a:r>
          </a:p>
        </p:txBody>
      </p:sp>
    </p:spTree>
    <p:extLst>
      <p:ext uri="{BB962C8B-B14F-4D97-AF65-F5344CB8AC3E}">
        <p14:creationId xmlns:p14="http://schemas.microsoft.com/office/powerpoint/2010/main" val="118221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har char="•"/>
            </a:pPr>
            <a:r>
              <a:rPr lang="en-US" dirty="0"/>
              <a:t>Appropriate infection control actions (e.g., </a:t>
            </a:r>
            <a:r>
              <a:rPr lang="en-US" dirty="0" err="1"/>
              <a:t>cohorting</a:t>
            </a:r>
            <a:r>
              <a:rPr lang="en-US" dirty="0"/>
              <a:t>, transmission-based precautions, exclusion of workers)</a:t>
            </a:r>
          </a:p>
          <a:p>
            <a:pPr lvl="1">
              <a:buChar char="•"/>
            </a:pPr>
            <a:r>
              <a:rPr lang="en-US" dirty="0"/>
              <a:t>Plan for subsequent testing</a:t>
            </a:r>
          </a:p>
        </p:txBody>
      </p:sp>
    </p:spTree>
    <p:extLst>
      <p:ext uri="{BB962C8B-B14F-4D97-AF65-F5344CB8AC3E}">
        <p14:creationId xmlns:p14="http://schemas.microsoft.com/office/powerpoint/2010/main" val="1806993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3" name="Title Text"/>
          <p:cNvSpPr txBox="1">
            <a:spLocks noGrp="1"/>
          </p:cNvSpPr>
          <p:nvPr>
            <p:ph type="title"/>
          </p:nvPr>
        </p:nvSpPr>
        <p:spPr>
          <a:prstGeom prst="rect">
            <a:avLst/>
          </a:prstGeom>
        </p:spPr>
        <p:txBody>
          <a:bodyPr/>
          <a:lstStyle/>
          <a:p>
            <a:r>
              <a:t>Title Text</a:t>
            </a:r>
          </a:p>
        </p:txBody>
      </p:sp>
      <p:sp>
        <p:nvSpPr>
          <p:cNvPr id="2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2" name="Picture 8" descr="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3565" y="6166096"/>
            <a:ext cx="2117236" cy="463304"/>
          </a:xfrm>
          <a:prstGeom prst="rect">
            <a:avLst/>
          </a:prstGeom>
          <a:ln w="12700">
            <a:miter lim="400000"/>
          </a:ln>
        </p:spPr>
      </p:pic>
      <p:sp>
        <p:nvSpPr>
          <p:cNvPr id="33" name="Title Text"/>
          <p:cNvSpPr txBox="1">
            <a:spLocks noGrp="1"/>
          </p:cNvSpPr>
          <p:nvPr>
            <p:ph type="title"/>
          </p:nvPr>
        </p:nvSpPr>
        <p:spPr>
          <a:xfrm>
            <a:off x="963084" y="4406901"/>
            <a:ext cx="10363201" cy="1362075"/>
          </a:xfrm>
          <a:prstGeom prst="rect">
            <a:avLst/>
          </a:prstGeom>
        </p:spPr>
        <p:txBody>
          <a:bodyPr anchor="t"/>
          <a:lstStyle>
            <a:lvl1pPr algn="l">
              <a:defRPr cap="all"/>
            </a:lvl1pPr>
          </a:lstStyle>
          <a:p>
            <a:r>
              <a:t>Title Text</a:t>
            </a:r>
          </a:p>
        </p:txBody>
      </p:sp>
      <p:sp>
        <p:nvSpPr>
          <p:cNvPr id="34" name="Body Level One…"/>
          <p:cNvSpPr txBox="1">
            <a:spLocks noGrp="1"/>
          </p:cNvSpPr>
          <p:nvPr>
            <p:ph type="body" sz="quarter" idx="1"/>
          </p:nvPr>
        </p:nvSpPr>
        <p:spPr>
          <a:xfrm>
            <a:off x="963084" y="2906713"/>
            <a:ext cx="103632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xfrm>
            <a:off x="8462527" y="6217852"/>
            <a:ext cx="275073" cy="27699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pic>
        <p:nvPicPr>
          <p:cNvPr id="42" name="Picture 8" descr="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5105" y="6166096"/>
            <a:ext cx="1915696" cy="463304"/>
          </a:xfrm>
          <a:prstGeom prst="rect">
            <a:avLst/>
          </a:prstGeom>
          <a:ln w="12700">
            <a:miter lim="400000"/>
          </a:ln>
        </p:spPr>
      </p:pic>
      <p:sp>
        <p:nvSpPr>
          <p:cNvPr id="43" name="Title Text"/>
          <p:cNvSpPr txBox="1">
            <a:spLocks noGrp="1"/>
          </p:cNvSpPr>
          <p:nvPr>
            <p:ph type="title"/>
          </p:nvPr>
        </p:nvSpPr>
        <p:spPr>
          <a:prstGeom prst="rect">
            <a:avLst/>
          </a:prstGeom>
        </p:spPr>
        <p:txBody>
          <a:bodyPr/>
          <a:lstStyle>
            <a:lvl1pPr>
              <a:defRPr>
                <a:solidFill>
                  <a:srgbClr val="1F497D"/>
                </a:solidFill>
              </a:defRPr>
            </a:lvl1pPr>
          </a:lstStyle>
          <a:p>
            <a:r>
              <a:t>Title Text</a:t>
            </a:r>
          </a:p>
        </p:txBody>
      </p:sp>
      <p:sp>
        <p:nvSpPr>
          <p:cNvPr id="44" name="Body Level One…"/>
          <p:cNvSpPr txBox="1">
            <a:spLocks noGrp="1"/>
          </p:cNvSpPr>
          <p:nvPr>
            <p:ph type="body" sz="half" idx="1"/>
          </p:nvPr>
        </p:nvSpPr>
        <p:spPr>
          <a:xfrm>
            <a:off x="609600" y="1600201"/>
            <a:ext cx="53848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Body Level One…">
            <a:extLst>
              <a:ext uri="{FF2B5EF4-FFF2-40B4-BE49-F238E27FC236}">
                <a16:creationId xmlns:a16="http://schemas.microsoft.com/office/drawing/2014/main" id="{CB172DB9-6A7E-4300-A84E-CA5645FEB455}"/>
              </a:ext>
            </a:extLst>
          </p:cNvPr>
          <p:cNvSpPr txBox="1">
            <a:spLocks noGrp="1"/>
          </p:cNvSpPr>
          <p:nvPr>
            <p:ph type="body" sz="half" idx="10"/>
          </p:nvPr>
        </p:nvSpPr>
        <p:spPr>
          <a:xfrm>
            <a:off x="6308558" y="1592008"/>
            <a:ext cx="53848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52" name="Picture 8" descr="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3565" y="6166096"/>
            <a:ext cx="2117236" cy="463304"/>
          </a:xfrm>
          <a:prstGeom prst="rect">
            <a:avLst/>
          </a:prstGeom>
          <a:ln w="12700">
            <a:miter lim="400000"/>
          </a:ln>
        </p:spPr>
      </p:pic>
      <p:sp>
        <p:nvSpPr>
          <p:cNvPr id="53" name="Title Text"/>
          <p:cNvSpPr txBox="1">
            <a:spLocks noGrp="1"/>
          </p:cNvSpPr>
          <p:nvPr>
            <p:ph type="title"/>
          </p:nvPr>
        </p:nvSpPr>
        <p:spPr>
          <a:prstGeom prst="rect">
            <a:avLst/>
          </a:prstGeom>
        </p:spPr>
        <p:txBody>
          <a:bodyPr/>
          <a:lstStyle>
            <a:lvl1pPr>
              <a:defRPr>
                <a:solidFill>
                  <a:srgbClr val="1F497D"/>
                </a:solidFill>
              </a:defRPr>
            </a:lvl1pPr>
          </a:lstStyle>
          <a:p>
            <a:r>
              <a:t>Title Text</a:t>
            </a:r>
          </a:p>
        </p:txBody>
      </p:sp>
      <p:sp>
        <p:nvSpPr>
          <p:cNvPr id="54" name="Body Level One…"/>
          <p:cNvSpPr txBox="1">
            <a:spLocks noGrp="1"/>
          </p:cNvSpPr>
          <p:nvPr>
            <p:ph type="body" sz="quarter" idx="1"/>
          </p:nvPr>
        </p:nvSpPr>
        <p:spPr>
          <a:xfrm>
            <a:off x="609600" y="1535112"/>
            <a:ext cx="5386917"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5" name="Text Placeholder 4"/>
          <p:cNvSpPr>
            <a:spLocks noGrp="1"/>
          </p:cNvSpPr>
          <p:nvPr>
            <p:ph type="body" sz="quarter" idx="13"/>
          </p:nvPr>
        </p:nvSpPr>
        <p:spPr>
          <a:xfrm>
            <a:off x="6193368" y="1535112"/>
            <a:ext cx="5389033" cy="639763"/>
          </a:xfrm>
          <a:prstGeom prst="rect">
            <a:avLst/>
          </a:prstGeom>
        </p:spPr>
        <p:txBody>
          <a:bodyPr anchor="b"/>
          <a:lstStyle>
            <a:lvl1pPr marL="0" indent="0">
              <a:spcBef>
                <a:spcPts val="500"/>
              </a:spcBef>
              <a:buSzTx/>
              <a:buFontTx/>
              <a:buNone/>
              <a:defRPr sz="2400" b="1"/>
            </a:lvl1pPr>
          </a:lstStyle>
          <a:p>
            <a:pPr marL="0" indent="0">
              <a:spcBef>
                <a:spcPts val="500"/>
              </a:spcBef>
              <a:buSzTx/>
              <a:buFontTx/>
              <a:buNone/>
              <a:defRPr sz="2400" b="1"/>
            </a:pPr>
            <a:endParaRP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63" name="Picture 8" descr="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3565" y="6166096"/>
            <a:ext cx="2117236" cy="463304"/>
          </a:xfrm>
          <a:prstGeom prst="rect">
            <a:avLst/>
          </a:prstGeom>
          <a:ln w="12700">
            <a:miter lim="400000"/>
          </a:ln>
        </p:spPr>
      </p:pic>
      <p:sp>
        <p:nvSpPr>
          <p:cNvPr id="64" name="Title Text"/>
          <p:cNvSpPr txBox="1">
            <a:spLocks noGrp="1"/>
          </p:cNvSpPr>
          <p:nvPr>
            <p:ph type="title"/>
          </p:nvPr>
        </p:nvSpPr>
        <p:spPr>
          <a:prstGeom prst="rect">
            <a:avLst/>
          </a:prstGeom>
        </p:spPr>
        <p:txBody>
          <a:bodyPr/>
          <a:lstStyle>
            <a:lvl1pPr>
              <a:defRPr>
                <a:solidFill>
                  <a:srgbClr val="1F497D"/>
                </a:solidFill>
              </a:defRPr>
            </a:lvl1pPr>
          </a:lstStyle>
          <a:p>
            <a:r>
              <a:t>Title Text</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80" name="Picture 8" descr="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3565" y="6166096"/>
            <a:ext cx="2117236" cy="463304"/>
          </a:xfrm>
          <a:prstGeom prst="rect">
            <a:avLst/>
          </a:prstGeom>
          <a:ln w="12700">
            <a:miter lim="400000"/>
          </a:ln>
        </p:spPr>
      </p:pic>
      <p:sp>
        <p:nvSpPr>
          <p:cNvPr id="81" name="Title Text"/>
          <p:cNvSpPr txBox="1">
            <a:spLocks noGrp="1"/>
          </p:cNvSpPr>
          <p:nvPr>
            <p:ph type="title"/>
          </p:nvPr>
        </p:nvSpPr>
        <p:spPr>
          <a:xfrm>
            <a:off x="609600" y="273050"/>
            <a:ext cx="4011085" cy="1162050"/>
          </a:xfrm>
          <a:prstGeom prst="rect">
            <a:avLst/>
          </a:prstGeom>
        </p:spPr>
        <p:txBody>
          <a:bodyPr anchor="b"/>
          <a:lstStyle>
            <a:lvl1pPr algn="l">
              <a:defRPr sz="2000">
                <a:solidFill>
                  <a:srgbClr val="1F497D"/>
                </a:solidFill>
              </a:defRPr>
            </a:lvl1pPr>
          </a:lstStyle>
          <a:p>
            <a:r>
              <a:t>Title Text</a:t>
            </a:r>
          </a:p>
        </p:txBody>
      </p:sp>
      <p:sp>
        <p:nvSpPr>
          <p:cNvPr id="82" name="Body Level One…"/>
          <p:cNvSpPr txBox="1">
            <a:spLocks noGrp="1"/>
          </p:cNvSpPr>
          <p:nvPr>
            <p:ph type="body" idx="1"/>
          </p:nvPr>
        </p:nvSpPr>
        <p:spPr>
          <a:xfrm>
            <a:off x="4766733" y="273051"/>
            <a:ext cx="6815667" cy="5853113"/>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83" name="Text Placeholder 3"/>
          <p:cNvSpPr>
            <a:spLocks noGrp="1"/>
          </p:cNvSpPr>
          <p:nvPr>
            <p:ph type="body" sz="half" idx="13"/>
          </p:nvPr>
        </p:nvSpPr>
        <p:spPr>
          <a:xfrm>
            <a:off x="609599" y="1435101"/>
            <a:ext cx="4011087" cy="4691063"/>
          </a:xfrm>
          <a:prstGeom prst="rect">
            <a:avLst/>
          </a:prstGeom>
        </p:spPr>
        <p:txBody>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91" name="Picture 8" descr="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3565" y="6166096"/>
            <a:ext cx="2117236" cy="463304"/>
          </a:xfrm>
          <a:prstGeom prst="rect">
            <a:avLst/>
          </a:prstGeom>
          <a:ln w="12700">
            <a:miter lim="400000"/>
          </a:ln>
        </p:spPr>
      </p:pic>
      <p:sp>
        <p:nvSpPr>
          <p:cNvPr id="92" name="Title Text"/>
          <p:cNvSpPr txBox="1">
            <a:spLocks noGrp="1"/>
          </p:cNvSpPr>
          <p:nvPr>
            <p:ph type="title"/>
          </p:nvPr>
        </p:nvSpPr>
        <p:spPr>
          <a:xfrm>
            <a:off x="2389718" y="4800600"/>
            <a:ext cx="7315201" cy="566738"/>
          </a:xfrm>
          <a:prstGeom prst="rect">
            <a:avLst/>
          </a:prstGeom>
        </p:spPr>
        <p:txBody>
          <a:bodyPr anchor="b"/>
          <a:lstStyle>
            <a:lvl1pPr algn="l">
              <a:defRPr sz="2000">
                <a:solidFill>
                  <a:srgbClr val="1F497D"/>
                </a:solidFill>
              </a:defRPr>
            </a:lvl1pPr>
          </a:lstStyle>
          <a:p>
            <a:r>
              <a:t>Title Text</a:t>
            </a:r>
          </a:p>
        </p:txBody>
      </p:sp>
      <p:sp>
        <p:nvSpPr>
          <p:cNvPr id="93" name="Picture Placeholder 2"/>
          <p:cNvSpPr>
            <a:spLocks noGrp="1"/>
          </p:cNvSpPr>
          <p:nvPr>
            <p:ph type="pic" sz="half" idx="13"/>
          </p:nvPr>
        </p:nvSpPr>
        <p:spPr>
          <a:xfrm>
            <a:off x="2389718" y="612775"/>
            <a:ext cx="7315201" cy="4114800"/>
          </a:xfrm>
          <a:prstGeom prst="rect">
            <a:avLst/>
          </a:prstGeom>
        </p:spPr>
        <p:txBody>
          <a:bodyPr lIns="91439" rIns="91439">
            <a:noAutofit/>
          </a:bodyPr>
          <a:lstStyle/>
          <a:p>
            <a:endParaRPr/>
          </a:p>
        </p:txBody>
      </p:sp>
      <p:sp>
        <p:nvSpPr>
          <p:cNvPr id="94" name="Body Level One…"/>
          <p:cNvSpPr txBox="1">
            <a:spLocks noGrp="1"/>
          </p:cNvSpPr>
          <p:nvPr>
            <p:ph type="body" sz="quarter" idx="1"/>
          </p:nvPr>
        </p:nvSpPr>
        <p:spPr>
          <a:xfrm>
            <a:off x="2389718" y="5367338"/>
            <a:ext cx="73152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sym typeface="Trebuchet MS" panose="020B0603020202020204" pitchFamily="34" charset="0"/>
              </a:rPr>
              <a:t>Copyright © 2020 by Boston Consulting Group. All rights reserved.</a:t>
            </a:r>
          </a:p>
        </p:txBody>
      </p:sp>
    </p:spTree>
    <p:extLst>
      <p:ext uri="{BB962C8B-B14F-4D97-AF65-F5344CB8AC3E}">
        <p14:creationId xmlns:p14="http://schemas.microsoft.com/office/powerpoint/2010/main" val="1818612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914400" y="2130426"/>
            <a:ext cx="10363200" cy="1470025"/>
          </a:xfrm>
          <a:prstGeom prst="rect">
            <a:avLst/>
          </a:prstGeom>
        </p:spPr>
        <p:txBody>
          <a:bodyPr/>
          <a:lstStyle>
            <a:lvl1pPr>
              <a:defRPr sz="3200">
                <a:latin typeface="Trajan Pro"/>
                <a:ea typeface="Trajan Pro"/>
                <a:cs typeface="Trajan Pro"/>
                <a:sym typeface="Trajan Pro"/>
              </a:defRPr>
            </a:lvl1pPr>
          </a:lstStyle>
          <a:p>
            <a:r>
              <a:t>Title Text</a:t>
            </a:r>
          </a:p>
        </p:txBody>
      </p:sp>
      <p:sp>
        <p:nvSpPr>
          <p:cNvPr id="13" name="Body Level One…"/>
          <p:cNvSpPr txBox="1">
            <a:spLocks noGrp="1"/>
          </p:cNvSpPr>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 name="Rectangle 7"/>
          <p:cNvSpPr/>
          <p:nvPr/>
        </p:nvSpPr>
        <p:spPr>
          <a:xfrm>
            <a:off x="9144000" y="6019800"/>
            <a:ext cx="2540000" cy="838200"/>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pic>
        <p:nvPicPr>
          <p:cNvPr id="15" name="Picture 9" descr="Picture 9"/>
          <p:cNvPicPr>
            <a:picLocks noChangeAspect="1"/>
          </p:cNvPicPr>
          <p:nvPr/>
        </p:nvPicPr>
        <p:blipFill>
          <a:blip r:embed="rId2"/>
          <a:stretch>
            <a:fillRect/>
          </a:stretch>
        </p:blipFill>
        <p:spPr>
          <a:xfrm>
            <a:off x="3049320" y="457200"/>
            <a:ext cx="6093361" cy="1524004"/>
          </a:xfrm>
          <a:prstGeom prst="rect">
            <a:avLst/>
          </a:prstGeom>
          <a:ln w="12700">
            <a:miter lim="400000"/>
          </a:ln>
        </p:spPr>
      </p:pic>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234297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8" descr="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18766" y="6202365"/>
            <a:ext cx="1762036" cy="475048"/>
          </a:xfrm>
          <a:prstGeom prst="rect">
            <a:avLst/>
          </a:prstGeom>
          <a:ln w="12700">
            <a:miter lim="400000"/>
          </a:ln>
        </p:spPr>
      </p:pic>
      <p:sp>
        <p:nvSpPr>
          <p:cNvPr id="3" name="Title Text"/>
          <p:cNvSpPr txBox="1">
            <a:spLocks noGrp="1"/>
          </p:cNvSpPr>
          <p:nvPr>
            <p:ph type="title"/>
          </p:nvPr>
        </p:nvSpPr>
        <p:spPr>
          <a:xfrm>
            <a:off x="609600" y="76200"/>
            <a:ext cx="10972800"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609600" y="1447801"/>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307327" y="6400414"/>
            <a:ext cx="275073" cy="276999"/>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Lst>
  <p:transition spd="med"/>
  <p:txStyles>
    <p:titleStyle>
      <a:lvl1pPr marL="0" marR="0" indent="0" algn="ctr" defTabSz="914400" rtl="0" latinLnBrk="0">
        <a:lnSpc>
          <a:spcPct val="100000"/>
        </a:lnSpc>
        <a:spcBef>
          <a:spcPts val="0"/>
        </a:spcBef>
        <a:spcAft>
          <a:spcPts val="0"/>
        </a:spcAft>
        <a:buClrTx/>
        <a:buSzTx/>
        <a:buFontTx/>
        <a:buNone/>
        <a:tabLst/>
        <a:defRPr sz="4000" b="1" i="0" u="none" strike="noStrike" cap="none" spc="0" baseline="0">
          <a:solidFill>
            <a:srgbClr val="20527C"/>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000" b="1" i="0" u="none" strike="noStrike" cap="none" spc="0" baseline="0">
          <a:solidFill>
            <a:srgbClr val="20527C"/>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000" b="1" i="0" u="none" strike="noStrike" cap="none" spc="0" baseline="0">
          <a:solidFill>
            <a:srgbClr val="20527C"/>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000" b="1" i="0" u="none" strike="noStrike" cap="none" spc="0" baseline="0">
          <a:solidFill>
            <a:srgbClr val="20527C"/>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000" b="1" i="0" u="none" strike="noStrike" cap="none" spc="0" baseline="0">
          <a:solidFill>
            <a:srgbClr val="20527C"/>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000" b="1" i="0" u="none" strike="noStrike" cap="none" spc="0" baseline="0">
          <a:solidFill>
            <a:srgbClr val="20527C"/>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000" b="1" i="0" u="none" strike="noStrike" cap="none" spc="0" baseline="0">
          <a:solidFill>
            <a:srgbClr val="20527C"/>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000" b="1" i="0" u="none" strike="noStrike" cap="none" spc="0" baseline="0">
          <a:solidFill>
            <a:srgbClr val="20527C"/>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000" b="1" i="0" u="none" strike="noStrike" cap="none" spc="0" baseline="0">
          <a:solidFill>
            <a:srgbClr val="20527C"/>
          </a:solidFill>
          <a:uFillTx/>
          <a:latin typeface="+mj-lt"/>
          <a:ea typeface="+mj-ea"/>
          <a:cs typeface="+mj-cs"/>
          <a:sym typeface="Calibri"/>
        </a:defRPr>
      </a:lvl9pPr>
    </p:titleStyle>
    <p:bodyStyle>
      <a:lvl1pPr marL="342900" marR="0" indent="-34290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90575" marR="0" indent="-333375"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060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63239" marR="0" indent="-320039"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20440" marR="0" indent="-32004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3977640" marR="0" indent="-320040" algn="l" defTabSz="914400" rtl="0" latinLnBrk="0">
        <a:lnSpc>
          <a:spcPct val="100000"/>
        </a:lnSpc>
        <a:spcBef>
          <a:spcPts val="6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redcap.dph.illinois.gov/surveys/?s=L3HPFNXEJD"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redcap.dph.illinois.gov/surveys/?s=8TYYKCETCX"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redcap.dph.illinois.gov/surveys/?s=8TYYKCETCX" TargetMode="External"/><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redcap.dph.illinois.gov/surveys/?s=8TYYKCETCX" TargetMode="External"/><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illinois.gov/hfs/MedicalProviders/notices/Pages/prn200518a.asp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coronavirus/2019-ncov/hcp/return-to-work.html" TargetMode="External"/><Relationship Id="rId2" Type="http://schemas.openxmlformats.org/officeDocument/2006/relationships/hyperlink" Target="https://www.cdc.gov/coronavirus/2019-ncov/hcp/mitigating-staff-shortages.htm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dph.illinois.gov/sites/default/files/forms/idph-covid-laboratory-test-requisition20200521.pdf" TargetMode="External"/><Relationship Id="rId2" Type="http://schemas.openxmlformats.org/officeDocument/2006/relationships/hyperlink" Target="https://app.smartsheet.com/b/form/23f8f4130df043568f2e92169b8cda40" TargetMode="Externa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www.cdc.gov/coronavirus/2019-ncov/hcp/nursing-homes-testing.html"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www.cdc.gov/coronavirus/2019-ncov/hcp/nursing-homes-testing.html"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hyperlink" Target="https://www.cms.gov/files/document/covid-nursing-home-reopening-recommendation-faqs.pdf"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www.cdc.gov/coronavirus/2019-ncov/hcp/nursing-homes-testing.html"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illinois.gov/hfs/MedicalProviders/notices/Pages/prn200518a.aspx" TargetMode="External"/><Relationship Id="rId1" Type="http://schemas.openxmlformats.org/officeDocument/2006/relationships/slideLayout" Target="../slideLayouts/slideLayout1.xml"/><Relationship Id="rId4" Type="http://schemas.openxmlformats.org/officeDocument/2006/relationships/image" Target="../media/image2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dph.ltctesting@illinois.gov" TargetMode="External"/><Relationship Id="rId2" Type="http://schemas.openxmlformats.org/officeDocument/2006/relationships/hyperlink" Target="https://illinois.webex.com/illinois/onstage/g.php?MTID=e93324db3f5686b96980cbdcc42059012"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hyperlink" Target="http://www.ilga.gov/commission/jcar/admincode/077/07700370sections.html" TargetMode="External"/><Relationship Id="rId3" Type="http://schemas.openxmlformats.org/officeDocument/2006/relationships/hyperlink" Target="http://www.ilga.gov/commission/jcar/admincode/077/07700295sections.html" TargetMode="External"/><Relationship Id="rId7" Type="http://schemas.openxmlformats.org/officeDocument/2006/relationships/hyperlink" Target="http://www.ilga.gov/commission/jcar/admincode/077/07700350sections.html" TargetMode="External"/><Relationship Id="rId2" Type="http://schemas.openxmlformats.org/officeDocument/2006/relationships/hyperlink" Target="https://www.dph.illinois.gov/covid19/governor-pritzkers-executive-orders-and-rules" TargetMode="External"/><Relationship Id="rId1" Type="http://schemas.openxmlformats.org/officeDocument/2006/relationships/slideLayout" Target="../slideLayouts/slideLayout3.xml"/><Relationship Id="rId6" Type="http://schemas.openxmlformats.org/officeDocument/2006/relationships/hyperlink" Target="http://www.ilga.gov/commission/jcar/admincode/077/07700340sections.html" TargetMode="External"/><Relationship Id="rId5" Type="http://schemas.openxmlformats.org/officeDocument/2006/relationships/hyperlink" Target="http://www.ilga.gov/commission/jcar/admincode/077/07700330sections.html" TargetMode="External"/><Relationship Id="rId10" Type="http://schemas.openxmlformats.org/officeDocument/2006/relationships/hyperlink" Target="http://www.ilga.gov/commission/jcar/admincode/077/07700390sections.html" TargetMode="External"/><Relationship Id="rId4" Type="http://schemas.openxmlformats.org/officeDocument/2006/relationships/hyperlink" Target="http://www.ilga.gov/commission/jcar/admincode/077/07700300sections.html" TargetMode="External"/><Relationship Id="rId9" Type="http://schemas.openxmlformats.org/officeDocument/2006/relationships/hyperlink" Target="http://www.ilga.gov/commission/jcar/admincode/077/07700380sections.html"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dph.illinois.gov/covid19/governor-pritzkers-executive-orders-and-rule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noGrp="1"/>
          </p:cNvSpPr>
          <p:nvPr>
            <p:ph type="ctrTitle"/>
          </p:nvPr>
        </p:nvSpPr>
        <p:spPr>
          <a:xfrm>
            <a:off x="2209800" y="2743200"/>
            <a:ext cx="7772400" cy="2039815"/>
          </a:xfrm>
          <a:prstGeom prst="rect">
            <a:avLst/>
          </a:prstGeom>
        </p:spPr>
        <p:txBody>
          <a:bodyPr>
            <a:normAutofit/>
          </a:bodyPr>
          <a:lstStyle/>
          <a:p>
            <a:pPr defTabSz="896111">
              <a:defRPr sz="3136"/>
            </a:pPr>
            <a:r>
              <a:rPr dirty="0"/>
              <a:t>COVID-19 </a:t>
            </a:r>
            <a:r>
              <a:rPr lang="en-US" dirty="0"/>
              <a:t>Testing in </a:t>
            </a:r>
            <a:r>
              <a:rPr dirty="0"/>
              <a:t>Long-Term Care</a:t>
            </a:r>
            <a:br>
              <a:rPr lang="en-US" dirty="0"/>
            </a:br>
            <a:br>
              <a:rPr lang="en-US" dirty="0"/>
            </a:br>
            <a:endParaRPr dirty="0"/>
          </a:p>
        </p:txBody>
      </p:sp>
      <p:sp>
        <p:nvSpPr>
          <p:cNvPr id="105" name="Subtitle 2"/>
          <p:cNvSpPr txBox="1">
            <a:spLocks noGrp="1"/>
          </p:cNvSpPr>
          <p:nvPr>
            <p:ph type="subTitle" sz="quarter" idx="1"/>
          </p:nvPr>
        </p:nvSpPr>
        <p:spPr>
          <a:xfrm>
            <a:off x="2895600" y="4572000"/>
            <a:ext cx="6400800" cy="1066800"/>
          </a:xfrm>
          <a:prstGeom prst="rect">
            <a:avLst/>
          </a:prstGeom>
        </p:spPr>
        <p:txBody>
          <a:bodyPr/>
          <a:lstStyle/>
          <a:p>
            <a:pPr>
              <a:defRPr sz="1800">
                <a:solidFill>
                  <a:srgbClr val="000000"/>
                </a:solidFill>
              </a:defRPr>
            </a:pPr>
            <a:endParaRPr dirty="0"/>
          </a:p>
          <a:p>
            <a:pPr>
              <a:spcBef>
                <a:spcPts val="400"/>
              </a:spcBef>
              <a:defRPr sz="1900">
                <a:solidFill>
                  <a:srgbClr val="000000"/>
                </a:solidFill>
              </a:defRPr>
            </a:pPr>
            <a:r>
              <a:rPr lang="en-US" dirty="0"/>
              <a:t>June 4</a:t>
            </a:r>
            <a:r>
              <a:rPr dirty="0"/>
              <a:t>, 2020</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F0A9E369-EE91-49C7-A9CF-ACFABBC4CB3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6" name="think-cell Slide" r:id="rId5" imgW="592" imgH="591" progId="TCLayout.ActiveDocument.1">
                  <p:embed/>
                </p:oleObj>
              </mc:Choice>
              <mc:Fallback>
                <p:oleObj name="think-cell Slide" r:id="rId5" imgW="592" imgH="591" progId="TCLayout.ActiveDocument.1">
                  <p:embed/>
                  <p:pic>
                    <p:nvPicPr>
                      <p:cNvPr id="29" name="Object 28" hidden="1">
                        <a:extLst>
                          <a:ext uri="{FF2B5EF4-FFF2-40B4-BE49-F238E27FC236}">
                            <a16:creationId xmlns:a16="http://schemas.microsoft.com/office/drawing/2014/main" id="{F0A9E369-EE91-49C7-A9CF-ACFABBC4CB3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8" name="Rectangle 27" hidden="1">
            <a:extLst>
              <a:ext uri="{FF2B5EF4-FFF2-40B4-BE49-F238E27FC236}">
                <a16:creationId xmlns:a16="http://schemas.microsoft.com/office/drawing/2014/main" id="{595D4B01-E758-4C8B-A1C1-D2B2FB6FAE72}"/>
              </a:ext>
            </a:extLst>
          </p:cNvPr>
          <p:cNvSpPr/>
          <p:nvPr>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80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7" name="Oval 6">
            <a:extLst>
              <a:ext uri="{FF2B5EF4-FFF2-40B4-BE49-F238E27FC236}">
                <a16:creationId xmlns:a16="http://schemas.microsoft.com/office/drawing/2014/main" id="{308C40D6-CA17-4860-A87B-0EB61233E9BB}"/>
              </a:ext>
            </a:extLst>
          </p:cNvPr>
          <p:cNvSpPr>
            <a:spLocks noChangeAspect="1"/>
          </p:cNvSpPr>
          <p:nvPr/>
        </p:nvSpPr>
        <p:spPr>
          <a:xfrm>
            <a:off x="795330" y="1705988"/>
            <a:ext cx="3337220" cy="3337219"/>
          </a:xfrm>
          <a:prstGeom prst="ellipse">
            <a:avLst/>
          </a:prstGeom>
          <a:noFill/>
          <a:ln w="38100" cap="flat" cmpd="sng" algn="ctr">
            <a:solidFill>
              <a:srgbClr val="7F7F7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1" forceAA="0" compatLnSpc="1">
            <a:prstTxWarp prst="textNoShape">
              <a:avLst/>
            </a:prstTxWarp>
            <a:noAutofit/>
          </a:bodyPr>
          <a:lstStyle/>
          <a:p>
            <a:pPr>
              <a:lnSpc>
                <a:spcPct val="90000"/>
              </a:lnSpc>
              <a:spcAft>
                <a:spcPts val="1000"/>
              </a:spcAft>
            </a:pPr>
            <a:endParaRPr lang="en-US" sz="1600" dirty="0">
              <a:solidFill>
                <a:srgbClr val="5E6467"/>
              </a:solidFill>
            </a:endParaRPr>
          </a:p>
        </p:txBody>
      </p:sp>
      <p:sp>
        <p:nvSpPr>
          <p:cNvPr id="2" name="Title 1">
            <a:extLst>
              <a:ext uri="{FF2B5EF4-FFF2-40B4-BE49-F238E27FC236}">
                <a16:creationId xmlns:a16="http://schemas.microsoft.com/office/drawing/2014/main" id="{1E1DCBD2-A9B7-4F0C-B1C7-8E33A8E4D20F}"/>
              </a:ext>
            </a:extLst>
          </p:cNvPr>
          <p:cNvSpPr>
            <a:spLocks noGrp="1"/>
          </p:cNvSpPr>
          <p:nvPr>
            <p:ph type="title"/>
          </p:nvPr>
        </p:nvSpPr>
        <p:spPr>
          <a:xfrm>
            <a:off x="629325" y="298060"/>
            <a:ext cx="10933350" cy="775597"/>
          </a:xfrm>
        </p:spPr>
        <p:txBody>
          <a:bodyPr>
            <a:normAutofit/>
          </a:bodyPr>
          <a:lstStyle/>
          <a:p>
            <a:r>
              <a:rPr lang="en-US" dirty="0"/>
              <a:t>IDPH </a:t>
            </a:r>
            <a:r>
              <a:rPr lang="en-US" dirty="0" err="1"/>
              <a:t>LTC</a:t>
            </a:r>
            <a:r>
              <a:rPr lang="en-US" dirty="0"/>
              <a:t> Testing Memo</a:t>
            </a:r>
          </a:p>
        </p:txBody>
      </p:sp>
      <p:sp>
        <p:nvSpPr>
          <p:cNvPr id="8" name="Oval 7">
            <a:extLst>
              <a:ext uri="{FF2B5EF4-FFF2-40B4-BE49-F238E27FC236}">
                <a16:creationId xmlns:a16="http://schemas.microsoft.com/office/drawing/2014/main" id="{C59118C3-D3C3-4008-9205-F9F1F1102EBB}"/>
              </a:ext>
            </a:extLst>
          </p:cNvPr>
          <p:cNvSpPr>
            <a:spLocks noChangeAspect="1"/>
          </p:cNvSpPr>
          <p:nvPr/>
        </p:nvSpPr>
        <p:spPr>
          <a:xfrm>
            <a:off x="1291714" y="2191911"/>
            <a:ext cx="2365371" cy="2365371"/>
          </a:xfrm>
          <a:prstGeom prst="ellipse">
            <a:avLst/>
          </a:prstGeom>
          <a:noFill/>
          <a:ln w="38100" cap="rnd" cmpd="sng" algn="ctr">
            <a:solidFill>
              <a:srgbClr val="3B97E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600" dirty="0">
              <a:solidFill>
                <a:srgbClr val="5E6467"/>
              </a:solidFill>
            </a:endParaRPr>
          </a:p>
        </p:txBody>
      </p:sp>
      <p:sp>
        <p:nvSpPr>
          <p:cNvPr id="9" name="Oval 8">
            <a:extLst>
              <a:ext uri="{FF2B5EF4-FFF2-40B4-BE49-F238E27FC236}">
                <a16:creationId xmlns:a16="http://schemas.microsoft.com/office/drawing/2014/main" id="{84E53991-8CA7-4DB4-8778-CD7526FFA253}"/>
              </a:ext>
            </a:extLst>
          </p:cNvPr>
          <p:cNvSpPr>
            <a:spLocks noChangeAspect="1"/>
          </p:cNvSpPr>
          <p:nvPr/>
        </p:nvSpPr>
        <p:spPr>
          <a:xfrm>
            <a:off x="1809097" y="2740838"/>
            <a:ext cx="1354538" cy="1354538"/>
          </a:xfrm>
          <a:prstGeom prst="ellipse">
            <a:avLst/>
          </a:prstGeom>
          <a:solidFill>
            <a:srgbClr val="C00000"/>
          </a:solidFill>
          <a:ln w="38100" cap="rnd" cmpd="sng" algn="ctr">
            <a:solidFill>
              <a:srgbClr val="104B7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algn="ctr"/>
            <a:endParaRPr lang="en-US" sz="2000" dirty="0">
              <a:solidFill>
                <a:srgbClr val="104B7D"/>
              </a:solidFill>
            </a:endParaRPr>
          </a:p>
        </p:txBody>
      </p:sp>
      <p:cxnSp>
        <p:nvCxnSpPr>
          <p:cNvPr id="10" name="Elbow Connector 9">
            <a:extLst>
              <a:ext uri="{FF2B5EF4-FFF2-40B4-BE49-F238E27FC236}">
                <a16:creationId xmlns:a16="http://schemas.microsoft.com/office/drawing/2014/main" id="{48F3C36E-8D90-4CA3-AB23-DF997EBEE009}"/>
              </a:ext>
            </a:extLst>
          </p:cNvPr>
          <p:cNvCxnSpPr>
            <a:cxnSpLocks/>
            <a:stCxn id="11" idx="1"/>
            <a:endCxn id="8" idx="6"/>
          </p:cNvCxnSpPr>
          <p:nvPr/>
        </p:nvCxnSpPr>
        <p:spPr>
          <a:xfrm rot="10800000">
            <a:off x="3657086" y="3374598"/>
            <a:ext cx="980881" cy="649055"/>
          </a:xfrm>
          <a:prstGeom prst="bentConnector3">
            <a:avLst>
              <a:gd name="adj1" fmla="val 50000"/>
            </a:avLst>
          </a:prstGeom>
          <a:ln w="19050" cap="flat" cmpd="sng" algn="ctr">
            <a:solidFill>
              <a:srgbClr val="3B97E6"/>
            </a:solidFill>
            <a:prstDash val="solid"/>
            <a:miter lim="800000"/>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A23E45A-7551-45BF-B249-B2DA7C448AE8}"/>
              </a:ext>
            </a:extLst>
          </p:cNvPr>
          <p:cNvSpPr txBox="1"/>
          <p:nvPr/>
        </p:nvSpPr>
        <p:spPr>
          <a:xfrm>
            <a:off x="4637966" y="2915656"/>
            <a:ext cx="3725720" cy="2215991"/>
          </a:xfrm>
          <a:prstGeom prst="rect">
            <a:avLst/>
          </a:prstGeom>
          <a:noFill/>
        </p:spPr>
        <p:txBody>
          <a:bodyPr wrap="square" lIns="108000" tIns="0" rIns="0" bIns="0" rtlCol="0" anchor="ctr" anchorCtr="0">
            <a:spAutoFit/>
          </a:bodyPr>
          <a:lstStyle/>
          <a:p>
            <a:pPr marL="169863" lvl="1" indent="-169863">
              <a:buClr>
                <a:srgbClr val="104B7D">
                  <a:lumMod val="100000"/>
                </a:srgbClr>
              </a:buClr>
              <a:buSzPct val="100000"/>
              <a:buFont typeface="Trebuchet MS" panose="020B0603020202020204" pitchFamily="34" charset="0"/>
              <a:buChar char="•"/>
            </a:pPr>
            <a:r>
              <a:rPr lang="en-US" dirty="0">
                <a:solidFill>
                  <a:srgbClr val="3B97E6"/>
                </a:solidFill>
                <a:latin typeface="Trebuchet MS" panose="020B0603020202020204" pitchFamily="34" charset="0"/>
                <a:cs typeface="Arial" panose="020B0604020202020204" pitchFamily="34" charset="0"/>
              </a:rPr>
              <a:t>Intermediate Care/ Developmentally Disabled</a:t>
            </a:r>
          </a:p>
          <a:p>
            <a:pPr marL="169863" lvl="1" indent="-169863">
              <a:buClr>
                <a:srgbClr val="104B7D">
                  <a:lumMod val="100000"/>
                </a:srgbClr>
              </a:buClr>
              <a:buSzPct val="100000"/>
              <a:buFont typeface="Trebuchet MS" panose="020B0603020202020204" pitchFamily="34" charset="0"/>
              <a:buChar char="•"/>
            </a:pPr>
            <a:r>
              <a:rPr lang="en-US" dirty="0">
                <a:solidFill>
                  <a:srgbClr val="3B97E6"/>
                </a:solidFill>
                <a:latin typeface="Trebuchet MS" panose="020B0603020202020204" pitchFamily="34" charset="0"/>
                <a:cs typeface="Arial" panose="020B0604020202020204" pitchFamily="34" charset="0"/>
              </a:rPr>
              <a:t>Medically Complex / Developmentally Disabled</a:t>
            </a:r>
          </a:p>
          <a:p>
            <a:pPr marL="169863" lvl="1" indent="-169863">
              <a:buClr>
                <a:srgbClr val="104B7D">
                  <a:lumMod val="100000"/>
                </a:srgbClr>
              </a:buClr>
              <a:buSzPct val="100000"/>
              <a:buFont typeface="Trebuchet MS" panose="020B0603020202020204" pitchFamily="34" charset="0"/>
              <a:buChar char="•"/>
            </a:pPr>
            <a:r>
              <a:rPr lang="en-US" dirty="0">
                <a:solidFill>
                  <a:srgbClr val="3B97E6"/>
                </a:solidFill>
                <a:latin typeface="Trebuchet MS" panose="020B0603020202020204" pitchFamily="34" charset="0"/>
                <a:cs typeface="Arial" panose="020B0604020202020204" pitchFamily="34" charset="0"/>
              </a:rPr>
              <a:t>Sheltered Care Facility</a:t>
            </a:r>
          </a:p>
          <a:p>
            <a:pPr marL="169863" lvl="1" indent="-169863">
              <a:buClr>
                <a:srgbClr val="104B7D">
                  <a:lumMod val="100000"/>
                </a:srgbClr>
              </a:buClr>
              <a:buSzPct val="100000"/>
              <a:buFont typeface="Trebuchet MS" panose="020B0603020202020204" pitchFamily="34" charset="0"/>
              <a:buChar char="•"/>
            </a:pPr>
            <a:r>
              <a:rPr lang="en-US" dirty="0">
                <a:solidFill>
                  <a:srgbClr val="3B97E6"/>
                </a:solidFill>
                <a:latin typeface="Trebuchet MS" panose="020B0603020202020204" pitchFamily="34" charset="0"/>
                <a:cs typeface="Arial" panose="020B0604020202020204" pitchFamily="34" charset="0"/>
              </a:rPr>
              <a:t>Community Living Facility</a:t>
            </a:r>
          </a:p>
          <a:p>
            <a:pPr marL="169863" lvl="1" indent="-169863">
              <a:buClr>
                <a:srgbClr val="104B7D">
                  <a:lumMod val="100000"/>
                </a:srgbClr>
              </a:buClr>
              <a:buSzPct val="100000"/>
              <a:buFont typeface="Trebuchet MS" panose="020B0603020202020204" pitchFamily="34" charset="0"/>
              <a:buChar char="•"/>
            </a:pPr>
            <a:r>
              <a:rPr lang="en-US" dirty="0">
                <a:solidFill>
                  <a:srgbClr val="3B97E6"/>
                </a:solidFill>
                <a:latin typeface="Trebuchet MS" panose="020B0603020202020204" pitchFamily="34" charset="0"/>
                <a:cs typeface="Arial" panose="020B0604020202020204" pitchFamily="34" charset="0"/>
              </a:rPr>
              <a:t>Specialized Mental Health Rehabilitation Facility</a:t>
            </a:r>
          </a:p>
        </p:txBody>
      </p:sp>
      <p:sp>
        <p:nvSpPr>
          <p:cNvPr id="13" name="TextBox 12">
            <a:extLst>
              <a:ext uri="{FF2B5EF4-FFF2-40B4-BE49-F238E27FC236}">
                <a16:creationId xmlns:a16="http://schemas.microsoft.com/office/drawing/2014/main" id="{AC7B1288-EBA2-4734-A545-4F5E5FE02047}"/>
              </a:ext>
            </a:extLst>
          </p:cNvPr>
          <p:cNvSpPr txBox="1"/>
          <p:nvPr/>
        </p:nvSpPr>
        <p:spPr>
          <a:xfrm>
            <a:off x="4637966" y="2186915"/>
            <a:ext cx="3490565" cy="553998"/>
          </a:xfrm>
          <a:prstGeom prst="rect">
            <a:avLst/>
          </a:prstGeom>
          <a:noFill/>
        </p:spPr>
        <p:txBody>
          <a:bodyPr wrap="square" lIns="108000" tIns="0" rIns="0" bIns="0" rtlCol="0" anchor="ctr" anchorCtr="0">
            <a:spAutoFit/>
          </a:bodyPr>
          <a:lstStyle/>
          <a:p>
            <a:pPr marL="169863" lvl="1" indent="-169863">
              <a:buClr>
                <a:srgbClr val="104B7D">
                  <a:lumMod val="100000"/>
                </a:srgbClr>
              </a:buClr>
              <a:buSzPct val="100000"/>
              <a:buFont typeface="Trebuchet MS" panose="020B0603020202020204" pitchFamily="34" charset="0"/>
              <a:buChar char="•"/>
            </a:pPr>
            <a:r>
              <a:rPr lang="en-US" dirty="0">
                <a:solidFill>
                  <a:srgbClr val="104B7D"/>
                </a:solidFill>
                <a:latin typeface="Trebuchet MS" panose="020B0603020202020204" pitchFamily="34" charset="0"/>
              </a:rPr>
              <a:t>Skilled Nursing Facilities</a:t>
            </a:r>
          </a:p>
          <a:p>
            <a:pPr marL="169863" lvl="1" indent="-169863">
              <a:buClr>
                <a:srgbClr val="104B7D">
                  <a:lumMod val="100000"/>
                </a:srgbClr>
              </a:buClr>
              <a:buSzPct val="100000"/>
              <a:buFont typeface="Trebuchet MS" panose="020B0603020202020204" pitchFamily="34" charset="0"/>
              <a:buChar char="•"/>
            </a:pPr>
            <a:r>
              <a:rPr lang="en-US" dirty="0">
                <a:solidFill>
                  <a:srgbClr val="104B7D"/>
                </a:solidFill>
                <a:latin typeface="Trebuchet MS" panose="020B0603020202020204" pitchFamily="34" charset="0"/>
              </a:rPr>
              <a:t>Intermediate Care Facilities</a:t>
            </a:r>
          </a:p>
        </p:txBody>
      </p:sp>
      <p:cxnSp>
        <p:nvCxnSpPr>
          <p:cNvPr id="14" name="Elbow Connector 9">
            <a:extLst>
              <a:ext uri="{FF2B5EF4-FFF2-40B4-BE49-F238E27FC236}">
                <a16:creationId xmlns:a16="http://schemas.microsoft.com/office/drawing/2014/main" id="{94A666B1-5238-42E7-9C9D-3BAC267844FF}"/>
              </a:ext>
            </a:extLst>
          </p:cNvPr>
          <p:cNvCxnSpPr>
            <a:cxnSpLocks/>
            <a:stCxn id="13" idx="1"/>
            <a:endCxn id="9" idx="0"/>
          </p:cNvCxnSpPr>
          <p:nvPr/>
        </p:nvCxnSpPr>
        <p:spPr>
          <a:xfrm rot="10800000" flipV="1">
            <a:off x="2486366" y="2463914"/>
            <a:ext cx="2151600" cy="276924"/>
          </a:xfrm>
          <a:prstGeom prst="bentConnector2">
            <a:avLst/>
          </a:prstGeom>
          <a:ln w="19050" cap="flat" cmpd="sng" algn="ctr">
            <a:solidFill>
              <a:srgbClr val="104B7D"/>
            </a:solidFill>
            <a:prstDash val="solid"/>
            <a:miter lim="800000"/>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2F477BE-ED13-472F-A283-4C3D9BBB22D2}"/>
              </a:ext>
            </a:extLst>
          </p:cNvPr>
          <p:cNvGrpSpPr/>
          <p:nvPr/>
        </p:nvGrpSpPr>
        <p:grpSpPr>
          <a:xfrm>
            <a:off x="2486366" y="5071419"/>
            <a:ext cx="4328785" cy="649056"/>
            <a:chOff x="2592520" y="5006469"/>
            <a:chExt cx="4646339" cy="1026050"/>
          </a:xfrm>
        </p:grpSpPr>
        <p:sp>
          <p:nvSpPr>
            <p:cNvPr id="12" name="TextBox 11">
              <a:extLst>
                <a:ext uri="{FF2B5EF4-FFF2-40B4-BE49-F238E27FC236}">
                  <a16:creationId xmlns:a16="http://schemas.microsoft.com/office/drawing/2014/main" id="{9CB018D7-F928-448F-AD1C-97C13B8092AE}"/>
                </a:ext>
              </a:extLst>
            </p:cNvPr>
            <p:cNvSpPr txBox="1"/>
            <p:nvPr/>
          </p:nvSpPr>
          <p:spPr>
            <a:xfrm>
              <a:off x="4953141" y="5478521"/>
              <a:ext cx="2285718" cy="553998"/>
            </a:xfrm>
            <a:prstGeom prst="rect">
              <a:avLst/>
            </a:prstGeom>
            <a:noFill/>
          </p:spPr>
          <p:txBody>
            <a:bodyPr wrap="square" lIns="108000" tIns="0" rIns="0" bIns="0" rtlCol="0" anchor="ctr" anchorCtr="0">
              <a:spAutoFit/>
            </a:bodyPr>
            <a:lstStyle/>
            <a:p>
              <a:pPr marL="169863" lvl="1" indent="-169863">
                <a:buClr>
                  <a:srgbClr val="104B7D">
                    <a:lumMod val="100000"/>
                  </a:srgbClr>
                </a:buClr>
                <a:buSzPct val="100000"/>
                <a:buFont typeface="Trebuchet MS" panose="020B0603020202020204" pitchFamily="34" charset="0"/>
                <a:buChar char="•"/>
              </a:pPr>
              <a:r>
                <a:rPr lang="en-US" dirty="0">
                  <a:solidFill>
                    <a:srgbClr val="7F7F7F"/>
                  </a:solidFill>
                  <a:latin typeface="Trebuchet MS" panose="020B0603020202020204" pitchFamily="34" charset="0"/>
                  <a:cs typeface="Arial" panose="020B0604020202020204" pitchFamily="34" charset="0"/>
                </a:rPr>
                <a:t>Assisted Living</a:t>
              </a:r>
            </a:p>
            <a:p>
              <a:pPr marL="169863" lvl="1" indent="-169863">
                <a:buClr>
                  <a:srgbClr val="104B7D">
                    <a:lumMod val="100000"/>
                  </a:srgbClr>
                </a:buClr>
                <a:buSzPct val="100000"/>
                <a:buFont typeface="Trebuchet MS" panose="020B0603020202020204" pitchFamily="34" charset="0"/>
                <a:buChar char="•"/>
              </a:pPr>
              <a:r>
                <a:rPr lang="en-US" dirty="0">
                  <a:solidFill>
                    <a:srgbClr val="7F7F7F"/>
                  </a:solidFill>
                  <a:latin typeface="Trebuchet MS" panose="020B0603020202020204" pitchFamily="34" charset="0"/>
                  <a:cs typeface="Arial" panose="020B0604020202020204" pitchFamily="34" charset="0"/>
                </a:rPr>
                <a:t>Shared Housing</a:t>
              </a:r>
            </a:p>
          </p:txBody>
        </p:sp>
        <p:cxnSp>
          <p:nvCxnSpPr>
            <p:cNvPr id="24" name="Connector: Elbow 23">
              <a:extLst>
                <a:ext uri="{FF2B5EF4-FFF2-40B4-BE49-F238E27FC236}">
                  <a16:creationId xmlns:a16="http://schemas.microsoft.com/office/drawing/2014/main" id="{D1C500A1-A458-40AA-9FFF-DA6FB549D229}"/>
                </a:ext>
              </a:extLst>
            </p:cNvPr>
            <p:cNvCxnSpPr>
              <a:cxnSpLocks/>
            </p:cNvCxnSpPr>
            <p:nvPr/>
          </p:nvCxnSpPr>
          <p:spPr>
            <a:xfrm>
              <a:off x="2592520" y="5006469"/>
              <a:ext cx="2360623" cy="794666"/>
            </a:xfrm>
            <a:prstGeom prst="bentConnector3">
              <a:avLst>
                <a:gd name="adj1" fmla="val 50000"/>
              </a:avLst>
            </a:prstGeom>
            <a:ln w="19050" cap="flat" cmpd="sng" algn="ctr">
              <a:solidFill>
                <a:srgbClr val="9A9A9A"/>
              </a:solidFill>
              <a:prstDash val="solid"/>
              <a:miter lim="800000"/>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7" name="ee4pFootnotes">
            <a:extLst>
              <a:ext uri="{FF2B5EF4-FFF2-40B4-BE49-F238E27FC236}">
                <a16:creationId xmlns:a16="http://schemas.microsoft.com/office/drawing/2014/main" id="{DACB2FC1-1216-4069-A30E-AF5ED6FECC2A}"/>
              </a:ext>
            </a:extLst>
          </p:cNvPr>
          <p:cNvSpPr>
            <a:spLocks noChangeArrowheads="1"/>
          </p:cNvSpPr>
          <p:nvPr/>
        </p:nvSpPr>
        <p:spPr bwMode="auto">
          <a:xfrm>
            <a:off x="504562" y="6218879"/>
            <a:ext cx="8682585" cy="4985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dirty="0">
                <a:solidFill>
                  <a:schemeClr val="bg1">
                    <a:lumMod val="50000"/>
                  </a:schemeClr>
                </a:solidFill>
                <a:latin typeface="Trebuchet MS" panose="020B0603020202020204" pitchFamily="34" charset="0"/>
                <a:cs typeface="Arial" pitchFamily="34" charset="0"/>
              </a:rPr>
              <a:t>Note: Figure does not include non-IDPH regulated facilities, </a:t>
            </a:r>
            <a:r>
              <a:rPr lang="en-US" dirty="0" err="1">
                <a:solidFill>
                  <a:schemeClr val="bg1">
                    <a:lumMod val="50000"/>
                  </a:schemeClr>
                </a:solidFill>
                <a:latin typeface="Trebuchet MS" panose="020B0603020202020204" pitchFamily="34" charset="0"/>
                <a:cs typeface="Arial" pitchFamily="34" charset="0"/>
              </a:rPr>
              <a:t>eg.</a:t>
            </a:r>
            <a:r>
              <a:rPr lang="en-US" dirty="0">
                <a:solidFill>
                  <a:schemeClr val="bg1">
                    <a:lumMod val="50000"/>
                  </a:schemeClr>
                </a:solidFill>
                <a:latin typeface="Trebuchet MS" panose="020B0603020202020204" pitchFamily="34" charset="0"/>
                <a:cs typeface="Arial" pitchFamily="34" charset="0"/>
              </a:rPr>
              <a:t> Supportive Living</a:t>
            </a:r>
          </a:p>
          <a:p>
            <a:pPr>
              <a:lnSpc>
                <a:spcPct val="90000"/>
              </a:lnSpc>
            </a:pPr>
            <a:r>
              <a:rPr lang="en-US" dirty="0">
                <a:solidFill>
                  <a:schemeClr val="bg1">
                    <a:lumMod val="50000"/>
                  </a:schemeClr>
                </a:solidFill>
                <a:latin typeface="Trebuchet MS" panose="020B0603020202020204" pitchFamily="34" charset="0"/>
                <a:cs typeface="Arial" pitchFamily="34" charset="0"/>
              </a:rPr>
              <a:t>Slide adapted from Rachel Whitcomb (BCG) and Avery Hart (IDPH consultant) </a:t>
            </a:r>
          </a:p>
        </p:txBody>
      </p:sp>
      <p:cxnSp>
        <p:nvCxnSpPr>
          <p:cNvPr id="23" name="Straight Arrow Connector 22">
            <a:extLst>
              <a:ext uri="{FF2B5EF4-FFF2-40B4-BE49-F238E27FC236}">
                <a16:creationId xmlns:a16="http://schemas.microsoft.com/office/drawing/2014/main" id="{57FD099B-C483-4F32-BB96-DEC3C2D14CB4}"/>
              </a:ext>
            </a:extLst>
          </p:cNvPr>
          <p:cNvCxnSpPr/>
          <p:nvPr/>
        </p:nvCxnSpPr>
        <p:spPr>
          <a:xfrm>
            <a:off x="7833110" y="2463914"/>
            <a:ext cx="1153551"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5D55E05A-03CD-4014-B210-058A79ED286A}"/>
              </a:ext>
            </a:extLst>
          </p:cNvPr>
          <p:cNvSpPr txBox="1"/>
          <p:nvPr/>
        </p:nvSpPr>
        <p:spPr>
          <a:xfrm>
            <a:off x="9187148" y="1705988"/>
            <a:ext cx="2714119" cy="1754324"/>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j-lt"/>
                <a:ea typeface="+mj-ea"/>
                <a:cs typeface="+mj-cs"/>
                <a:sym typeface="Calibri"/>
              </a:rPr>
              <a:t>Must</a:t>
            </a:r>
            <a:r>
              <a:rPr kumimoji="0" lang="en-US" sz="1800" b="0" i="0" u="none" strike="noStrike" cap="none" spc="0" normalizeH="0" baseline="0" dirty="0">
                <a:ln>
                  <a:noFill/>
                </a:ln>
                <a:solidFill>
                  <a:srgbClr val="000000"/>
                </a:solidFill>
                <a:effectLst/>
                <a:uFillTx/>
                <a:latin typeface="+mj-lt"/>
                <a:ea typeface="+mj-ea"/>
                <a:cs typeface="+mj-cs"/>
                <a:sym typeface="Calibri"/>
              </a:rPr>
              <a:t> (i.e. required to):</a:t>
            </a:r>
          </a:p>
          <a:p>
            <a:pPr marL="285750" marR="0" indent="-285750" algn="l" defTabSz="914400" rtl="0" fontAlgn="auto" latinLnBrk="0" hangingPunct="0">
              <a:lnSpc>
                <a:spcPct val="100000"/>
              </a:lnSpc>
              <a:spcBef>
                <a:spcPts val="0"/>
              </a:spcBef>
              <a:spcAft>
                <a:spcPts val="0"/>
              </a:spcAft>
              <a:buClrTx/>
              <a:buSzTx/>
              <a:buFontTx/>
              <a:buChar char="-"/>
              <a:tabLst/>
            </a:pPr>
            <a:r>
              <a:rPr lang="en-US" dirty="0">
                <a:latin typeface="+mj-lt"/>
              </a:rPr>
              <a:t>Complete facility assessment</a:t>
            </a:r>
          </a:p>
          <a:p>
            <a:pPr marL="285750" marR="0" indent="-285750" algn="l" defTabSz="914400" rtl="0" fontAlgn="auto" latinLnBrk="0" hangingPunct="0">
              <a:lnSpc>
                <a:spcPct val="100000"/>
              </a:lnSpc>
              <a:spcBef>
                <a:spcPts val="0"/>
              </a:spcBef>
              <a:spcAft>
                <a:spcPts val="0"/>
              </a:spcAft>
              <a:buClrTx/>
              <a:buSzTx/>
              <a:buFontTx/>
              <a:buChar char="-"/>
              <a:tabLst/>
            </a:pPr>
            <a:r>
              <a:rPr kumimoji="0" lang="en-US" sz="1800" b="0" i="0" u="none" strike="noStrike" cap="none" spc="0" normalizeH="0" baseline="0" dirty="0">
                <a:ln>
                  <a:noFill/>
                </a:ln>
                <a:solidFill>
                  <a:srgbClr val="000000"/>
                </a:solidFill>
                <a:effectLst/>
                <a:uFillTx/>
                <a:latin typeface="+mj-lt"/>
                <a:ea typeface="+mj-ea"/>
                <a:cs typeface="+mj-cs"/>
                <a:sym typeface="Calibri"/>
              </a:rPr>
              <a:t>Create testing plan &amp; response strategy</a:t>
            </a:r>
          </a:p>
          <a:p>
            <a:pPr marL="285750" marR="0" indent="-285750" algn="l" defTabSz="914400" rtl="0" fontAlgn="auto" latinLnBrk="0" hangingPunct="0">
              <a:lnSpc>
                <a:spcPct val="100000"/>
              </a:lnSpc>
              <a:spcBef>
                <a:spcPts val="0"/>
              </a:spcBef>
              <a:spcAft>
                <a:spcPts val="0"/>
              </a:spcAft>
              <a:buClrTx/>
              <a:buSzTx/>
              <a:buFontTx/>
              <a:buChar char="-"/>
              <a:tabLst/>
            </a:pPr>
            <a:r>
              <a:rPr kumimoji="0" lang="en-US" sz="1800" b="0" i="0" u="none" strike="noStrike" cap="none" spc="0" normalizeH="0" baseline="0" dirty="0">
                <a:ln>
                  <a:noFill/>
                </a:ln>
                <a:solidFill>
                  <a:srgbClr val="000000"/>
                </a:solidFill>
                <a:effectLst/>
                <a:uFillTx/>
                <a:latin typeface="+mj-lt"/>
                <a:ea typeface="+mj-ea"/>
                <a:cs typeface="+mj-cs"/>
                <a:sym typeface="Calibri"/>
              </a:rPr>
              <a:t>Test residents &amp; staff</a:t>
            </a:r>
          </a:p>
        </p:txBody>
      </p:sp>
      <p:sp>
        <p:nvSpPr>
          <p:cNvPr id="30" name="TextBox 29">
            <a:extLst>
              <a:ext uri="{FF2B5EF4-FFF2-40B4-BE49-F238E27FC236}">
                <a16:creationId xmlns:a16="http://schemas.microsoft.com/office/drawing/2014/main" id="{1585C55E-7FC9-4C7F-A6A1-0307F127F0D2}"/>
              </a:ext>
            </a:extLst>
          </p:cNvPr>
          <p:cNvSpPr txBox="1"/>
          <p:nvPr/>
        </p:nvSpPr>
        <p:spPr>
          <a:xfrm>
            <a:off x="9187147" y="4243150"/>
            <a:ext cx="2714119" cy="1477325"/>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mj-lt"/>
                <a:ea typeface="+mj-ea"/>
                <a:cs typeface="+mj-cs"/>
                <a:sym typeface="Calibri"/>
              </a:rPr>
              <a:t>Should</a:t>
            </a:r>
            <a:r>
              <a:rPr kumimoji="0" lang="en-US" sz="1800" b="0" i="0" u="none" strike="noStrike" cap="none" spc="0" normalizeH="0" baseline="0" dirty="0">
                <a:ln>
                  <a:noFill/>
                </a:ln>
                <a:solidFill>
                  <a:srgbClr val="000000"/>
                </a:solidFill>
                <a:effectLst/>
                <a:uFillTx/>
                <a:latin typeface="+mj-lt"/>
                <a:ea typeface="+mj-ea"/>
                <a:cs typeface="+mj-cs"/>
                <a:sym typeface="Calibri"/>
              </a:rPr>
              <a:t> complete above items. Can use same </a:t>
            </a:r>
            <a:r>
              <a:rPr kumimoji="0" lang="en-US" sz="1800" b="0" i="0" u="none" strike="noStrike" cap="none" spc="0" normalizeH="0" baseline="0" dirty="0" err="1">
                <a:ln>
                  <a:noFill/>
                </a:ln>
                <a:solidFill>
                  <a:srgbClr val="000000"/>
                </a:solidFill>
                <a:effectLst/>
                <a:uFillTx/>
                <a:latin typeface="+mj-lt"/>
                <a:ea typeface="+mj-ea"/>
                <a:cs typeface="+mj-cs"/>
                <a:sym typeface="Calibri"/>
              </a:rPr>
              <a:t>REDCap</a:t>
            </a:r>
            <a:r>
              <a:rPr kumimoji="0" lang="en-US" sz="1800" b="0" i="0" u="none" strike="noStrike" cap="none" spc="0" normalizeH="0" baseline="0" dirty="0">
                <a:ln>
                  <a:noFill/>
                </a:ln>
                <a:solidFill>
                  <a:srgbClr val="000000"/>
                </a:solidFill>
                <a:effectLst/>
                <a:uFillTx/>
                <a:latin typeface="+mj-lt"/>
                <a:ea typeface="+mj-ea"/>
                <a:cs typeface="+mj-cs"/>
                <a:sym typeface="Calibri"/>
              </a:rPr>
              <a:t> links, except Assisted Living was sent a separate assessment link.</a:t>
            </a:r>
          </a:p>
        </p:txBody>
      </p:sp>
      <p:sp>
        <p:nvSpPr>
          <p:cNvPr id="26" name="Right Brace 25">
            <a:extLst>
              <a:ext uri="{FF2B5EF4-FFF2-40B4-BE49-F238E27FC236}">
                <a16:creationId xmlns:a16="http://schemas.microsoft.com/office/drawing/2014/main" id="{608F44D3-FFEB-42C8-BEE5-2931FE1684D1}"/>
              </a:ext>
            </a:extLst>
          </p:cNvPr>
          <p:cNvSpPr/>
          <p:nvPr/>
        </p:nvSpPr>
        <p:spPr>
          <a:xfrm>
            <a:off x="8046177" y="3262377"/>
            <a:ext cx="1035992" cy="2282874"/>
          </a:xfrm>
          <a:prstGeom prst="rightBrac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2333501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97B68-EE14-4C66-A3CB-EEAA29EBF108}"/>
              </a:ext>
            </a:extLst>
          </p:cNvPr>
          <p:cNvSpPr>
            <a:spLocks noGrp="1"/>
          </p:cNvSpPr>
          <p:nvPr>
            <p:ph type="title"/>
          </p:nvPr>
        </p:nvSpPr>
        <p:spPr>
          <a:xfrm>
            <a:off x="609600" y="76200"/>
            <a:ext cx="10972800" cy="1143000"/>
          </a:xfrm>
        </p:spPr>
        <p:txBody>
          <a:bodyPr anchor="ctr">
            <a:normAutofit/>
          </a:bodyPr>
          <a:lstStyle/>
          <a:p>
            <a:r>
              <a:rPr lang="en-US" dirty="0"/>
              <a:t>Facility Infection Control Assessment</a:t>
            </a:r>
          </a:p>
        </p:txBody>
      </p:sp>
      <p:sp>
        <p:nvSpPr>
          <p:cNvPr id="3" name="Text Placeholder 2">
            <a:extLst>
              <a:ext uri="{FF2B5EF4-FFF2-40B4-BE49-F238E27FC236}">
                <a16:creationId xmlns:a16="http://schemas.microsoft.com/office/drawing/2014/main" id="{EDF6DEB7-DA17-4F5C-82ED-563E45BC3E99}"/>
              </a:ext>
            </a:extLst>
          </p:cNvPr>
          <p:cNvSpPr>
            <a:spLocks noGrp="1"/>
          </p:cNvSpPr>
          <p:nvPr>
            <p:ph type="body" sz="half" idx="1"/>
          </p:nvPr>
        </p:nvSpPr>
        <p:spPr>
          <a:xfrm>
            <a:off x="609600" y="1600201"/>
            <a:ext cx="5384800" cy="5081953"/>
          </a:xfrm>
        </p:spPr>
        <p:txBody>
          <a:bodyPr>
            <a:normAutofit/>
          </a:bodyPr>
          <a:lstStyle/>
          <a:p>
            <a:pPr>
              <a:lnSpc>
                <a:spcPct val="90000"/>
              </a:lnSpc>
              <a:spcAft>
                <a:spcPts val="1200"/>
              </a:spcAft>
            </a:pPr>
            <a:r>
              <a:rPr lang="en-US" sz="2400" dirty="0"/>
              <a:t>Each </a:t>
            </a:r>
            <a:r>
              <a:rPr lang="en-US" sz="2400" dirty="0" err="1"/>
              <a:t>SNF</a:t>
            </a:r>
            <a:r>
              <a:rPr lang="en-US" sz="2400" dirty="0"/>
              <a:t>/</a:t>
            </a:r>
            <a:r>
              <a:rPr lang="en-US" sz="2400" dirty="0" err="1"/>
              <a:t>ICF</a:t>
            </a:r>
            <a:r>
              <a:rPr lang="en-US" sz="2400" dirty="0"/>
              <a:t> must complete the assessment at </a:t>
            </a:r>
            <a:r>
              <a:rPr lang="en-US" sz="2400" u="sng" dirty="0">
                <a:hlinkClick r:id="rId2"/>
              </a:rPr>
              <a:t>https://redcap.dph.illinois.gov/surveys/?s=L3HPFNXEJD</a:t>
            </a:r>
            <a:endParaRPr lang="en-US" sz="2400" dirty="0"/>
          </a:p>
          <a:p>
            <a:pPr>
              <a:lnSpc>
                <a:spcPct val="90000"/>
              </a:lnSpc>
              <a:spcAft>
                <a:spcPts val="1200"/>
              </a:spcAft>
            </a:pPr>
            <a:r>
              <a:rPr lang="en-US" sz="2400" dirty="0"/>
              <a:t>Previously distributed on March 20, 2020. </a:t>
            </a:r>
            <a:r>
              <a:rPr lang="en-US" sz="2400" b="1" dirty="0"/>
              <a:t>No need to resubmit if you already filled out. </a:t>
            </a:r>
            <a:r>
              <a:rPr lang="en-US" sz="2400" dirty="0"/>
              <a:t>There was an option to receive a confirmation email upon survey submission. If you think you submitted before, please check your email for this verification</a:t>
            </a:r>
          </a:p>
          <a:p>
            <a:pPr>
              <a:lnSpc>
                <a:spcPct val="90000"/>
              </a:lnSpc>
              <a:spcAft>
                <a:spcPts val="1200"/>
              </a:spcAft>
            </a:pPr>
            <a:r>
              <a:rPr lang="en-US" sz="2400" dirty="0"/>
              <a:t>Otherwise, must complete </a:t>
            </a:r>
            <a:r>
              <a:rPr lang="en-US" sz="2400" b="1" dirty="0"/>
              <a:t>within 7 days</a:t>
            </a:r>
            <a:r>
              <a:rPr lang="en-US" sz="2400" dirty="0"/>
              <a:t> of memo release</a:t>
            </a:r>
          </a:p>
        </p:txBody>
      </p:sp>
      <p:sp>
        <p:nvSpPr>
          <p:cNvPr id="8" name="Text Placeholder 3">
            <a:extLst>
              <a:ext uri="{FF2B5EF4-FFF2-40B4-BE49-F238E27FC236}">
                <a16:creationId xmlns:a16="http://schemas.microsoft.com/office/drawing/2014/main" id="{55C91650-AF5F-4568-B638-EFCDD86E84C2}"/>
              </a:ext>
            </a:extLst>
          </p:cNvPr>
          <p:cNvSpPr>
            <a:spLocks noGrp="1"/>
          </p:cNvSpPr>
          <p:nvPr>
            <p:ph type="body" sz="half" idx="10"/>
          </p:nvPr>
        </p:nvSpPr>
        <p:spPr>
          <a:xfrm>
            <a:off x="6308558" y="1592008"/>
            <a:ext cx="5384800" cy="4525963"/>
          </a:xfrm>
        </p:spPr>
        <p:txBody>
          <a:bodyPr/>
          <a:lstStyle/>
          <a:p>
            <a:endParaRPr lang="en-US" dirty="0"/>
          </a:p>
        </p:txBody>
      </p:sp>
      <p:pic>
        <p:nvPicPr>
          <p:cNvPr id="9" name="Picture 8">
            <a:extLst>
              <a:ext uri="{FF2B5EF4-FFF2-40B4-BE49-F238E27FC236}">
                <a16:creationId xmlns:a16="http://schemas.microsoft.com/office/drawing/2014/main" id="{BAF64F59-5945-408F-9A9A-3F202B9758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308558" y="1265903"/>
            <a:ext cx="5384800" cy="55158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613273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A3CE1-2184-4137-9C6E-BB9C6CEA88CE}"/>
              </a:ext>
            </a:extLst>
          </p:cNvPr>
          <p:cNvSpPr>
            <a:spLocks noGrp="1"/>
          </p:cNvSpPr>
          <p:nvPr>
            <p:ph type="title"/>
          </p:nvPr>
        </p:nvSpPr>
        <p:spPr/>
        <p:txBody>
          <a:bodyPr/>
          <a:lstStyle/>
          <a:p>
            <a:r>
              <a:rPr lang="en-US" dirty="0"/>
              <a:t>Required Testing Plan and Response Strategy</a:t>
            </a:r>
          </a:p>
        </p:txBody>
      </p:sp>
      <p:sp>
        <p:nvSpPr>
          <p:cNvPr id="3" name="Text Placeholder 2">
            <a:extLst>
              <a:ext uri="{FF2B5EF4-FFF2-40B4-BE49-F238E27FC236}">
                <a16:creationId xmlns:a16="http://schemas.microsoft.com/office/drawing/2014/main" id="{22873E9A-784F-43F1-949F-F92D98B37637}"/>
              </a:ext>
            </a:extLst>
          </p:cNvPr>
          <p:cNvSpPr>
            <a:spLocks noGrp="1"/>
          </p:cNvSpPr>
          <p:nvPr>
            <p:ph type="body" idx="1"/>
          </p:nvPr>
        </p:nvSpPr>
        <p:spPr/>
        <p:txBody>
          <a:bodyPr lIns="45719" rIns="45719" anchor="t">
            <a:normAutofit/>
          </a:bodyPr>
          <a:lstStyle/>
          <a:p>
            <a:r>
              <a:rPr lang="en-US" dirty="0"/>
              <a:t>Written COVID-19 testing plan and response strategy </a:t>
            </a:r>
            <a:r>
              <a:rPr lang="en-US" b="1" dirty="0"/>
              <a:t>within 14 days </a:t>
            </a:r>
            <a:r>
              <a:rPr lang="en-US" dirty="0"/>
              <a:t>of the issuance of the memo. Must be made available to IDPH upon request.</a:t>
            </a:r>
          </a:p>
          <a:p>
            <a:r>
              <a:rPr lang="en-US" dirty="0"/>
              <a:t>Must specify the necessary personnel, and the required training or experience of the personnel, to properly care for the number and types of residents served by the facility, including the personnel necessary to execute the COVID-19 testing plan.</a:t>
            </a:r>
          </a:p>
        </p:txBody>
      </p:sp>
      <p:sp>
        <p:nvSpPr>
          <p:cNvPr id="4" name="Rectangle 3">
            <a:extLst>
              <a:ext uri="{FF2B5EF4-FFF2-40B4-BE49-F238E27FC236}">
                <a16:creationId xmlns:a16="http://schemas.microsoft.com/office/drawing/2014/main" id="{F2377C0D-20B0-4613-841E-06ADA7DC8D53}"/>
              </a:ext>
            </a:extLst>
          </p:cNvPr>
          <p:cNvSpPr/>
          <p:nvPr/>
        </p:nvSpPr>
        <p:spPr>
          <a:xfrm>
            <a:off x="2668172" y="4884235"/>
            <a:ext cx="6855655" cy="1089529"/>
          </a:xfrm>
          <a:prstGeom prst="rect">
            <a:avLst/>
          </a:prstGeom>
          <a:ln>
            <a:solidFill>
              <a:srgbClr val="FF0000"/>
            </a:solidFill>
          </a:ln>
        </p:spPr>
        <p:txBody>
          <a:bodyPr wrap="square">
            <a:spAutoFit/>
          </a:bodyPr>
          <a:lstStyle/>
          <a:p>
            <a:pPr algn="ctr">
              <a:lnSpc>
                <a:spcPct val="90000"/>
              </a:lnSpc>
            </a:pPr>
            <a:r>
              <a:rPr lang="en-US" sz="2400" b="1" kern="1200" dirty="0">
                <a:solidFill>
                  <a:schemeClr val="tx1"/>
                </a:solidFill>
              </a:rPr>
              <a:t>What test type is acceptable?</a:t>
            </a:r>
          </a:p>
          <a:p>
            <a:pPr lvl="1" indent="0" algn="ctr">
              <a:lnSpc>
                <a:spcPct val="90000"/>
              </a:lnSpc>
            </a:pPr>
            <a:r>
              <a:rPr lang="en-US" sz="2400" kern="1200" dirty="0">
                <a:solidFill>
                  <a:schemeClr val="tx1"/>
                </a:solidFill>
              </a:rPr>
              <a:t>PCR testing (</a:t>
            </a:r>
            <a:r>
              <a:rPr lang="en-US" sz="2400" kern="1200" dirty="0">
                <a:ea typeface="+mj-lt"/>
                <a:cs typeface="+mj-lt"/>
              </a:rPr>
              <a:t>FDA Emergency Use Authorized COVID-19 molecular assay for detection of SARS-CoV-2 RNA)</a:t>
            </a:r>
            <a:endParaRPr lang="en-US" sz="2400" kern="1200" dirty="0">
              <a:solidFill>
                <a:schemeClr val="tx1"/>
              </a:solidFill>
            </a:endParaRPr>
          </a:p>
        </p:txBody>
      </p:sp>
    </p:spTree>
    <p:extLst>
      <p:ext uri="{BB962C8B-B14F-4D97-AF65-F5344CB8AC3E}">
        <p14:creationId xmlns:p14="http://schemas.microsoft.com/office/powerpoint/2010/main" val="237021857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852C1-DD9A-420F-A1EE-45CB42303796}"/>
              </a:ext>
            </a:extLst>
          </p:cNvPr>
          <p:cNvSpPr>
            <a:spLocks noGrp="1"/>
          </p:cNvSpPr>
          <p:nvPr>
            <p:ph type="title"/>
          </p:nvPr>
        </p:nvSpPr>
        <p:spPr/>
        <p:txBody>
          <a:bodyPr/>
          <a:lstStyle/>
          <a:p>
            <a:r>
              <a:rPr lang="en-US" dirty="0"/>
              <a:t>Testing Plan (</a:t>
            </a:r>
            <a:r>
              <a:rPr lang="en-US" dirty="0" err="1"/>
              <a:t>cont</a:t>
            </a:r>
            <a:r>
              <a:rPr lang="en-US" dirty="0"/>
              <a:t>)</a:t>
            </a:r>
          </a:p>
        </p:txBody>
      </p:sp>
      <p:sp>
        <p:nvSpPr>
          <p:cNvPr id="3" name="Text Placeholder 2">
            <a:extLst>
              <a:ext uri="{FF2B5EF4-FFF2-40B4-BE49-F238E27FC236}">
                <a16:creationId xmlns:a16="http://schemas.microsoft.com/office/drawing/2014/main" id="{134E6E53-78F0-410C-A20A-FDA4DAA23681}"/>
              </a:ext>
            </a:extLst>
          </p:cNvPr>
          <p:cNvSpPr>
            <a:spLocks noGrp="1"/>
          </p:cNvSpPr>
          <p:nvPr>
            <p:ph type="body" idx="1"/>
          </p:nvPr>
        </p:nvSpPr>
        <p:spPr/>
        <p:txBody>
          <a:bodyPr/>
          <a:lstStyle/>
          <a:p>
            <a:r>
              <a:rPr lang="en-US" dirty="0"/>
              <a:t>The testing plan shall identify the ordering physician, method of obtaining consents for the tests, and the criteria and frequency for testing residents and staff. </a:t>
            </a:r>
          </a:p>
          <a:p>
            <a:r>
              <a:rPr lang="en-US" dirty="0"/>
              <a:t>Every COVID-19 testing plan shall identify by name a dedicated laboratory contracted or otherwise engaged to provide COVID-19 clinical testing services according to the volume and frequency identified in the testing plan. </a:t>
            </a:r>
          </a:p>
          <a:p>
            <a:r>
              <a:rPr lang="en-US" dirty="0"/>
              <a:t>IDPH can advise </a:t>
            </a:r>
            <a:r>
              <a:rPr lang="en-US" dirty="0" err="1"/>
              <a:t>LTC</a:t>
            </a:r>
            <a:r>
              <a:rPr lang="en-US" dirty="0"/>
              <a:t> facilities regarding laboratories with available capacity. </a:t>
            </a:r>
          </a:p>
        </p:txBody>
      </p:sp>
    </p:spTree>
    <p:extLst>
      <p:ext uri="{BB962C8B-B14F-4D97-AF65-F5344CB8AC3E}">
        <p14:creationId xmlns:p14="http://schemas.microsoft.com/office/powerpoint/2010/main" val="106639016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97180-A1BF-4A95-8F33-F0BA5A8B9020}"/>
              </a:ext>
            </a:extLst>
          </p:cNvPr>
          <p:cNvSpPr>
            <a:spLocks noGrp="1"/>
          </p:cNvSpPr>
          <p:nvPr>
            <p:ph type="title"/>
          </p:nvPr>
        </p:nvSpPr>
        <p:spPr/>
        <p:txBody>
          <a:bodyPr/>
          <a:lstStyle/>
          <a:p>
            <a:r>
              <a:rPr lang="en-US" dirty="0"/>
              <a:t>How can my facility get tested?</a:t>
            </a:r>
          </a:p>
        </p:txBody>
      </p:sp>
      <p:sp>
        <p:nvSpPr>
          <p:cNvPr id="3" name="Text Placeholder 2">
            <a:extLst>
              <a:ext uri="{FF2B5EF4-FFF2-40B4-BE49-F238E27FC236}">
                <a16:creationId xmlns:a16="http://schemas.microsoft.com/office/drawing/2014/main" id="{76E6B7F1-46A1-47C9-A179-8D87651B1051}"/>
              </a:ext>
            </a:extLst>
          </p:cNvPr>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38219324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99F5-3AC3-443C-B313-17CF9B6AED5F}"/>
              </a:ext>
            </a:extLst>
          </p:cNvPr>
          <p:cNvSpPr>
            <a:spLocks noGrp="1"/>
          </p:cNvSpPr>
          <p:nvPr>
            <p:ph type="title"/>
          </p:nvPr>
        </p:nvSpPr>
        <p:spPr/>
        <p:txBody>
          <a:bodyPr/>
          <a:lstStyle/>
          <a:p>
            <a:r>
              <a:rPr lang="en-US" dirty="0"/>
              <a:t>Onsite Training for Specimen Collection</a:t>
            </a:r>
          </a:p>
        </p:txBody>
      </p:sp>
      <p:sp>
        <p:nvSpPr>
          <p:cNvPr id="3" name="Text Placeholder 2">
            <a:extLst>
              <a:ext uri="{FF2B5EF4-FFF2-40B4-BE49-F238E27FC236}">
                <a16:creationId xmlns:a16="http://schemas.microsoft.com/office/drawing/2014/main" id="{F35E9503-744E-46AE-A0D2-C53D0F5188E4}"/>
              </a:ext>
            </a:extLst>
          </p:cNvPr>
          <p:cNvSpPr>
            <a:spLocks noGrp="1"/>
          </p:cNvSpPr>
          <p:nvPr>
            <p:ph type="body" sz="half" idx="1"/>
          </p:nvPr>
        </p:nvSpPr>
        <p:spPr/>
        <p:txBody>
          <a:bodyPr lIns="45719" rIns="45719" anchor="t">
            <a:normAutofit/>
          </a:bodyPr>
          <a:lstStyle/>
          <a:p>
            <a:endParaRPr lang="en-US" dirty="0"/>
          </a:p>
        </p:txBody>
      </p:sp>
      <p:sp>
        <p:nvSpPr>
          <p:cNvPr id="12" name="Text Placeholder 11">
            <a:extLst>
              <a:ext uri="{FF2B5EF4-FFF2-40B4-BE49-F238E27FC236}">
                <a16:creationId xmlns:a16="http://schemas.microsoft.com/office/drawing/2014/main" id="{432C2B3F-C17E-4CC0-9117-301009599ACB}"/>
              </a:ext>
            </a:extLst>
          </p:cNvPr>
          <p:cNvSpPr>
            <a:spLocks noGrp="1"/>
          </p:cNvSpPr>
          <p:nvPr>
            <p:ph type="body" sz="half" idx="10"/>
          </p:nvPr>
        </p:nvSpPr>
        <p:spPr/>
        <p:txBody>
          <a:bodyPr lIns="45719" rIns="45719" anchor="t">
            <a:normAutofit/>
          </a:bodyPr>
          <a:lstStyle/>
          <a:p>
            <a:r>
              <a:rPr lang="en-US" dirty="0">
                <a:ea typeface="+mj-lt"/>
                <a:cs typeface="+mj-lt"/>
              </a:rPr>
              <a:t>Upon request, and subject to availability, IDPH can provide onsite training for proper specimen collection or other assistance as necessary.</a:t>
            </a:r>
          </a:p>
          <a:p>
            <a:endParaRPr lang="en-US" dirty="0">
              <a:ea typeface="+mj-lt"/>
              <a:cs typeface="+mj-lt"/>
            </a:endParaRPr>
          </a:p>
          <a:p>
            <a:r>
              <a:rPr lang="en-US" dirty="0">
                <a:ea typeface="+mj-lt"/>
                <a:cs typeface="+mj-lt"/>
              </a:rPr>
              <a:t>This can be requested via </a:t>
            </a:r>
            <a:r>
              <a:rPr lang="en-US" u="sng" dirty="0">
                <a:ea typeface="+mj-lt"/>
                <a:cs typeface="+mj-lt"/>
                <a:hlinkClick r:id="rId3"/>
              </a:rPr>
              <a:t>https://redcap.dph.illinois.gov/surveys/?s=8TYYKCETCX</a:t>
            </a:r>
            <a:r>
              <a:rPr lang="en-US" dirty="0">
                <a:ea typeface="+mj-lt"/>
                <a:cs typeface="+mj-lt"/>
              </a:rPr>
              <a:t>.  </a:t>
            </a:r>
          </a:p>
          <a:p>
            <a:endParaRPr lang="en-US" dirty="0">
              <a:ea typeface="+mj-lt"/>
              <a:cs typeface="+mj-lt"/>
            </a:endParaRPr>
          </a:p>
          <a:p>
            <a:endParaRPr lang="en-US" dirty="0"/>
          </a:p>
        </p:txBody>
      </p:sp>
      <p:pic>
        <p:nvPicPr>
          <p:cNvPr id="13" name="Picture 13" descr="A picture containing person, indoor, food, man&#10;&#10;Description generated with very high confidence">
            <a:extLst>
              <a:ext uri="{FF2B5EF4-FFF2-40B4-BE49-F238E27FC236}">
                <a16:creationId xmlns:a16="http://schemas.microsoft.com/office/drawing/2014/main" id="{DABCF12D-5E7B-485C-AD64-691916CEEFE1}"/>
              </a:ext>
            </a:extLst>
          </p:cNvPr>
          <p:cNvPicPr>
            <a:picLocks noChangeAspect="1"/>
          </p:cNvPicPr>
          <p:nvPr/>
        </p:nvPicPr>
        <p:blipFill>
          <a:blip r:embed="rId4"/>
          <a:stretch>
            <a:fillRect/>
          </a:stretch>
        </p:blipFill>
        <p:spPr>
          <a:xfrm>
            <a:off x="267419" y="1839575"/>
            <a:ext cx="5934972" cy="3408886"/>
          </a:xfrm>
          <a:prstGeom prst="rect">
            <a:avLst/>
          </a:prstGeom>
        </p:spPr>
      </p:pic>
    </p:spTree>
    <p:extLst>
      <p:ext uri="{BB962C8B-B14F-4D97-AF65-F5344CB8AC3E}">
        <p14:creationId xmlns:p14="http://schemas.microsoft.com/office/powerpoint/2010/main" val="59872959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881EC0F-A5AE-4C38-ADD6-43CD9F24F673}"/>
              </a:ext>
            </a:extLst>
          </p:cNvPr>
          <p:cNvSpPr>
            <a:spLocks noGrp="1"/>
          </p:cNvSpPr>
          <p:nvPr>
            <p:ph type="title"/>
          </p:nvPr>
        </p:nvSpPr>
        <p:spPr>
          <a:xfrm>
            <a:off x="640079" y="2053641"/>
            <a:ext cx="3669161" cy="2760098"/>
          </a:xfrm>
        </p:spPr>
        <p:txBody>
          <a:bodyPr vert="horz" lIns="91440" tIns="45720" rIns="91440" bIns="45720" rtlCol="0" anchor="ctr">
            <a:normAutofit/>
          </a:bodyPr>
          <a:lstStyle/>
          <a:p>
            <a:pPr algn="l">
              <a:lnSpc>
                <a:spcPct val="90000"/>
              </a:lnSpc>
              <a:spcBef>
                <a:spcPct val="0"/>
              </a:spcBef>
            </a:pPr>
            <a:r>
              <a:rPr lang="en-US" sz="4100" kern="1200">
                <a:solidFill>
                  <a:srgbClr val="FFFFFF"/>
                </a:solidFill>
                <a:latin typeface="+mj-lt"/>
                <a:ea typeface="+mj-ea"/>
                <a:cs typeface="+mj-cs"/>
              </a:rPr>
              <a:t>Testing for LTCFs with no COVID-19 cases in last 28 days</a:t>
            </a:r>
          </a:p>
        </p:txBody>
      </p:sp>
      <p:sp>
        <p:nvSpPr>
          <p:cNvPr id="3" name="Text Placeholder 2">
            <a:extLst>
              <a:ext uri="{FF2B5EF4-FFF2-40B4-BE49-F238E27FC236}">
                <a16:creationId xmlns:a16="http://schemas.microsoft.com/office/drawing/2014/main" id="{E26DF7A0-4943-4786-AE1C-90E046E1FE20}"/>
              </a:ext>
            </a:extLst>
          </p:cNvPr>
          <p:cNvSpPr>
            <a:spLocks noGrp="1"/>
          </p:cNvSpPr>
          <p:nvPr>
            <p:ph type="body" idx="1"/>
          </p:nvPr>
        </p:nvSpPr>
        <p:spPr>
          <a:xfrm>
            <a:off x="6090574" y="801866"/>
            <a:ext cx="5306084" cy="5230634"/>
          </a:xfrm>
        </p:spPr>
        <p:txBody>
          <a:bodyPr vert="horz" lIns="91440" tIns="45720" rIns="91440" bIns="45720" rtlCol="0" anchor="ctr">
            <a:normAutofit/>
          </a:bodyPr>
          <a:lstStyle/>
          <a:p>
            <a:pPr indent="-228600">
              <a:lnSpc>
                <a:spcPct val="90000"/>
              </a:lnSpc>
              <a:spcAft>
                <a:spcPts val="1800"/>
              </a:spcAft>
              <a:buFont typeface="Arial" panose="020B0604020202020204" pitchFamily="34" charset="0"/>
              <a:buChar char="•"/>
            </a:pPr>
            <a:r>
              <a:rPr lang="en-US" sz="2400" kern="1200">
                <a:latin typeface="+mn-lt"/>
                <a:ea typeface="+mn-ea"/>
                <a:cs typeface="+mn-cs"/>
              </a:rPr>
              <a:t>IDPH can refer facilities with no COVID-19 cases in the last 28 days to a partner laboratory (currently Quest).  Facilities may request this referral here: </a:t>
            </a:r>
            <a:r>
              <a:rPr lang="en-US" sz="2400" u="sng" kern="1200">
                <a:latin typeface="+mn-lt"/>
                <a:ea typeface="+mn-ea"/>
                <a:cs typeface="+mn-cs"/>
                <a:hlinkClick r:id="rId3"/>
              </a:rPr>
              <a:t>https://redcap.dph.illinois.gov/surveys/?s=8TYYKCETCX</a:t>
            </a:r>
            <a:r>
              <a:rPr lang="en-US" sz="2400" u="sng" kern="1200">
                <a:latin typeface="+mn-lt"/>
                <a:ea typeface="+mn-ea"/>
                <a:cs typeface="+mn-cs"/>
              </a:rPr>
              <a:t>.</a:t>
            </a:r>
            <a:r>
              <a:rPr lang="en-US" sz="2400" kern="1200">
                <a:latin typeface="+mn-lt"/>
                <a:ea typeface="+mn-ea"/>
                <a:cs typeface="+mn-cs"/>
              </a:rPr>
              <a:t> </a:t>
            </a:r>
          </a:p>
          <a:p>
            <a:pPr indent="-228600">
              <a:lnSpc>
                <a:spcPct val="90000"/>
              </a:lnSpc>
              <a:spcAft>
                <a:spcPts val="1800"/>
              </a:spcAft>
              <a:buFont typeface="Arial" panose="020B0604020202020204" pitchFamily="34" charset="0"/>
              <a:buChar char="•"/>
            </a:pPr>
            <a:r>
              <a:rPr lang="en-US" sz="2400" kern="1200">
                <a:latin typeface="+mn-lt"/>
                <a:ea typeface="+mn-ea"/>
                <a:cs typeface="+mn-cs"/>
              </a:rPr>
              <a:t>Facilities should notify LHD of upcoming plans for testing. LHD can help facilities prepare for or respond to results.</a:t>
            </a:r>
          </a:p>
          <a:p>
            <a:pPr indent="-228600">
              <a:lnSpc>
                <a:spcPct val="90000"/>
              </a:lnSpc>
              <a:spcAft>
                <a:spcPts val="1800"/>
              </a:spcAft>
              <a:buFont typeface="Arial" panose="020B0604020202020204" pitchFamily="34" charset="0"/>
              <a:buChar char="•"/>
            </a:pPr>
            <a:endParaRPr lang="en-US" sz="2400" kern="1200">
              <a:latin typeface="+mn-lt"/>
              <a:ea typeface="+mn-ea"/>
              <a:cs typeface="+mn-cs"/>
            </a:endParaRPr>
          </a:p>
        </p:txBody>
      </p:sp>
    </p:spTree>
    <p:extLst>
      <p:ext uri="{BB962C8B-B14F-4D97-AF65-F5344CB8AC3E}">
        <p14:creationId xmlns:p14="http://schemas.microsoft.com/office/powerpoint/2010/main" val="150043878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C29F05-B5C1-498F-8470-E92F21F3167B}"/>
              </a:ext>
            </a:extLst>
          </p:cNvPr>
          <p:cNvSpPr>
            <a:spLocks noGrp="1"/>
          </p:cNvSpPr>
          <p:nvPr>
            <p:ph type="title"/>
          </p:nvPr>
        </p:nvSpPr>
        <p:spPr>
          <a:xfrm>
            <a:off x="640079" y="2053641"/>
            <a:ext cx="3669161" cy="2760098"/>
          </a:xfrm>
        </p:spPr>
        <p:txBody>
          <a:bodyPr vert="horz" lIns="91440" tIns="45720" rIns="91440" bIns="45720" rtlCol="0" anchor="ctr">
            <a:normAutofit/>
          </a:bodyPr>
          <a:lstStyle/>
          <a:p>
            <a:pPr algn="l">
              <a:lnSpc>
                <a:spcPct val="90000"/>
              </a:lnSpc>
              <a:spcBef>
                <a:spcPct val="0"/>
              </a:spcBef>
            </a:pPr>
            <a:r>
              <a:rPr lang="en-US" sz="3700" kern="1200">
                <a:solidFill>
                  <a:srgbClr val="FFFFFF"/>
                </a:solidFill>
                <a:latin typeface="+mj-lt"/>
                <a:ea typeface="+mj-ea"/>
                <a:cs typeface="+mj-cs"/>
              </a:rPr>
              <a:t>Testing for LTCFs with outbreaks or identify their 1</a:t>
            </a:r>
            <a:r>
              <a:rPr lang="en-US" sz="3700" kern="1200" baseline="30000">
                <a:solidFill>
                  <a:srgbClr val="FFFFFF"/>
                </a:solidFill>
                <a:latin typeface="+mj-lt"/>
                <a:ea typeface="+mj-ea"/>
                <a:cs typeface="+mj-cs"/>
              </a:rPr>
              <a:t>st</a:t>
            </a:r>
            <a:r>
              <a:rPr lang="en-US" sz="3700" kern="1200">
                <a:solidFill>
                  <a:srgbClr val="FFFFFF"/>
                </a:solidFill>
                <a:latin typeface="+mj-lt"/>
                <a:ea typeface="+mj-ea"/>
                <a:cs typeface="+mj-cs"/>
              </a:rPr>
              <a:t> case</a:t>
            </a:r>
          </a:p>
        </p:txBody>
      </p:sp>
      <p:sp>
        <p:nvSpPr>
          <p:cNvPr id="3" name="Text Placeholder 2">
            <a:extLst>
              <a:ext uri="{FF2B5EF4-FFF2-40B4-BE49-F238E27FC236}">
                <a16:creationId xmlns:a16="http://schemas.microsoft.com/office/drawing/2014/main" id="{CC191F3F-4278-438B-9BFA-66C998AC3C94}"/>
              </a:ext>
            </a:extLst>
          </p:cNvPr>
          <p:cNvSpPr>
            <a:spLocks noGrp="1"/>
          </p:cNvSpPr>
          <p:nvPr>
            <p:ph type="body" idx="1"/>
          </p:nvPr>
        </p:nvSpPr>
        <p:spPr>
          <a:xfrm>
            <a:off x="6090574" y="801866"/>
            <a:ext cx="5306084" cy="5230634"/>
          </a:xfrm>
        </p:spPr>
        <p:txBody>
          <a:bodyPr vert="horz" lIns="91440" tIns="45720" rIns="91440" bIns="45720" rtlCol="0" anchor="ctr">
            <a:normAutofit/>
          </a:bodyPr>
          <a:lstStyle/>
          <a:p>
            <a:pPr indent="-228600">
              <a:lnSpc>
                <a:spcPct val="90000"/>
              </a:lnSpc>
              <a:spcAft>
                <a:spcPts val="1200"/>
              </a:spcAft>
              <a:buFont typeface="Arial" panose="020B0604020202020204" pitchFamily="34" charset="0"/>
              <a:buChar char="•"/>
            </a:pPr>
            <a:r>
              <a:rPr lang="en-US" sz="2000" kern="1200">
                <a:latin typeface="+mn-lt"/>
                <a:ea typeface="+mn-ea"/>
                <a:cs typeface="+mn-cs"/>
              </a:rPr>
              <a:t>IDPH Laboratory can provide test kits and perform testing</a:t>
            </a:r>
          </a:p>
          <a:p>
            <a:pPr indent="-228600">
              <a:lnSpc>
                <a:spcPct val="90000"/>
              </a:lnSpc>
              <a:spcAft>
                <a:spcPts val="1200"/>
              </a:spcAft>
              <a:buFont typeface="Arial" panose="020B0604020202020204" pitchFamily="34" charset="0"/>
              <a:buChar char="•"/>
            </a:pPr>
            <a:r>
              <a:rPr lang="en-US" sz="2000" kern="1200">
                <a:latin typeface="+mn-lt"/>
                <a:ea typeface="+mn-ea"/>
                <a:cs typeface="+mn-cs"/>
              </a:rPr>
              <a:t>As part of outbreak response, facilities should discuss testing plans and arrangements with their local health department</a:t>
            </a:r>
          </a:p>
          <a:p>
            <a:pPr lvl="1" indent="-228600">
              <a:lnSpc>
                <a:spcPct val="90000"/>
              </a:lnSpc>
              <a:spcAft>
                <a:spcPts val="1200"/>
              </a:spcAft>
              <a:buFont typeface="Arial" panose="020B0604020202020204" pitchFamily="34" charset="0"/>
              <a:buChar char="•"/>
            </a:pPr>
            <a:r>
              <a:rPr lang="en-US" sz="2000" kern="1200">
                <a:latin typeface="+mn-lt"/>
                <a:ea typeface="+mn-ea"/>
                <a:cs typeface="+mn-cs"/>
              </a:rPr>
              <a:t>Then they can sign up for testing through the same form: </a:t>
            </a:r>
            <a:r>
              <a:rPr lang="en-US" sz="2000" kern="1200">
                <a:latin typeface="+mn-lt"/>
                <a:ea typeface="+mn-ea"/>
                <a:cs typeface="+mn-cs"/>
                <a:hlinkClick r:id="rId3"/>
              </a:rPr>
              <a:t>https://redcap.dph.illinois.gov/surveys/?s=8TYYKCETCX</a:t>
            </a:r>
            <a:endParaRPr lang="en-US" sz="2000" kern="1200">
              <a:latin typeface="+mn-lt"/>
              <a:ea typeface="+mn-ea"/>
              <a:cs typeface="+mn-cs"/>
            </a:endParaRPr>
          </a:p>
          <a:p>
            <a:pPr indent="-228600">
              <a:lnSpc>
                <a:spcPct val="90000"/>
              </a:lnSpc>
              <a:spcAft>
                <a:spcPts val="1200"/>
              </a:spcAft>
              <a:buFont typeface="Arial" panose="020B0604020202020204" pitchFamily="34" charset="0"/>
              <a:buChar char="•"/>
            </a:pPr>
            <a:r>
              <a:rPr lang="en-US" sz="2000" kern="1200">
                <a:latin typeface="+mn-lt"/>
                <a:ea typeface="+mn-ea"/>
                <a:cs typeface="+mn-cs"/>
              </a:rPr>
              <a:t>Once the outbreak is over, the facility must identify a contracted or engaged laboratory to continue to provide COVID-19 clinical testing services according to their testing plan</a:t>
            </a:r>
          </a:p>
          <a:p>
            <a:pPr indent="-228600">
              <a:lnSpc>
                <a:spcPct val="90000"/>
              </a:lnSpc>
              <a:spcAft>
                <a:spcPts val="1200"/>
              </a:spcAft>
              <a:buFont typeface="Arial" panose="020B0604020202020204" pitchFamily="34" charset="0"/>
              <a:buChar char="•"/>
            </a:pPr>
            <a:endParaRPr lang="en-US" sz="2000" kern="1200">
              <a:latin typeface="+mn-lt"/>
              <a:ea typeface="+mn-ea"/>
              <a:cs typeface="+mn-cs"/>
            </a:endParaRPr>
          </a:p>
        </p:txBody>
      </p:sp>
    </p:spTree>
    <p:extLst>
      <p:ext uri="{BB962C8B-B14F-4D97-AF65-F5344CB8AC3E}">
        <p14:creationId xmlns:p14="http://schemas.microsoft.com/office/powerpoint/2010/main" val="168300945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E7109-05AB-40A7-BBA6-CCE0BB84530F}"/>
              </a:ext>
            </a:extLst>
          </p:cNvPr>
          <p:cNvSpPr>
            <a:spLocks noGrp="1"/>
          </p:cNvSpPr>
          <p:nvPr>
            <p:ph type="title"/>
          </p:nvPr>
        </p:nvSpPr>
        <p:spPr/>
        <p:txBody>
          <a:bodyPr>
            <a:normAutofit fontScale="90000"/>
          </a:bodyPr>
          <a:lstStyle/>
          <a:p>
            <a:r>
              <a:rPr lang="en-US" dirty="0"/>
              <a:t>Process for testing through a referred or IDPH laboratory</a:t>
            </a:r>
          </a:p>
        </p:txBody>
      </p:sp>
      <p:sp>
        <p:nvSpPr>
          <p:cNvPr id="3" name="Text Placeholder 2">
            <a:extLst>
              <a:ext uri="{FF2B5EF4-FFF2-40B4-BE49-F238E27FC236}">
                <a16:creationId xmlns:a16="http://schemas.microsoft.com/office/drawing/2014/main" id="{28E5E800-1584-4D2A-BF4E-82FC4F6E6C7D}"/>
              </a:ext>
            </a:extLst>
          </p:cNvPr>
          <p:cNvSpPr>
            <a:spLocks noGrp="1"/>
          </p:cNvSpPr>
          <p:nvPr>
            <p:ph type="body" idx="1"/>
          </p:nvPr>
        </p:nvSpPr>
        <p:spPr>
          <a:xfrm>
            <a:off x="609600" y="1447801"/>
            <a:ext cx="10972800" cy="4910796"/>
          </a:xfrm>
        </p:spPr>
        <p:txBody>
          <a:bodyPr>
            <a:normAutofit/>
          </a:bodyPr>
          <a:lstStyle/>
          <a:p>
            <a:pPr marL="514350" indent="-514350">
              <a:spcAft>
                <a:spcPts val="1200"/>
              </a:spcAft>
              <a:buFont typeface="+mj-lt"/>
              <a:buAutoNum type="arabicPeriod"/>
            </a:pPr>
            <a:r>
              <a:rPr lang="en-US" dirty="0"/>
              <a:t>An IDPH representative will call you to arrange for testing and/or onsite specimen collection support, if requested.</a:t>
            </a:r>
          </a:p>
          <a:p>
            <a:pPr marL="514350" indent="-514350">
              <a:spcAft>
                <a:spcPts val="1200"/>
              </a:spcAft>
              <a:buFont typeface="+mj-lt"/>
              <a:buAutoNum type="arabicPeriod"/>
            </a:pPr>
            <a:r>
              <a:rPr lang="en-US" dirty="0"/>
              <a:t>If you requested testing, your referred laboratory or IDPH representative will arrange for shipment of supplies, discuss specimen collection and transport, and set up a facility account and contract.</a:t>
            </a:r>
          </a:p>
          <a:p>
            <a:pPr marL="514350" indent="-514350">
              <a:spcAft>
                <a:spcPts val="1200"/>
              </a:spcAft>
              <a:buFont typeface="+mj-lt"/>
              <a:buAutoNum type="arabicPeriod"/>
            </a:pPr>
            <a:r>
              <a:rPr lang="en-US" dirty="0"/>
              <a:t>Billing for either Quest or IDPH laboratories will be handled in the same manner. They will obtain insurance information for test recipients to bill for services. Residents and staff without insurance will still be able to be tested, with services </a:t>
            </a:r>
            <a:r>
              <a:rPr lang="en-US" u="sng" dirty="0">
                <a:hlinkClick r:id="rId2"/>
              </a:rPr>
              <a:t>supported by HFS/CARES Act</a:t>
            </a:r>
            <a:r>
              <a:rPr lang="en-US" dirty="0"/>
              <a:t>.</a:t>
            </a:r>
          </a:p>
          <a:p>
            <a:pPr marL="514350" indent="-514350">
              <a:spcAft>
                <a:spcPts val="1200"/>
              </a:spcAft>
              <a:buFont typeface="+mj-lt"/>
              <a:buAutoNum type="arabicPeriod"/>
            </a:pPr>
            <a:endParaRPr lang="en-US" dirty="0"/>
          </a:p>
        </p:txBody>
      </p:sp>
    </p:spTree>
    <p:extLst>
      <p:ext uri="{BB962C8B-B14F-4D97-AF65-F5344CB8AC3E}">
        <p14:creationId xmlns:p14="http://schemas.microsoft.com/office/powerpoint/2010/main" val="321334020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E7109-05AB-40A7-BBA6-CCE0BB84530F}"/>
              </a:ext>
            </a:extLst>
          </p:cNvPr>
          <p:cNvSpPr>
            <a:spLocks noGrp="1"/>
          </p:cNvSpPr>
          <p:nvPr>
            <p:ph type="title"/>
          </p:nvPr>
        </p:nvSpPr>
        <p:spPr/>
        <p:txBody>
          <a:bodyPr>
            <a:normAutofit fontScale="90000"/>
          </a:bodyPr>
          <a:lstStyle/>
          <a:p>
            <a:r>
              <a:rPr lang="en-US" dirty="0"/>
              <a:t>Process for testing through a referred or IDPH laboratory</a:t>
            </a:r>
          </a:p>
        </p:txBody>
      </p:sp>
      <p:sp>
        <p:nvSpPr>
          <p:cNvPr id="3" name="Text Placeholder 2">
            <a:extLst>
              <a:ext uri="{FF2B5EF4-FFF2-40B4-BE49-F238E27FC236}">
                <a16:creationId xmlns:a16="http://schemas.microsoft.com/office/drawing/2014/main" id="{28E5E800-1584-4D2A-BF4E-82FC4F6E6C7D}"/>
              </a:ext>
            </a:extLst>
          </p:cNvPr>
          <p:cNvSpPr>
            <a:spLocks noGrp="1"/>
          </p:cNvSpPr>
          <p:nvPr>
            <p:ph type="body" idx="1"/>
          </p:nvPr>
        </p:nvSpPr>
        <p:spPr>
          <a:xfrm>
            <a:off x="609600" y="1447802"/>
            <a:ext cx="11136923" cy="4896728"/>
          </a:xfrm>
        </p:spPr>
        <p:txBody>
          <a:bodyPr>
            <a:normAutofit fontScale="92500"/>
          </a:bodyPr>
          <a:lstStyle/>
          <a:p>
            <a:pPr marL="514350" indent="-514350">
              <a:spcAft>
                <a:spcPts val="1200"/>
              </a:spcAft>
              <a:buFont typeface="+mj-lt"/>
              <a:buAutoNum type="arabicPeriod" startAt="4"/>
            </a:pPr>
            <a:r>
              <a:rPr lang="en-US" sz="2400" dirty="0"/>
              <a:t>Facility obtains consent from residents (or their representatives) and staff to be swabbed prior to date of testing. Facility also prepares or compiles other supplies needed for specimen collection (e.g., specimen labels, test requisition forms, PPE, </a:t>
            </a:r>
            <a:r>
              <a:rPr lang="en-US" sz="2400" dirty="0" err="1"/>
              <a:t>etc</a:t>
            </a:r>
            <a:r>
              <a:rPr lang="en-US" sz="2400" dirty="0"/>
              <a:t>). </a:t>
            </a:r>
          </a:p>
          <a:p>
            <a:pPr marL="962025" lvl="1" indent="-182880">
              <a:spcAft>
                <a:spcPts val="1200"/>
              </a:spcAft>
            </a:pPr>
            <a:r>
              <a:rPr lang="en-US" sz="2400" dirty="0"/>
              <a:t>Transport media may require refrigeration – ensure you have space to store supplies!</a:t>
            </a:r>
          </a:p>
          <a:p>
            <a:pPr marL="514350" indent="-514350">
              <a:spcAft>
                <a:spcPts val="1200"/>
              </a:spcAft>
              <a:buFont typeface="+mj-lt"/>
              <a:buAutoNum type="arabicPeriod" startAt="4"/>
            </a:pPr>
            <a:r>
              <a:rPr lang="en-US" sz="2400" dirty="0"/>
              <a:t>Facility should prepare for the results. For example, ensure that a dedicated COVID-19 unit with dedicated staff are in place, prepare for potential health care worker </a:t>
            </a:r>
            <a:r>
              <a:rPr lang="en-US" sz="2400" u="sng" dirty="0">
                <a:hlinkClick r:id="rId2"/>
              </a:rPr>
              <a:t>shortages</a:t>
            </a:r>
            <a:r>
              <a:rPr lang="en-US" sz="2400" dirty="0"/>
              <a:t>, and understand the </a:t>
            </a:r>
            <a:r>
              <a:rPr lang="en-US" sz="2400" u="sng" dirty="0">
                <a:hlinkClick r:id="rId3"/>
              </a:rPr>
              <a:t>return to work criteria.</a:t>
            </a:r>
            <a:endParaRPr lang="en-US" sz="2400" dirty="0"/>
          </a:p>
          <a:p>
            <a:pPr marL="514350" indent="-514350">
              <a:spcAft>
                <a:spcPts val="1200"/>
              </a:spcAft>
              <a:buFont typeface="+mj-lt"/>
              <a:buAutoNum type="arabicPeriod" startAt="4"/>
            </a:pPr>
            <a:r>
              <a:rPr lang="en-US" sz="2400" dirty="0"/>
              <a:t>Once facility receives test kits, they can conduct specimen collection (or on designated date if onsite assistance was requested) and submit samples to their designated laboratory.</a:t>
            </a:r>
          </a:p>
          <a:p>
            <a:pPr marL="514350" indent="-514350">
              <a:spcAft>
                <a:spcPts val="1200"/>
              </a:spcAft>
              <a:buFont typeface="+mj-lt"/>
              <a:buAutoNum type="arabicPeriod" startAt="4"/>
            </a:pPr>
            <a:r>
              <a:rPr lang="en-US" sz="2400" dirty="0"/>
              <a:t>Your referred laboratory will conduct testing and report results to the facility and IDPH.</a:t>
            </a:r>
          </a:p>
        </p:txBody>
      </p:sp>
    </p:spTree>
    <p:extLst>
      <p:ext uri="{BB962C8B-B14F-4D97-AF65-F5344CB8AC3E}">
        <p14:creationId xmlns:p14="http://schemas.microsoft.com/office/powerpoint/2010/main" val="305037999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1"/>
          <p:cNvSpPr txBox="1">
            <a:spLocks noGrp="1"/>
          </p:cNvSpPr>
          <p:nvPr>
            <p:ph type="title"/>
          </p:nvPr>
        </p:nvSpPr>
        <p:spPr/>
        <p:txBody>
          <a:bodyPr/>
          <a:lstStyle/>
          <a:p>
            <a:r>
              <a:rPr lang="en-US"/>
              <a:t>Housekeeping</a:t>
            </a:r>
          </a:p>
        </p:txBody>
      </p:sp>
      <p:sp>
        <p:nvSpPr>
          <p:cNvPr id="108" name="Content Placeholder 2"/>
          <p:cNvSpPr txBox="1">
            <a:spLocks noGrp="1"/>
          </p:cNvSpPr>
          <p:nvPr>
            <p:ph type="body" idx="1"/>
          </p:nvPr>
        </p:nvSpPr>
        <p:spPr/>
        <p:txBody>
          <a:bodyPr/>
          <a:lstStyle/>
          <a:p>
            <a:r>
              <a:rPr lang="en-US" dirty="0"/>
              <a:t>All attendees in listen-only mode</a:t>
            </a:r>
          </a:p>
          <a:p>
            <a:endParaRPr lang="en-US" dirty="0"/>
          </a:p>
          <a:p>
            <a:r>
              <a:rPr lang="en-US" dirty="0"/>
              <a:t>Submit questions via Q&amp;A pod to </a:t>
            </a:r>
            <a:r>
              <a:rPr lang="en-US" b="1" dirty="0"/>
              <a:t>All Panelists</a:t>
            </a:r>
          </a:p>
          <a:p>
            <a:pPr lvl="1"/>
            <a:endParaRPr lang="en-US" dirty="0"/>
          </a:p>
          <a:p>
            <a:r>
              <a:rPr lang="en-US" dirty="0"/>
              <a:t>Slides and recording will be made available later</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48EA6-BBA1-4AC6-AC03-3D34F90BE925}"/>
              </a:ext>
            </a:extLst>
          </p:cNvPr>
          <p:cNvSpPr>
            <a:spLocks noGrp="1"/>
          </p:cNvSpPr>
          <p:nvPr>
            <p:ph type="title"/>
          </p:nvPr>
        </p:nvSpPr>
        <p:spPr>
          <a:xfrm>
            <a:off x="4965430" y="629268"/>
            <a:ext cx="6586491" cy="1286160"/>
          </a:xfrm>
        </p:spPr>
        <p:txBody>
          <a:bodyPr vert="horz" lIns="91440" tIns="45720" rIns="91440" bIns="45720" rtlCol="0" anchor="b">
            <a:normAutofit/>
          </a:bodyPr>
          <a:lstStyle/>
          <a:p>
            <a:pPr algn="l">
              <a:lnSpc>
                <a:spcPct val="90000"/>
              </a:lnSpc>
              <a:spcBef>
                <a:spcPct val="0"/>
              </a:spcBef>
            </a:pPr>
            <a:r>
              <a:rPr lang="en-US" sz="4100" kern="1200">
                <a:solidFill>
                  <a:schemeClr val="tx1"/>
                </a:solidFill>
              </a:rPr>
              <a:t>Testing through the IDPH Laboratory</a:t>
            </a:r>
          </a:p>
        </p:txBody>
      </p:sp>
      <p:sp>
        <p:nvSpPr>
          <p:cNvPr id="3" name="Text Placeholder 2">
            <a:extLst>
              <a:ext uri="{FF2B5EF4-FFF2-40B4-BE49-F238E27FC236}">
                <a16:creationId xmlns:a16="http://schemas.microsoft.com/office/drawing/2014/main" id="{40ED8163-1BF9-4C68-AFB3-43DE98EBEB70}"/>
              </a:ext>
            </a:extLst>
          </p:cNvPr>
          <p:cNvSpPr>
            <a:spLocks noGrp="1"/>
          </p:cNvSpPr>
          <p:nvPr>
            <p:ph type="body" sz="half" idx="1"/>
          </p:nvPr>
        </p:nvSpPr>
        <p:spPr>
          <a:xfrm>
            <a:off x="4965430" y="2314807"/>
            <a:ext cx="7034311" cy="4159348"/>
          </a:xfrm>
        </p:spPr>
        <p:txBody>
          <a:bodyPr vert="horz" lIns="91440" tIns="45720" rIns="91440" bIns="45720" rtlCol="0" anchor="t">
            <a:normAutofit/>
          </a:bodyPr>
          <a:lstStyle/>
          <a:p>
            <a:pPr indent="-228600">
              <a:lnSpc>
                <a:spcPct val="90000"/>
              </a:lnSpc>
              <a:buFont typeface="Arial" panose="020B0604020202020204" pitchFamily="34" charset="0"/>
              <a:buChar char="•"/>
            </a:pPr>
            <a:r>
              <a:rPr lang="en-US" sz="2000" kern="1200" dirty="0">
                <a:solidFill>
                  <a:schemeClr val="tx1"/>
                </a:solidFill>
                <a:latin typeface="+mn-lt"/>
                <a:ea typeface="+mn-ea"/>
                <a:cs typeface="+mn-cs"/>
                <a:hlinkClick r:id="rId2"/>
              </a:rPr>
              <a:t>Online order form</a:t>
            </a:r>
            <a:r>
              <a:rPr lang="en-US" sz="2000" kern="1200" dirty="0">
                <a:solidFill>
                  <a:schemeClr val="tx1"/>
                </a:solidFill>
                <a:latin typeface="+mn-lt"/>
                <a:ea typeface="+mn-ea"/>
                <a:cs typeface="+mn-cs"/>
              </a:rPr>
              <a:t>: Facilities must obtain an outbreak or INEDSS number to order supplies </a:t>
            </a:r>
          </a:p>
          <a:p>
            <a:pPr lvl="1" indent="-228600">
              <a:lnSpc>
                <a:spcPct val="90000"/>
              </a:lnSpc>
              <a:buFont typeface="Arial" panose="020B0604020202020204" pitchFamily="34" charset="0"/>
              <a:buChar char="•"/>
            </a:pPr>
            <a:r>
              <a:rPr lang="en-US" sz="2000" kern="1200" dirty="0">
                <a:solidFill>
                  <a:schemeClr val="tx1"/>
                </a:solidFill>
                <a:latin typeface="+mn-lt"/>
                <a:ea typeface="+mn-ea"/>
                <a:cs typeface="+mn-cs"/>
              </a:rPr>
              <a:t>Don’t forget to order shipping supplies </a:t>
            </a:r>
          </a:p>
          <a:p>
            <a:pPr lvl="1" indent="-228600">
              <a:lnSpc>
                <a:spcPct val="90000"/>
              </a:lnSpc>
              <a:buFont typeface="Arial" panose="020B0604020202020204" pitchFamily="34" charset="0"/>
              <a:buChar char="•"/>
            </a:pPr>
            <a:r>
              <a:rPr lang="en-US" sz="2000" b="1" kern="1200" dirty="0">
                <a:solidFill>
                  <a:schemeClr val="tx1"/>
                </a:solidFill>
                <a:latin typeface="+mn-lt"/>
                <a:ea typeface="+mn-ea"/>
                <a:cs typeface="+mn-cs"/>
              </a:rPr>
              <a:t>Prefer that facilities drop off or courier specimens</a:t>
            </a:r>
            <a:r>
              <a:rPr lang="en-US" sz="2000" kern="1200" dirty="0">
                <a:solidFill>
                  <a:schemeClr val="tx1"/>
                </a:solidFill>
                <a:latin typeface="+mn-lt"/>
                <a:ea typeface="+mn-ea"/>
                <a:cs typeface="+mn-cs"/>
              </a:rPr>
              <a:t> to an IDPH Lab to ensure sample integrity</a:t>
            </a:r>
          </a:p>
          <a:p>
            <a:pPr lvl="1" indent="-228600">
              <a:lnSpc>
                <a:spcPct val="90000"/>
              </a:lnSpc>
              <a:buFont typeface="Arial" panose="020B0604020202020204" pitchFamily="34" charset="0"/>
              <a:buChar char="•"/>
            </a:pPr>
            <a:r>
              <a:rPr lang="en-US" sz="2000" kern="1200" dirty="0">
                <a:solidFill>
                  <a:schemeClr val="tx1"/>
                </a:solidFill>
                <a:latin typeface="+mn-lt"/>
                <a:ea typeface="+mn-ea"/>
                <a:cs typeface="+mn-cs"/>
              </a:rPr>
              <a:t>If not possible, alternate arrangements can be explored</a:t>
            </a:r>
          </a:p>
          <a:p>
            <a:pPr lvl="1" indent="-228600">
              <a:lnSpc>
                <a:spcPct val="90000"/>
              </a:lnSpc>
              <a:buFont typeface="Arial" panose="020B0604020202020204" pitchFamily="34" charset="0"/>
              <a:buChar char="•"/>
            </a:pPr>
            <a:r>
              <a:rPr lang="en-US" sz="2000" kern="1200" dirty="0">
                <a:solidFill>
                  <a:schemeClr val="tx1"/>
                </a:solidFill>
                <a:latin typeface="+mn-lt"/>
                <a:ea typeface="+mn-ea"/>
                <a:cs typeface="+mn-cs"/>
              </a:rPr>
              <a:t>Top reasons for sample rejection: samples not kept cold (2-8</a:t>
            </a:r>
            <a:r>
              <a:rPr lang="en-US" sz="2000" baseline="30000" dirty="0"/>
              <a:t>0</a:t>
            </a:r>
            <a:r>
              <a:rPr lang="en-US" sz="2000" kern="1200" dirty="0">
                <a:solidFill>
                  <a:schemeClr val="tx1"/>
                </a:solidFill>
                <a:latin typeface="+mn-lt"/>
                <a:ea typeface="+mn-ea"/>
                <a:cs typeface="+mn-cs"/>
              </a:rPr>
              <a:t>C) or not delivered to lab within 72 hours of collection</a:t>
            </a:r>
          </a:p>
          <a:p>
            <a:pPr lvl="1" indent="-228600">
              <a:lnSpc>
                <a:spcPct val="90000"/>
              </a:lnSpc>
              <a:buFont typeface="Arial" panose="020B0604020202020204" pitchFamily="34" charset="0"/>
              <a:buChar char="•"/>
            </a:pPr>
            <a:endParaRPr lang="en-US" sz="2000" kern="1200" dirty="0">
              <a:solidFill>
                <a:schemeClr val="tx1"/>
              </a:solidFill>
              <a:latin typeface="+mn-lt"/>
              <a:ea typeface="+mn-ea"/>
              <a:cs typeface="+mn-cs"/>
            </a:endParaRPr>
          </a:p>
          <a:p>
            <a:pPr indent="-228600">
              <a:lnSpc>
                <a:spcPct val="90000"/>
              </a:lnSpc>
              <a:buFont typeface="Arial" panose="020B0604020202020204" pitchFamily="34" charset="0"/>
              <a:buChar char="•"/>
            </a:pPr>
            <a:r>
              <a:rPr lang="en-US" sz="2000" kern="1200" dirty="0">
                <a:solidFill>
                  <a:schemeClr val="tx1"/>
                </a:solidFill>
                <a:latin typeface="+mn-lt"/>
                <a:ea typeface="+mn-ea"/>
                <a:cs typeface="+mn-cs"/>
                <a:hlinkClick r:id="rId3"/>
              </a:rPr>
              <a:t>Test requisition form</a:t>
            </a:r>
            <a:r>
              <a:rPr lang="en-US" sz="2000" kern="1200" dirty="0">
                <a:solidFill>
                  <a:schemeClr val="tx1"/>
                </a:solidFill>
                <a:latin typeface="+mn-lt"/>
                <a:ea typeface="+mn-ea"/>
                <a:cs typeface="+mn-cs"/>
              </a:rPr>
              <a:t>: Each specimen must be submitted with this form</a:t>
            </a:r>
          </a:p>
        </p:txBody>
      </p:sp>
      <p:pic>
        <p:nvPicPr>
          <p:cNvPr id="4" name="Picture 3">
            <a:extLst>
              <a:ext uri="{FF2B5EF4-FFF2-40B4-BE49-F238E27FC236}">
                <a16:creationId xmlns:a16="http://schemas.microsoft.com/office/drawing/2014/main" id="{2B1C0C9B-1E02-4548-9617-9790D32BCF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 b="10721"/>
          <a:stretch/>
        </p:blipFill>
        <p:spPr>
          <a:xfrm>
            <a:off x="20" y="10"/>
            <a:ext cx="4635571" cy="6857990"/>
          </a:xfrm>
          <a:prstGeom prst="rect">
            <a:avLst/>
          </a:prstGeom>
          <a:effectLst/>
        </p:spPr>
      </p:pic>
      <p:cxnSp>
        <p:nvCxnSpPr>
          <p:cNvPr id="6"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9F1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3600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F28F0-DB9A-4ABC-A976-A99ED559E0D7}"/>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l">
              <a:lnSpc>
                <a:spcPct val="90000"/>
              </a:lnSpc>
              <a:spcBef>
                <a:spcPct val="0"/>
              </a:spcBef>
            </a:pPr>
            <a:r>
              <a:rPr lang="en-US" sz="4400" kern="1200">
                <a:solidFill>
                  <a:schemeClr val="tx1"/>
                </a:solidFill>
                <a:latin typeface="+mj-lt"/>
                <a:ea typeface="+mj-ea"/>
                <a:cs typeface="+mj-cs"/>
              </a:rPr>
              <a:t>Training Materials for Specimen Collection and Packaging</a:t>
            </a:r>
          </a:p>
        </p:txBody>
      </p:sp>
      <p:graphicFrame>
        <p:nvGraphicFramePr>
          <p:cNvPr id="8" name="Text Placeholder 2">
            <a:extLst>
              <a:ext uri="{FF2B5EF4-FFF2-40B4-BE49-F238E27FC236}">
                <a16:creationId xmlns:a16="http://schemas.microsoft.com/office/drawing/2014/main" id="{372613FC-8DF6-471F-B74D-65866C47959B}"/>
              </a:ext>
            </a:extLst>
          </p:cNvPr>
          <p:cNvGraphicFramePr/>
          <p:nvPr>
            <p:extLst>
              <p:ext uri="{D42A27DB-BD31-4B8C-83A1-F6EECF244321}">
                <p14:modId xmlns:p14="http://schemas.microsoft.com/office/powerpoint/2010/main" val="18676646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5" name="TextBox 84">
            <a:extLst>
              <a:ext uri="{FF2B5EF4-FFF2-40B4-BE49-F238E27FC236}">
                <a16:creationId xmlns:a16="http://schemas.microsoft.com/office/drawing/2014/main" id="{58B6A581-8E9D-4530-88CD-5F628347ECEB}"/>
              </a:ext>
            </a:extLst>
          </p:cNvPr>
          <p:cNvSpPr txBox="1"/>
          <p:nvPr/>
        </p:nvSpPr>
        <p:spPr>
          <a:xfrm>
            <a:off x="1058174" y="6305909"/>
            <a:ext cx="870980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dirty="0"/>
              <a:t>Resources to be housed on upcoming IDPH LTC testing website</a:t>
            </a:r>
          </a:p>
        </p:txBody>
      </p:sp>
    </p:spTree>
    <p:extLst>
      <p:ext uri="{BB962C8B-B14F-4D97-AF65-F5344CB8AC3E}">
        <p14:creationId xmlns:p14="http://schemas.microsoft.com/office/powerpoint/2010/main" val="205883788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E3A303-457C-4BEC-86BB-41BFEA8D6507}"/>
              </a:ext>
            </a:extLst>
          </p:cNvPr>
          <p:cNvSpPr>
            <a:spLocks noGrp="1"/>
          </p:cNvSpPr>
          <p:nvPr>
            <p:ph type="title"/>
          </p:nvPr>
        </p:nvSpPr>
        <p:spPr>
          <a:xfrm>
            <a:off x="943277" y="712269"/>
            <a:ext cx="3370998" cy="5502264"/>
          </a:xfrm>
        </p:spPr>
        <p:txBody>
          <a:bodyPr vert="horz" lIns="91440" tIns="45720" rIns="91440" bIns="45720" rtlCol="0" anchor="ctr">
            <a:normAutofit/>
          </a:bodyPr>
          <a:lstStyle/>
          <a:p>
            <a:pPr algn="l">
              <a:lnSpc>
                <a:spcPct val="90000"/>
              </a:lnSpc>
              <a:spcBef>
                <a:spcPct val="0"/>
              </a:spcBef>
            </a:pPr>
            <a:r>
              <a:rPr lang="en-US" sz="4400" kern="1200">
                <a:solidFill>
                  <a:schemeClr val="tx1"/>
                </a:solidFill>
                <a:latin typeface="+mj-lt"/>
                <a:ea typeface="+mj-ea"/>
                <a:cs typeface="+mj-cs"/>
              </a:rPr>
              <a:t>What to do with positive results</a:t>
            </a:r>
          </a:p>
        </p:txBody>
      </p:sp>
      <p:cxnSp>
        <p:nvCxnSpPr>
          <p:cNvPr id="11" name="Straight Connector 10">
            <a:extLst>
              <a:ext uri="{FF2B5EF4-FFF2-40B4-BE49-F238E27FC236}">
                <a16:creationId xmlns:a16="http://schemas.microsoft.com/office/drawing/2014/main" id="{EC15C128-8E68-44BD-BF94-FBA9CA4B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304" y="2395983"/>
            <a:ext cx="0" cy="2228850"/>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ext Placeholder 2">
            <a:extLst>
              <a:ext uri="{FF2B5EF4-FFF2-40B4-BE49-F238E27FC236}">
                <a16:creationId xmlns:a16="http://schemas.microsoft.com/office/drawing/2014/main" id="{2ECD8627-75FE-4462-AEC8-21A3200EC4EC}"/>
              </a:ext>
            </a:extLst>
          </p:cNvPr>
          <p:cNvGraphicFramePr/>
          <p:nvPr>
            <p:extLst>
              <p:ext uri="{D42A27DB-BD31-4B8C-83A1-F6EECF244321}">
                <p14:modId xmlns:p14="http://schemas.microsoft.com/office/powerpoint/2010/main" val="2322696144"/>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6547519"/>
      </p:ext>
    </p:extLst>
  </p:cSld>
  <p:clrMapOvr>
    <a:overrideClrMapping bg1="dk1" tx1="lt1" bg2="dk2" tx2="lt2" accent1="accent1" accent2="accent2" accent3="accent3" accent4="accent4" accent5="accent5" accent6="accent6" hlink="hlink" folHlink="folHlink"/>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44F4A8-170F-4992-B430-D8665B8D93D7}"/>
              </a:ext>
            </a:extLst>
          </p:cNvPr>
          <p:cNvSpPr>
            <a:spLocks noGrp="1"/>
          </p:cNvSpPr>
          <p:nvPr>
            <p:ph type="title"/>
          </p:nvPr>
        </p:nvSpPr>
        <p:spPr/>
        <p:txBody>
          <a:bodyPr/>
          <a:lstStyle/>
          <a:p>
            <a:r>
              <a:rPr lang="en-US" dirty="0"/>
              <a:t>Refer to CDC guidance – Retesting if positive cases</a:t>
            </a:r>
          </a:p>
        </p:txBody>
      </p:sp>
      <p:sp>
        <p:nvSpPr>
          <p:cNvPr id="5" name="Text Placeholder 4">
            <a:extLst>
              <a:ext uri="{FF2B5EF4-FFF2-40B4-BE49-F238E27FC236}">
                <a16:creationId xmlns:a16="http://schemas.microsoft.com/office/drawing/2014/main" id="{FABAE7E5-C29F-4C9D-801B-2524A23CC3AB}"/>
              </a:ext>
            </a:extLst>
          </p:cNvPr>
          <p:cNvSpPr>
            <a:spLocks noGrp="1"/>
          </p:cNvSpPr>
          <p:nvPr>
            <p:ph type="body" idx="1"/>
          </p:nvPr>
        </p:nvSpPr>
        <p:spPr>
          <a:xfrm>
            <a:off x="609600" y="1447801"/>
            <a:ext cx="10972800" cy="4763868"/>
          </a:xfrm>
        </p:spPr>
        <p:txBody>
          <a:bodyPr>
            <a:normAutofit fontScale="92500" lnSpcReduction="20000"/>
          </a:bodyPr>
          <a:lstStyle/>
          <a:p>
            <a:pPr>
              <a:spcAft>
                <a:spcPts val="1200"/>
              </a:spcAft>
            </a:pPr>
            <a:r>
              <a:rPr lang="en-US" dirty="0"/>
              <a:t>Immediately test any resident or HCP who subsequently develops fever or symptoms consistent with COVID-19</a:t>
            </a:r>
          </a:p>
          <a:p>
            <a:pPr>
              <a:spcAft>
                <a:spcPts val="1200"/>
              </a:spcAft>
            </a:pPr>
            <a:r>
              <a:rPr lang="en-US" dirty="0"/>
              <a:t>Continue repeat testing of </a:t>
            </a:r>
            <a:r>
              <a:rPr lang="en-US" b="1" dirty="0">
                <a:solidFill>
                  <a:srgbClr val="FF0000"/>
                </a:solidFill>
              </a:rPr>
              <a:t>all </a:t>
            </a:r>
            <a:r>
              <a:rPr lang="en-US" dirty="0">
                <a:solidFill>
                  <a:srgbClr val="FF0000"/>
                </a:solidFill>
              </a:rPr>
              <a:t>previously negative </a:t>
            </a:r>
            <a:r>
              <a:rPr lang="en-US" b="1" dirty="0">
                <a:solidFill>
                  <a:srgbClr val="FF0000"/>
                </a:solidFill>
              </a:rPr>
              <a:t>residents</a:t>
            </a:r>
            <a:r>
              <a:rPr lang="en-US" dirty="0"/>
              <a:t> (e.g., once a week) until the testing identifies no new cases of COVID-19 among residents or HCP over at least 14 days since the most recent positive result.</a:t>
            </a:r>
          </a:p>
          <a:p>
            <a:pPr lvl="1">
              <a:spcAft>
                <a:spcPts val="1200"/>
              </a:spcAft>
            </a:pPr>
            <a:r>
              <a:rPr lang="en-US" dirty="0"/>
              <a:t>If test capacity is limited, CDC suggests directing repeat rounds of testing to residents who leave and return to the facility (e.g., for outpatient dialysis) or have known exposure to a case (e.g., roommates of cases or those cared for by a known positive HCP). </a:t>
            </a:r>
          </a:p>
          <a:p>
            <a:pPr lvl="1">
              <a:spcAft>
                <a:spcPts val="1200"/>
              </a:spcAft>
            </a:pPr>
            <a:r>
              <a:rPr lang="en-US" dirty="0"/>
              <a:t>For large facilities with limited test capacity, testing all residents on affected units could be considered, especially if facility-wide serial testing demonstrates no transmission beyond a limited number of units.</a:t>
            </a:r>
          </a:p>
        </p:txBody>
      </p:sp>
      <p:sp>
        <p:nvSpPr>
          <p:cNvPr id="6" name="Rectangle 5">
            <a:extLst>
              <a:ext uri="{FF2B5EF4-FFF2-40B4-BE49-F238E27FC236}">
                <a16:creationId xmlns:a16="http://schemas.microsoft.com/office/drawing/2014/main" id="{3441F82B-DF29-43FE-BDD1-B6EAB182634F}"/>
              </a:ext>
            </a:extLst>
          </p:cNvPr>
          <p:cNvSpPr/>
          <p:nvPr/>
        </p:nvSpPr>
        <p:spPr>
          <a:xfrm>
            <a:off x="487680" y="6211669"/>
            <a:ext cx="8853268" cy="369332"/>
          </a:xfrm>
          <a:prstGeom prst="rect">
            <a:avLst/>
          </a:prstGeom>
        </p:spPr>
        <p:txBody>
          <a:bodyPr wrap="square">
            <a:spAutoFit/>
          </a:bodyPr>
          <a:lstStyle/>
          <a:p>
            <a:r>
              <a:rPr lang="en-US" dirty="0">
                <a:hlinkClick r:id="rId2"/>
              </a:rPr>
              <a:t>https://www.cdc.gov/coronavirus/2019-ncov/hcp/nursing-homes-testing.html</a:t>
            </a:r>
            <a:endParaRPr lang="en-US" dirty="0"/>
          </a:p>
        </p:txBody>
      </p:sp>
    </p:spTree>
    <p:extLst>
      <p:ext uri="{BB962C8B-B14F-4D97-AF65-F5344CB8AC3E}">
        <p14:creationId xmlns:p14="http://schemas.microsoft.com/office/powerpoint/2010/main" val="71460336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44F4A8-170F-4992-B430-D8665B8D93D7}"/>
              </a:ext>
            </a:extLst>
          </p:cNvPr>
          <p:cNvSpPr>
            <a:spLocks noGrp="1"/>
          </p:cNvSpPr>
          <p:nvPr>
            <p:ph type="title"/>
          </p:nvPr>
        </p:nvSpPr>
        <p:spPr/>
        <p:txBody>
          <a:bodyPr>
            <a:normAutofit fontScale="90000"/>
          </a:bodyPr>
          <a:lstStyle/>
          <a:p>
            <a:r>
              <a:rPr lang="en-US" dirty="0"/>
              <a:t>Refer to CDC guidance – Retesting if positive cases (</a:t>
            </a:r>
            <a:r>
              <a:rPr lang="en-US" dirty="0" err="1"/>
              <a:t>cont</a:t>
            </a:r>
            <a:r>
              <a:rPr lang="en-US" dirty="0"/>
              <a:t>)</a:t>
            </a:r>
          </a:p>
        </p:txBody>
      </p:sp>
      <p:sp>
        <p:nvSpPr>
          <p:cNvPr id="5" name="Text Placeholder 4">
            <a:extLst>
              <a:ext uri="{FF2B5EF4-FFF2-40B4-BE49-F238E27FC236}">
                <a16:creationId xmlns:a16="http://schemas.microsoft.com/office/drawing/2014/main" id="{FABAE7E5-C29F-4C9D-801B-2524A23CC3AB}"/>
              </a:ext>
            </a:extLst>
          </p:cNvPr>
          <p:cNvSpPr>
            <a:spLocks noGrp="1"/>
          </p:cNvSpPr>
          <p:nvPr>
            <p:ph type="body" idx="1"/>
          </p:nvPr>
        </p:nvSpPr>
        <p:spPr/>
        <p:txBody>
          <a:bodyPr>
            <a:normAutofit/>
          </a:bodyPr>
          <a:lstStyle/>
          <a:p>
            <a:pPr>
              <a:spcAft>
                <a:spcPts val="1200"/>
              </a:spcAft>
            </a:pPr>
            <a:r>
              <a:rPr lang="en-US" dirty="0"/>
              <a:t>Continue repeat testing of </a:t>
            </a:r>
            <a:r>
              <a:rPr lang="en-US" b="1" dirty="0">
                <a:solidFill>
                  <a:srgbClr val="FF0000"/>
                </a:solidFill>
              </a:rPr>
              <a:t>all </a:t>
            </a:r>
            <a:r>
              <a:rPr lang="en-US" dirty="0">
                <a:solidFill>
                  <a:srgbClr val="FF0000"/>
                </a:solidFill>
              </a:rPr>
              <a:t>previously negative </a:t>
            </a:r>
            <a:r>
              <a:rPr lang="en-US" b="1" dirty="0">
                <a:solidFill>
                  <a:srgbClr val="FF0000"/>
                </a:solidFill>
              </a:rPr>
              <a:t>HCP</a:t>
            </a:r>
            <a:r>
              <a:rPr lang="en-US" b="1" dirty="0"/>
              <a:t> </a:t>
            </a:r>
            <a:r>
              <a:rPr lang="en-US" dirty="0"/>
              <a:t>(e.g., at least once a week, consider more frequent testing in settings where community incidence is high) until the testing identifies no new cases of COVID-19 among residents or HCP over at least 14 days since the most recent positive result.</a:t>
            </a:r>
          </a:p>
          <a:p>
            <a:pPr lvl="1">
              <a:spcAft>
                <a:spcPts val="1200"/>
              </a:spcAft>
            </a:pPr>
            <a:r>
              <a:rPr lang="en-US" dirty="0"/>
              <a:t>If testing capacity is limited, CDC suggests directing repeat HCP testing to HCP who work at other facilities where there are known COVID-19 cases.</a:t>
            </a:r>
            <a:r>
              <a:rPr lang="en-US" b="1" dirty="0"/>
              <a:t> </a:t>
            </a:r>
            <a:endParaRPr lang="en-US" dirty="0"/>
          </a:p>
          <a:p>
            <a:pPr>
              <a:spcAft>
                <a:spcPts val="1200"/>
              </a:spcAft>
            </a:pPr>
            <a:endParaRPr lang="en-US" dirty="0"/>
          </a:p>
        </p:txBody>
      </p:sp>
      <p:sp>
        <p:nvSpPr>
          <p:cNvPr id="6" name="Rectangle 5">
            <a:extLst>
              <a:ext uri="{FF2B5EF4-FFF2-40B4-BE49-F238E27FC236}">
                <a16:creationId xmlns:a16="http://schemas.microsoft.com/office/drawing/2014/main" id="{3441F82B-DF29-43FE-BDD1-B6EAB182634F}"/>
              </a:ext>
            </a:extLst>
          </p:cNvPr>
          <p:cNvSpPr/>
          <p:nvPr/>
        </p:nvSpPr>
        <p:spPr>
          <a:xfrm>
            <a:off x="487680" y="6211669"/>
            <a:ext cx="8853268" cy="369332"/>
          </a:xfrm>
          <a:prstGeom prst="rect">
            <a:avLst/>
          </a:prstGeom>
        </p:spPr>
        <p:txBody>
          <a:bodyPr wrap="square">
            <a:spAutoFit/>
          </a:bodyPr>
          <a:lstStyle/>
          <a:p>
            <a:r>
              <a:rPr lang="en-US" dirty="0">
                <a:hlinkClick r:id="rId2"/>
              </a:rPr>
              <a:t>https://www.cdc.gov/coronavirus/2019-ncov/hcp/nursing-homes-testing.html</a:t>
            </a:r>
            <a:endParaRPr lang="en-US" dirty="0"/>
          </a:p>
        </p:txBody>
      </p:sp>
    </p:spTree>
    <p:extLst>
      <p:ext uri="{BB962C8B-B14F-4D97-AF65-F5344CB8AC3E}">
        <p14:creationId xmlns:p14="http://schemas.microsoft.com/office/powerpoint/2010/main" val="367656359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81951E-AF2F-40F4-B4CE-B085089DDBD7}"/>
              </a:ext>
            </a:extLst>
          </p:cNvPr>
          <p:cNvSpPr>
            <a:spLocks noGrp="1"/>
          </p:cNvSpPr>
          <p:nvPr>
            <p:ph type="title"/>
          </p:nvPr>
        </p:nvSpPr>
        <p:spPr>
          <a:xfrm>
            <a:off x="943277" y="712269"/>
            <a:ext cx="3370998" cy="5502264"/>
          </a:xfrm>
        </p:spPr>
        <p:txBody>
          <a:bodyPr vert="horz" lIns="91440" tIns="45720" rIns="91440" bIns="45720" rtlCol="0" anchor="ctr">
            <a:normAutofit/>
          </a:bodyPr>
          <a:lstStyle/>
          <a:p>
            <a:pPr algn="l">
              <a:lnSpc>
                <a:spcPct val="90000"/>
              </a:lnSpc>
              <a:spcBef>
                <a:spcPct val="0"/>
              </a:spcBef>
            </a:pPr>
            <a:r>
              <a:rPr lang="en-US" sz="4400" kern="1200" dirty="0">
                <a:solidFill>
                  <a:schemeClr val="tx1"/>
                </a:solidFill>
                <a:latin typeface="+mj-lt"/>
                <a:ea typeface="+mj-ea"/>
                <a:cs typeface="+mj-cs"/>
              </a:rPr>
              <a:t>What to do with all negative results</a:t>
            </a:r>
          </a:p>
        </p:txBody>
      </p:sp>
      <p:cxnSp>
        <p:nvCxnSpPr>
          <p:cNvPr id="11" name="Straight Connector 10">
            <a:extLst>
              <a:ext uri="{FF2B5EF4-FFF2-40B4-BE49-F238E27FC236}">
                <a16:creationId xmlns:a16="http://schemas.microsoft.com/office/drawing/2014/main" id="{EC15C128-8E68-44BD-BF94-FBA9CA4B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304" y="2395983"/>
            <a:ext cx="0" cy="2228850"/>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ext Placeholder 2">
            <a:extLst>
              <a:ext uri="{FF2B5EF4-FFF2-40B4-BE49-F238E27FC236}">
                <a16:creationId xmlns:a16="http://schemas.microsoft.com/office/drawing/2014/main" id="{A10237F3-CDE7-45B6-BCBC-3D545BC2C8E0}"/>
              </a:ext>
            </a:extLst>
          </p:cNvPr>
          <p:cNvGraphicFramePr/>
          <p:nvPr>
            <p:extLst>
              <p:ext uri="{D42A27DB-BD31-4B8C-83A1-F6EECF244321}">
                <p14:modId xmlns:p14="http://schemas.microsoft.com/office/powerpoint/2010/main" val="1328933547"/>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7567200"/>
      </p:ext>
    </p:extLst>
  </p:cSld>
  <p:clrMapOvr>
    <a:overrideClrMapping bg1="dk1" tx1="lt1" bg2="dk2" tx2="lt2" accent1="accent1" accent2="accent2" accent3="accent3" accent4="accent4" accent5="accent5" accent6="accent6" hlink="hlink" folHlink="folHlink"/>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D87445-E93E-4D51-B476-A2210A7A9107}"/>
              </a:ext>
            </a:extLst>
          </p:cNvPr>
          <p:cNvSpPr>
            <a:spLocks noGrp="1"/>
          </p:cNvSpPr>
          <p:nvPr>
            <p:ph type="title"/>
          </p:nvPr>
        </p:nvSpPr>
        <p:spPr>
          <a:xfrm>
            <a:off x="609600" y="427894"/>
            <a:ext cx="10972800" cy="1143000"/>
          </a:xfrm>
        </p:spPr>
        <p:txBody>
          <a:bodyPr>
            <a:normAutofit fontScale="90000"/>
          </a:bodyPr>
          <a:lstStyle/>
          <a:p>
            <a:r>
              <a:rPr lang="en-US" dirty="0"/>
              <a:t>Points for consideration when determining testing frequency if no cases</a:t>
            </a:r>
          </a:p>
        </p:txBody>
      </p:sp>
      <p:sp>
        <p:nvSpPr>
          <p:cNvPr id="5" name="Text Placeholder 4">
            <a:extLst>
              <a:ext uri="{FF2B5EF4-FFF2-40B4-BE49-F238E27FC236}">
                <a16:creationId xmlns:a16="http://schemas.microsoft.com/office/drawing/2014/main" id="{C1A1D5B9-D986-4D8F-952C-B7D1641B05C9}"/>
              </a:ext>
            </a:extLst>
          </p:cNvPr>
          <p:cNvSpPr>
            <a:spLocks noGrp="1"/>
          </p:cNvSpPr>
          <p:nvPr>
            <p:ph type="body" idx="1"/>
          </p:nvPr>
        </p:nvSpPr>
        <p:spPr>
          <a:xfrm>
            <a:off x="609600" y="1814731"/>
            <a:ext cx="10972800" cy="4740813"/>
          </a:xfrm>
        </p:spPr>
        <p:txBody>
          <a:bodyPr>
            <a:normAutofit fontScale="77500" lnSpcReduction="20000"/>
          </a:bodyPr>
          <a:lstStyle/>
          <a:p>
            <a:pPr>
              <a:spcAft>
                <a:spcPts val="1200"/>
              </a:spcAft>
            </a:pPr>
            <a:r>
              <a:rPr lang="en-US" sz="3000" dirty="0"/>
              <a:t>CMS QSO-20-30-NH has </a:t>
            </a:r>
            <a:r>
              <a:rPr lang="en-US" sz="3000" i="1" dirty="0"/>
              <a:t>recommendations</a:t>
            </a:r>
            <a:r>
              <a:rPr lang="en-US" sz="3000" dirty="0"/>
              <a:t> for nursing homes</a:t>
            </a:r>
            <a:endParaRPr lang="en-US" sz="3000" i="1" dirty="0"/>
          </a:p>
          <a:p>
            <a:pPr>
              <a:spcAft>
                <a:spcPts val="1200"/>
              </a:spcAft>
            </a:pPr>
            <a:r>
              <a:rPr lang="en-US" sz="3000" dirty="0"/>
              <a:t>From their </a:t>
            </a:r>
            <a:r>
              <a:rPr lang="en-US" sz="3000" dirty="0">
                <a:hlinkClick r:id="rId2"/>
              </a:rPr>
              <a:t>FAQ</a:t>
            </a:r>
            <a:r>
              <a:rPr lang="en-US" sz="3000" dirty="0"/>
              <a:t>:</a:t>
            </a:r>
          </a:p>
          <a:p>
            <a:pPr marL="447675" lvl="1" indent="0">
              <a:spcAft>
                <a:spcPts val="1200"/>
              </a:spcAft>
              <a:buNone/>
            </a:pPr>
            <a:r>
              <a:rPr lang="en-US" sz="3000" dirty="0">
                <a:solidFill>
                  <a:srgbClr val="7030A0"/>
                </a:solidFill>
              </a:rPr>
              <a:t>9. How often should a nursing home test its staff? </a:t>
            </a:r>
          </a:p>
          <a:p>
            <a:pPr marL="904875" lvl="1" indent="0">
              <a:spcAft>
                <a:spcPts val="1200"/>
              </a:spcAft>
              <a:buNone/>
            </a:pPr>
            <a:r>
              <a:rPr lang="en-US" sz="2600" dirty="0"/>
              <a:t>All staff should receive a baseline test, and continue to be tested weekly</a:t>
            </a:r>
          </a:p>
          <a:p>
            <a:pPr marL="904875" lvl="1" indent="0">
              <a:spcAft>
                <a:spcPts val="1200"/>
              </a:spcAft>
              <a:buNone/>
            </a:pPr>
            <a:r>
              <a:rPr lang="en-US" sz="2600" dirty="0"/>
              <a:t>(Note from memo: “State and local leaders may adjust the requirement for weekly testing of staff based on data about the circulation of the virus in their community”)</a:t>
            </a:r>
          </a:p>
          <a:p>
            <a:pPr marL="447675" lvl="1" indent="0">
              <a:spcAft>
                <a:spcPts val="1200"/>
              </a:spcAft>
              <a:buNone/>
            </a:pPr>
            <a:r>
              <a:rPr lang="en-US" sz="3000" dirty="0">
                <a:solidFill>
                  <a:srgbClr val="7030A0"/>
                </a:solidFill>
              </a:rPr>
              <a:t>10. How often should a nursing home test its residents? </a:t>
            </a:r>
          </a:p>
          <a:p>
            <a:pPr marL="891539" lvl="2" indent="0">
              <a:spcAft>
                <a:spcPts val="1200"/>
              </a:spcAft>
              <a:buNone/>
            </a:pPr>
            <a:r>
              <a:rPr lang="en-US" sz="2600" dirty="0"/>
              <a:t>Nursing homes should have a comprehensive plan for testing. All residents should receive a single baseline test for COVID-19. Also, all residents should be tested upon identification of an individual with symptoms consistent with COVID-19 or if an employee or staff member tested positive for COVID-19. </a:t>
            </a:r>
          </a:p>
          <a:p>
            <a:pPr lvl="1">
              <a:spcAft>
                <a:spcPts val="1200"/>
              </a:spcAft>
            </a:pPr>
            <a:endParaRPr lang="en-US" dirty="0"/>
          </a:p>
        </p:txBody>
      </p:sp>
    </p:spTree>
    <p:extLst>
      <p:ext uri="{BB962C8B-B14F-4D97-AF65-F5344CB8AC3E}">
        <p14:creationId xmlns:p14="http://schemas.microsoft.com/office/powerpoint/2010/main" val="116204166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D87445-E93E-4D51-B476-A2210A7A9107}"/>
              </a:ext>
            </a:extLst>
          </p:cNvPr>
          <p:cNvSpPr>
            <a:spLocks noGrp="1"/>
          </p:cNvSpPr>
          <p:nvPr>
            <p:ph type="title"/>
          </p:nvPr>
        </p:nvSpPr>
        <p:spPr>
          <a:xfrm>
            <a:off x="609600" y="312736"/>
            <a:ext cx="10972800" cy="1143000"/>
          </a:xfrm>
        </p:spPr>
        <p:txBody>
          <a:bodyPr>
            <a:normAutofit fontScale="90000"/>
          </a:bodyPr>
          <a:lstStyle/>
          <a:p>
            <a:r>
              <a:rPr lang="en-US" dirty="0"/>
              <a:t>Points for consideration when determining testing frequency if no cases</a:t>
            </a:r>
          </a:p>
        </p:txBody>
      </p:sp>
      <p:sp>
        <p:nvSpPr>
          <p:cNvPr id="5" name="Text Placeholder 4">
            <a:extLst>
              <a:ext uri="{FF2B5EF4-FFF2-40B4-BE49-F238E27FC236}">
                <a16:creationId xmlns:a16="http://schemas.microsoft.com/office/drawing/2014/main" id="{C1A1D5B9-D986-4D8F-952C-B7D1641B05C9}"/>
              </a:ext>
            </a:extLst>
          </p:cNvPr>
          <p:cNvSpPr>
            <a:spLocks noGrp="1"/>
          </p:cNvSpPr>
          <p:nvPr>
            <p:ph type="body" idx="1"/>
          </p:nvPr>
        </p:nvSpPr>
        <p:spPr>
          <a:xfrm>
            <a:off x="609600" y="1814732"/>
            <a:ext cx="10972800" cy="4159032"/>
          </a:xfrm>
        </p:spPr>
        <p:txBody>
          <a:bodyPr/>
          <a:lstStyle/>
          <a:p>
            <a:pPr>
              <a:spcAft>
                <a:spcPts val="1200"/>
              </a:spcAft>
            </a:pPr>
            <a:r>
              <a:rPr lang="en-US" dirty="0"/>
              <a:t>CDC: “Considerations for </a:t>
            </a:r>
            <a:r>
              <a:rPr lang="en-US" u="sng" dirty="0">
                <a:hlinkClick r:id="rId2"/>
              </a:rPr>
              <a:t>time intervals between testing</a:t>
            </a:r>
            <a:r>
              <a:rPr lang="en-US" dirty="0"/>
              <a:t> include concern for ongoing transmission and logistics of repeat large scale testing.”</a:t>
            </a:r>
          </a:p>
          <a:p>
            <a:pPr>
              <a:spcAft>
                <a:spcPts val="1200"/>
              </a:spcAft>
            </a:pPr>
            <a:r>
              <a:rPr lang="en-US" dirty="0"/>
              <a:t>Incidence of COVID-19 in community</a:t>
            </a:r>
          </a:p>
          <a:p>
            <a:pPr>
              <a:spcAft>
                <a:spcPts val="1200"/>
              </a:spcAft>
            </a:pPr>
            <a:r>
              <a:rPr lang="en-US" dirty="0"/>
              <a:t>Lab turnaround time and capacity</a:t>
            </a:r>
          </a:p>
          <a:p>
            <a:pPr marL="0" indent="0" algn="ctr">
              <a:spcAft>
                <a:spcPts val="1200"/>
              </a:spcAft>
              <a:buNone/>
            </a:pPr>
            <a:r>
              <a:rPr lang="en-US" b="1" dirty="0">
                <a:solidFill>
                  <a:srgbClr val="002060"/>
                </a:solidFill>
              </a:rPr>
              <a:t>Testing should not supersede infection prevention and control actions</a:t>
            </a:r>
            <a:r>
              <a:rPr lang="en-US" dirty="0">
                <a:solidFill>
                  <a:srgbClr val="002060"/>
                </a:solidFill>
              </a:rPr>
              <a:t>.</a:t>
            </a:r>
          </a:p>
          <a:p>
            <a:pPr>
              <a:spcAft>
                <a:spcPts val="1200"/>
              </a:spcAft>
            </a:pPr>
            <a:endParaRPr lang="en-US" dirty="0"/>
          </a:p>
          <a:p>
            <a:pPr lvl="1">
              <a:spcAft>
                <a:spcPts val="1200"/>
              </a:spcAft>
            </a:pPr>
            <a:endParaRPr lang="en-US" dirty="0"/>
          </a:p>
        </p:txBody>
      </p:sp>
    </p:spTree>
    <p:extLst>
      <p:ext uri="{BB962C8B-B14F-4D97-AF65-F5344CB8AC3E}">
        <p14:creationId xmlns:p14="http://schemas.microsoft.com/office/powerpoint/2010/main" val="9378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9A5682-10EF-4114-A54D-17EBCF12B998}"/>
              </a:ext>
            </a:extLst>
          </p:cNvPr>
          <p:cNvSpPr>
            <a:spLocks noGrp="1"/>
          </p:cNvSpPr>
          <p:nvPr>
            <p:ph type="title"/>
          </p:nvPr>
        </p:nvSpPr>
        <p:spPr/>
        <p:txBody>
          <a:bodyPr/>
          <a:lstStyle/>
          <a:p>
            <a:r>
              <a:rPr lang="en-US" dirty="0"/>
              <a:t>What are the deadlines?</a:t>
            </a:r>
          </a:p>
        </p:txBody>
      </p:sp>
      <p:graphicFrame>
        <p:nvGraphicFramePr>
          <p:cNvPr id="6" name="Diagram 5">
            <a:extLst>
              <a:ext uri="{FF2B5EF4-FFF2-40B4-BE49-F238E27FC236}">
                <a16:creationId xmlns:a16="http://schemas.microsoft.com/office/drawing/2014/main" id="{A1B1D6BD-0698-40A8-BC7B-303E8DBDC1C7}"/>
              </a:ext>
            </a:extLst>
          </p:cNvPr>
          <p:cNvGraphicFramePr/>
          <p:nvPr>
            <p:extLst>
              <p:ext uri="{D42A27DB-BD31-4B8C-83A1-F6EECF244321}">
                <p14:modId xmlns:p14="http://schemas.microsoft.com/office/powerpoint/2010/main" val="3885020463"/>
              </p:ext>
            </p:extLst>
          </p:nvPr>
        </p:nvGraphicFramePr>
        <p:xfrm>
          <a:off x="609600" y="1219200"/>
          <a:ext cx="10972800" cy="4924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92010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44449-1839-4E6F-8529-F1DFE2F32F2D}"/>
              </a:ext>
            </a:extLst>
          </p:cNvPr>
          <p:cNvSpPr>
            <a:spLocks noGrp="1"/>
          </p:cNvSpPr>
          <p:nvPr>
            <p:ph type="title"/>
          </p:nvPr>
        </p:nvSpPr>
        <p:spPr>
          <a:xfrm>
            <a:off x="1136428" y="627564"/>
            <a:ext cx="7474172" cy="1325563"/>
          </a:xfrm>
        </p:spPr>
        <p:txBody>
          <a:bodyPr vert="horz" lIns="91440" tIns="45720" rIns="91440" bIns="45720" rtlCol="0" anchor="ctr">
            <a:normAutofit/>
          </a:bodyPr>
          <a:lstStyle/>
          <a:p>
            <a:pPr algn="l">
              <a:lnSpc>
                <a:spcPct val="90000"/>
              </a:lnSpc>
              <a:spcBef>
                <a:spcPct val="0"/>
              </a:spcBef>
            </a:pPr>
            <a:r>
              <a:rPr lang="en-US" sz="4400" kern="1200" dirty="0">
                <a:solidFill>
                  <a:schemeClr val="tx1"/>
                </a:solidFill>
                <a:latin typeface="+mj-lt"/>
                <a:ea typeface="+mj-ea"/>
                <a:cs typeface="+mj-cs"/>
              </a:rPr>
              <a:t>FAQ</a:t>
            </a:r>
          </a:p>
        </p:txBody>
      </p:sp>
      <p:sp>
        <p:nvSpPr>
          <p:cNvPr id="3" name="Text Placeholder 2">
            <a:extLst>
              <a:ext uri="{FF2B5EF4-FFF2-40B4-BE49-F238E27FC236}">
                <a16:creationId xmlns:a16="http://schemas.microsoft.com/office/drawing/2014/main" id="{766744C4-58EB-486B-A344-85011A77AD8B}"/>
              </a:ext>
            </a:extLst>
          </p:cNvPr>
          <p:cNvSpPr>
            <a:spLocks noGrp="1"/>
          </p:cNvSpPr>
          <p:nvPr>
            <p:ph type="body" idx="1"/>
          </p:nvPr>
        </p:nvSpPr>
        <p:spPr>
          <a:xfrm>
            <a:off x="815926" y="1786597"/>
            <a:ext cx="8099474" cy="4754880"/>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2200" kern="1200" dirty="0">
                <a:solidFill>
                  <a:schemeClr val="tx1"/>
                </a:solidFill>
                <a:latin typeface="+mn-lt"/>
                <a:ea typeface="+mn-ea"/>
                <a:cs typeface="+mn-cs"/>
              </a:rPr>
              <a:t>Q: Will residents and staff be charged for testing?</a:t>
            </a:r>
          </a:p>
          <a:p>
            <a:pPr lvl="1" indent="-228600">
              <a:lnSpc>
                <a:spcPct val="90000"/>
              </a:lnSpc>
              <a:buFont typeface="Arial" panose="020B0604020202020204" pitchFamily="34" charset="0"/>
              <a:buChar char="•"/>
            </a:pPr>
            <a:r>
              <a:rPr lang="en-US" sz="2200" kern="1200" dirty="0">
                <a:solidFill>
                  <a:srgbClr val="002060"/>
                </a:solidFill>
                <a:latin typeface="+mn-lt"/>
                <a:ea typeface="+mn-ea"/>
                <a:cs typeface="+mn-cs"/>
              </a:rPr>
              <a:t>A: Please refer to the HFS provider notice, “COVID-19 Testing is Free to Illinois Residents”, 5/18/20.</a:t>
            </a:r>
          </a:p>
          <a:p>
            <a:pPr lvl="1" indent="-228600">
              <a:lnSpc>
                <a:spcPct val="90000"/>
              </a:lnSpc>
              <a:buFont typeface="Arial" panose="020B0604020202020204" pitchFamily="34" charset="0"/>
              <a:buChar char="•"/>
            </a:pPr>
            <a:r>
              <a:rPr lang="en-US" sz="2200" kern="1200" dirty="0">
                <a:solidFill>
                  <a:srgbClr val="002060"/>
                </a:solidFill>
                <a:latin typeface="+mn-lt"/>
                <a:ea typeface="+mn-ea"/>
                <a:cs typeface="+mn-cs"/>
              </a:rPr>
              <a:t>If they are insured, insurance will be billed; there should be no copays, deductibles, etc. If they are uninsured, HFS Uninsured COVID-19 Testing Program will support testing.</a:t>
            </a:r>
          </a:p>
          <a:p>
            <a:pPr lvl="1" indent="-228600">
              <a:lnSpc>
                <a:spcPct val="90000"/>
              </a:lnSpc>
              <a:buFont typeface="Arial" panose="020B0604020202020204" pitchFamily="34" charset="0"/>
              <a:buChar char="•"/>
            </a:pPr>
            <a:r>
              <a:rPr lang="en-US" sz="2400" dirty="0">
                <a:hlinkClick r:id="rId2"/>
              </a:rPr>
              <a:t>https://www.illinois.gov/hfs/MedicalProviders/notices/Pages/prn200518a.aspx</a:t>
            </a:r>
            <a:endParaRPr lang="en-US" sz="2400" dirty="0"/>
          </a:p>
          <a:p>
            <a:pPr lvl="1" indent="-228600">
              <a:lnSpc>
                <a:spcPct val="90000"/>
              </a:lnSpc>
              <a:buFont typeface="Arial" panose="020B0604020202020204" pitchFamily="34" charset="0"/>
              <a:buChar char="•"/>
            </a:pPr>
            <a:endParaRPr lang="en-US" sz="2200" kern="1200" dirty="0">
              <a:solidFill>
                <a:srgbClr val="002060"/>
              </a:solidFill>
              <a:latin typeface="+mn-lt"/>
              <a:ea typeface="+mn-ea"/>
              <a:cs typeface="+mn-cs"/>
            </a:endParaRPr>
          </a:p>
          <a:p>
            <a:pPr lvl="1" indent="-228600">
              <a:lnSpc>
                <a:spcPct val="90000"/>
              </a:lnSpc>
              <a:buFont typeface="Arial" panose="020B0604020202020204" pitchFamily="34" charset="0"/>
              <a:buChar char="•"/>
            </a:pPr>
            <a:endParaRPr lang="en-US" sz="2200" kern="1200" dirty="0">
              <a:solidFill>
                <a:srgbClr val="002060"/>
              </a:solidFill>
              <a:latin typeface="+mn-lt"/>
              <a:ea typeface="+mn-ea"/>
              <a:cs typeface="+mn-cs"/>
            </a:endParaRPr>
          </a:p>
          <a:p>
            <a:pPr marL="0" indent="-228600">
              <a:lnSpc>
                <a:spcPct val="90000"/>
              </a:lnSpc>
              <a:buFont typeface="Arial" panose="020B0604020202020204" pitchFamily="34" charset="0"/>
              <a:buChar char="•"/>
            </a:pPr>
            <a:endParaRPr lang="en-US" sz="2200" kern="1200" dirty="0">
              <a:solidFill>
                <a:schemeClr val="tx1"/>
              </a:solidFill>
              <a:latin typeface="+mn-lt"/>
              <a:ea typeface="+mn-ea"/>
              <a:cs typeface="+mn-cs"/>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a:cs typeface="Helvetica"/>
              <a:sym typeface="Calibri"/>
            </a:endParaRPr>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a:cs typeface="Helvetica"/>
              <a:sym typeface="Calibri"/>
            </a:endParaRPr>
          </a:p>
        </p:txBody>
      </p:sp>
      <p:pic>
        <p:nvPicPr>
          <p:cNvPr id="7" name="Graphic 6" descr="Questions">
            <a:extLst>
              <a:ext uri="{FF2B5EF4-FFF2-40B4-BE49-F238E27FC236}">
                <a16:creationId xmlns:a16="http://schemas.microsoft.com/office/drawing/2014/main" id="{CA487FE3-F78C-4343-BED7-EAE2061F87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413987" y="2857501"/>
            <a:ext cx="1142998" cy="1142998"/>
          </a:xfrm>
          <a:prstGeom prst="rect">
            <a:avLst/>
          </a:prstGeom>
        </p:spPr>
      </p:pic>
    </p:spTree>
    <p:extLst>
      <p:ext uri="{BB962C8B-B14F-4D97-AF65-F5344CB8AC3E}">
        <p14:creationId xmlns:p14="http://schemas.microsoft.com/office/powerpoint/2010/main" val="182357021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
          <p:cNvSpPr txBox="1">
            <a:spLocks noGrp="1"/>
          </p:cNvSpPr>
          <p:nvPr>
            <p:ph type="title"/>
          </p:nvPr>
        </p:nvSpPr>
        <p:spPr>
          <a:prstGeom prst="rect">
            <a:avLst/>
          </a:prstGeom>
        </p:spPr>
        <p:txBody>
          <a:bodyPr/>
          <a:lstStyle/>
          <a:p>
            <a:r>
              <a:t>Agenda</a:t>
            </a:r>
          </a:p>
        </p:txBody>
      </p:sp>
      <p:sp>
        <p:nvSpPr>
          <p:cNvPr id="111" name="Content Placeholder 2"/>
          <p:cNvSpPr txBox="1">
            <a:spLocks noGrp="1"/>
          </p:cNvSpPr>
          <p:nvPr>
            <p:ph type="body" idx="1"/>
          </p:nvPr>
        </p:nvSpPr>
        <p:spPr>
          <a:xfrm>
            <a:off x="1981200" y="1447801"/>
            <a:ext cx="8229600" cy="4525963"/>
          </a:xfrm>
          <a:prstGeom prst="rect">
            <a:avLst/>
          </a:prstGeom>
        </p:spPr>
        <p:txBody>
          <a:bodyPr>
            <a:normAutofit/>
          </a:bodyPr>
          <a:lstStyle/>
          <a:p>
            <a:r>
              <a:rPr lang="en-US" dirty="0"/>
              <a:t>Why test?</a:t>
            </a:r>
          </a:p>
          <a:p>
            <a:r>
              <a:rPr lang="en-US" dirty="0"/>
              <a:t>Preparing for results</a:t>
            </a:r>
          </a:p>
          <a:p>
            <a:r>
              <a:rPr lang="en-US" dirty="0" err="1"/>
              <a:t>LTCF</a:t>
            </a:r>
            <a:r>
              <a:rPr lang="en-US" dirty="0"/>
              <a:t> definition(s)</a:t>
            </a:r>
          </a:p>
          <a:p>
            <a:r>
              <a:rPr lang="en-US" dirty="0"/>
              <a:t>Emergency rule</a:t>
            </a:r>
          </a:p>
          <a:p>
            <a:r>
              <a:rPr lang="en-US" dirty="0" err="1"/>
              <a:t>LTC</a:t>
            </a:r>
            <a:r>
              <a:rPr lang="en-US" dirty="0"/>
              <a:t> Testing Memo</a:t>
            </a:r>
          </a:p>
          <a:p>
            <a:r>
              <a:rPr lang="en-US" dirty="0"/>
              <a:t>Process for obtaining testing</a:t>
            </a:r>
          </a:p>
          <a:p>
            <a:r>
              <a:rPr lang="en-US" dirty="0"/>
              <a:t>What to do after you receive results</a:t>
            </a:r>
          </a:p>
          <a:p>
            <a:r>
              <a:rPr dirty="0"/>
              <a:t>Q &amp; A</a:t>
            </a:r>
          </a:p>
        </p:txBody>
      </p:sp>
      <p:sp>
        <p:nvSpPr>
          <p:cNvPr id="112" name="TextBox 5"/>
          <p:cNvSpPr txBox="1"/>
          <p:nvPr/>
        </p:nvSpPr>
        <p:spPr>
          <a:xfrm>
            <a:off x="2026921" y="6126162"/>
            <a:ext cx="579421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t>Slides and recording will be made available after the session.</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366C81-C980-4899-8E74-F2C616AFC04E}"/>
              </a:ext>
            </a:extLst>
          </p:cNvPr>
          <p:cNvSpPr>
            <a:spLocks noGrp="1"/>
          </p:cNvSpPr>
          <p:nvPr>
            <p:ph type="title"/>
          </p:nvPr>
        </p:nvSpPr>
        <p:spPr/>
        <p:txBody>
          <a:bodyPr/>
          <a:lstStyle/>
          <a:p>
            <a:r>
              <a:rPr lang="en-US" dirty="0"/>
              <a:t>Staff refusals</a:t>
            </a:r>
          </a:p>
        </p:txBody>
      </p:sp>
      <p:sp>
        <p:nvSpPr>
          <p:cNvPr id="5" name="Text Placeholder 4">
            <a:extLst>
              <a:ext uri="{FF2B5EF4-FFF2-40B4-BE49-F238E27FC236}">
                <a16:creationId xmlns:a16="http://schemas.microsoft.com/office/drawing/2014/main" id="{FC13BDA4-B5D1-466B-9510-A5B5C8260B2A}"/>
              </a:ext>
            </a:extLst>
          </p:cNvPr>
          <p:cNvSpPr>
            <a:spLocks noGrp="1"/>
          </p:cNvSpPr>
          <p:nvPr>
            <p:ph type="body" idx="1"/>
          </p:nvPr>
        </p:nvSpPr>
        <p:spPr>
          <a:xfrm>
            <a:off x="609600" y="1447801"/>
            <a:ext cx="10972800" cy="5093676"/>
          </a:xfrm>
        </p:spPr>
        <p:txBody>
          <a:bodyPr>
            <a:normAutofit/>
          </a:bodyPr>
          <a:lstStyle/>
          <a:p>
            <a:r>
              <a:rPr lang="en-US" b="1" dirty="0"/>
              <a:t>Staff members</a:t>
            </a:r>
            <a:r>
              <a:rPr lang="en-US" dirty="0"/>
              <a:t> have a legal right to refuse testing. But staff who refuse to be tested may be infected and so may transmit COVID-19 to residents and other staff. </a:t>
            </a:r>
          </a:p>
          <a:p>
            <a:r>
              <a:rPr lang="en-US" dirty="0"/>
              <a:t>Facility administration may develop human resource policies to address staff refusals. </a:t>
            </a:r>
          </a:p>
          <a:p>
            <a:r>
              <a:rPr lang="en-US" dirty="0"/>
              <a:t>Facilities may consider whether testing will be a condition for continued employment. </a:t>
            </a:r>
          </a:p>
          <a:p>
            <a:r>
              <a:rPr lang="en-US" dirty="0"/>
              <a:t>If facility policy does not require staff testing, then the facility should consider what measures are needed to protect residents from risk of exposure to a staff member with undetermined COVID-19 status. </a:t>
            </a:r>
          </a:p>
        </p:txBody>
      </p:sp>
    </p:spTree>
    <p:extLst>
      <p:ext uri="{BB962C8B-B14F-4D97-AF65-F5344CB8AC3E}">
        <p14:creationId xmlns:p14="http://schemas.microsoft.com/office/powerpoint/2010/main" val="136319585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366C81-C980-4899-8E74-F2C616AFC04E}"/>
              </a:ext>
            </a:extLst>
          </p:cNvPr>
          <p:cNvSpPr>
            <a:spLocks noGrp="1"/>
          </p:cNvSpPr>
          <p:nvPr>
            <p:ph type="title"/>
          </p:nvPr>
        </p:nvSpPr>
        <p:spPr/>
        <p:txBody>
          <a:bodyPr/>
          <a:lstStyle/>
          <a:p>
            <a:r>
              <a:rPr lang="en-US" dirty="0"/>
              <a:t>Resident consent and refusal</a:t>
            </a:r>
          </a:p>
        </p:txBody>
      </p:sp>
      <p:sp>
        <p:nvSpPr>
          <p:cNvPr id="5" name="Text Placeholder 4">
            <a:extLst>
              <a:ext uri="{FF2B5EF4-FFF2-40B4-BE49-F238E27FC236}">
                <a16:creationId xmlns:a16="http://schemas.microsoft.com/office/drawing/2014/main" id="{FC13BDA4-B5D1-466B-9510-A5B5C8260B2A}"/>
              </a:ext>
            </a:extLst>
          </p:cNvPr>
          <p:cNvSpPr>
            <a:spLocks noGrp="1"/>
          </p:cNvSpPr>
          <p:nvPr>
            <p:ph type="body" idx="1"/>
          </p:nvPr>
        </p:nvSpPr>
        <p:spPr/>
        <p:txBody>
          <a:bodyPr>
            <a:normAutofit/>
          </a:bodyPr>
          <a:lstStyle/>
          <a:p>
            <a:pPr>
              <a:spcAft>
                <a:spcPts val="1200"/>
              </a:spcAft>
            </a:pPr>
            <a:r>
              <a:rPr lang="en-US" b="1" dirty="0"/>
              <a:t>Residents</a:t>
            </a:r>
            <a:r>
              <a:rPr lang="en-US" dirty="0"/>
              <a:t> would be covered for testing by the general consent that they typically would sign on entry. </a:t>
            </a:r>
          </a:p>
          <a:p>
            <a:pPr>
              <a:spcAft>
                <a:spcPts val="1200"/>
              </a:spcAft>
            </a:pPr>
            <a:r>
              <a:rPr lang="en-US" dirty="0"/>
              <a:t>Residents, or their guardians or legal surrogates, have a legal right to refuse testing, as an exception to the general consent. </a:t>
            </a:r>
          </a:p>
          <a:p>
            <a:pPr>
              <a:spcAft>
                <a:spcPts val="1200"/>
              </a:spcAft>
            </a:pPr>
            <a:r>
              <a:rPr lang="en-US" dirty="0"/>
              <a:t>If no general consent for a resident is on file with the facility, verbal, informed consent must be obtained prior to testing and documented in the resident’s chart. </a:t>
            </a:r>
          </a:p>
        </p:txBody>
      </p:sp>
    </p:spTree>
    <p:extLst>
      <p:ext uri="{BB962C8B-B14F-4D97-AF65-F5344CB8AC3E}">
        <p14:creationId xmlns:p14="http://schemas.microsoft.com/office/powerpoint/2010/main" val="241615058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FC7C8D-0C0D-4CDA-AFDC-5314842D19D3}"/>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2F764D62-03B0-47F9-877D-4F10DF5C2108}"/>
              </a:ext>
            </a:extLst>
          </p:cNvPr>
          <p:cNvSpPr>
            <a:spLocks noGrp="1"/>
          </p:cNvSpPr>
          <p:nvPr>
            <p:ph type="body" idx="1"/>
          </p:nvPr>
        </p:nvSpPr>
        <p:spPr/>
        <p:txBody>
          <a:bodyPr/>
          <a:lstStyle/>
          <a:p>
            <a:r>
              <a:rPr lang="en-US" dirty="0"/>
              <a:t>Submit questions via Q&amp;A pod to </a:t>
            </a:r>
            <a:r>
              <a:rPr lang="en-US" b="1" dirty="0"/>
              <a:t>All Panelists</a:t>
            </a:r>
          </a:p>
          <a:p>
            <a:endParaRPr lang="en-US" b="1" dirty="0"/>
          </a:p>
          <a:p>
            <a:pPr>
              <a:lnSpc>
                <a:spcPct val="90000"/>
              </a:lnSpc>
              <a:defRPr b="1"/>
            </a:pPr>
            <a:r>
              <a:rPr lang="en-US" dirty="0"/>
              <a:t>Friday Brief Updates and Open Q&amp;A (1-2 pm):</a:t>
            </a:r>
          </a:p>
          <a:p>
            <a:pPr marL="447675" lvl="1" indent="0">
              <a:buNone/>
            </a:pPr>
            <a:r>
              <a:rPr lang="en-US" dirty="0"/>
              <a:t>Friday June 5</a:t>
            </a:r>
            <a:r>
              <a:rPr lang="en-US" baseline="30000" dirty="0"/>
              <a:t>th</a:t>
            </a:r>
            <a:r>
              <a:rPr lang="en-US" dirty="0"/>
              <a:t> </a:t>
            </a:r>
            <a:r>
              <a:rPr lang="en-US" u="sng" dirty="0">
                <a:hlinkClick r:id="rId2"/>
              </a:rPr>
              <a:t>https://illinois.webex.com/illinois/onstage/g.php?MTID=e93324db3f5686b96980cbdcc42059012</a:t>
            </a:r>
            <a:endParaRPr lang="en-US" u="sng" dirty="0"/>
          </a:p>
          <a:p>
            <a:pPr marL="447675" lvl="1" indent="0">
              <a:buNone/>
            </a:pPr>
            <a:endParaRPr lang="en-US" dirty="0"/>
          </a:p>
          <a:p>
            <a:r>
              <a:rPr lang="en-US" dirty="0" err="1"/>
              <a:t>LTC</a:t>
            </a:r>
            <a:r>
              <a:rPr lang="en-US" dirty="0"/>
              <a:t> testing mailbox: </a:t>
            </a:r>
            <a:r>
              <a:rPr lang="en-US" u="sng" dirty="0">
                <a:hlinkClick r:id="rId3"/>
              </a:rPr>
              <a:t>dph.ltctesting@illinois.gov</a:t>
            </a:r>
            <a:r>
              <a:rPr lang="en-US" dirty="0"/>
              <a:t> </a:t>
            </a:r>
          </a:p>
          <a:p>
            <a:endParaRPr lang="en-US" dirty="0"/>
          </a:p>
          <a:p>
            <a:pPr algn="ctr"/>
            <a:endParaRPr lang="en-US" dirty="0"/>
          </a:p>
        </p:txBody>
      </p:sp>
    </p:spTree>
    <p:extLst>
      <p:ext uri="{BB962C8B-B14F-4D97-AF65-F5344CB8AC3E}">
        <p14:creationId xmlns:p14="http://schemas.microsoft.com/office/powerpoint/2010/main" val="85734336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28881-AA17-459F-9C8B-41872DB7BCEB}"/>
              </a:ext>
            </a:extLst>
          </p:cNvPr>
          <p:cNvSpPr>
            <a:spLocks noGrp="1"/>
          </p:cNvSpPr>
          <p:nvPr>
            <p:ph type="title"/>
          </p:nvPr>
        </p:nvSpPr>
        <p:spPr/>
        <p:txBody>
          <a:bodyPr>
            <a:normAutofit fontScale="90000"/>
          </a:bodyPr>
          <a:lstStyle/>
          <a:p>
            <a:r>
              <a:rPr lang="en-US" dirty="0"/>
              <a:t>IDPH memos, 5/28/20: LTC testing and emergency rule</a:t>
            </a:r>
          </a:p>
        </p:txBody>
      </p:sp>
      <p:pic>
        <p:nvPicPr>
          <p:cNvPr id="9" name="Picture 8">
            <a:extLst>
              <a:ext uri="{FF2B5EF4-FFF2-40B4-BE49-F238E27FC236}">
                <a16:creationId xmlns:a16="http://schemas.microsoft.com/office/drawing/2014/main" id="{9C0E14E4-543C-48CA-8218-E40935CF43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96000" y="1627121"/>
            <a:ext cx="5471020" cy="5154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9D47A2A6-D186-4E7E-9B38-D40406424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5561" y="1627120"/>
            <a:ext cx="5384800" cy="5154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1017386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itle 1"/>
          <p:cNvSpPr txBox="1">
            <a:spLocks noGrp="1"/>
          </p:cNvSpPr>
          <p:nvPr>
            <p:ph type="title"/>
          </p:nvPr>
        </p:nvSpPr>
        <p:spPr/>
        <p:txBody>
          <a:bodyPr/>
          <a:lstStyle/>
          <a:p>
            <a:r>
              <a:rPr lang="en-US" dirty="0"/>
              <a:t>Why test in long-term care facilities?</a:t>
            </a:r>
          </a:p>
        </p:txBody>
      </p:sp>
      <p:graphicFrame>
        <p:nvGraphicFramePr>
          <p:cNvPr id="2" name="Diagram 1">
            <a:extLst>
              <a:ext uri="{FF2B5EF4-FFF2-40B4-BE49-F238E27FC236}">
                <a16:creationId xmlns:a16="http://schemas.microsoft.com/office/drawing/2014/main" id="{241A2144-A9FD-4718-8ABE-0D2E59ED8259}"/>
              </a:ext>
            </a:extLst>
          </p:cNvPr>
          <p:cNvGraphicFramePr/>
          <p:nvPr>
            <p:extLst>
              <p:ext uri="{D42A27DB-BD31-4B8C-83A1-F6EECF244321}">
                <p14:modId xmlns:p14="http://schemas.microsoft.com/office/powerpoint/2010/main" val="1469841149"/>
              </p:ext>
            </p:extLst>
          </p:nvPr>
        </p:nvGraphicFramePr>
        <p:xfrm>
          <a:off x="609600" y="14478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6" name="TextBox 3"/>
          <p:cNvSpPr txBox="1"/>
          <p:nvPr/>
        </p:nvSpPr>
        <p:spPr>
          <a:xfrm>
            <a:off x="2026921" y="6288087"/>
            <a:ext cx="92396"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endParaRPr dirty="0"/>
          </a:p>
        </p:txBody>
      </p:sp>
      <p:sp>
        <p:nvSpPr>
          <p:cNvPr id="4" name="TextBox 3">
            <a:extLst>
              <a:ext uri="{FF2B5EF4-FFF2-40B4-BE49-F238E27FC236}">
                <a16:creationId xmlns:a16="http://schemas.microsoft.com/office/drawing/2014/main" id="{B69C94F3-A516-45F3-AC37-30B43A761C82}"/>
              </a:ext>
            </a:extLst>
          </p:cNvPr>
          <p:cNvSpPr txBox="1"/>
          <p:nvPr/>
        </p:nvSpPr>
        <p:spPr>
          <a:xfrm>
            <a:off x="886265" y="6288087"/>
            <a:ext cx="409983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Refer to hyperlinks for source information.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672E8-5507-43FB-9B22-1E872BDDD998}"/>
              </a:ext>
            </a:extLst>
          </p:cNvPr>
          <p:cNvSpPr>
            <a:spLocks noGrp="1"/>
          </p:cNvSpPr>
          <p:nvPr>
            <p:ph type="title"/>
          </p:nvPr>
        </p:nvSpPr>
        <p:spPr/>
        <p:txBody>
          <a:bodyPr>
            <a:normAutofit/>
          </a:bodyPr>
          <a:lstStyle/>
          <a:p>
            <a:r>
              <a:rPr lang="en-US" dirty="0"/>
              <a:t>Prepare, Prepare, Prepare!</a:t>
            </a:r>
          </a:p>
        </p:txBody>
      </p:sp>
      <p:graphicFrame>
        <p:nvGraphicFramePr>
          <p:cNvPr id="7" name="Diagram 6">
            <a:extLst>
              <a:ext uri="{FF2B5EF4-FFF2-40B4-BE49-F238E27FC236}">
                <a16:creationId xmlns:a16="http://schemas.microsoft.com/office/drawing/2014/main" id="{24C46FAB-4EFA-490F-A699-6F2102CB5EF3}"/>
              </a:ext>
            </a:extLst>
          </p:cNvPr>
          <p:cNvGraphicFramePr/>
          <p:nvPr>
            <p:extLst>
              <p:ext uri="{D42A27DB-BD31-4B8C-83A1-F6EECF244321}">
                <p14:modId xmlns:p14="http://schemas.microsoft.com/office/powerpoint/2010/main" val="2004491696"/>
              </p:ext>
            </p:extLst>
          </p:nvPr>
        </p:nvGraphicFramePr>
        <p:xfrm>
          <a:off x="3078480" y="1461869"/>
          <a:ext cx="8696178" cy="472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DE355BD-065B-4A91-AF92-B57BBA2C2D98}"/>
              </a:ext>
            </a:extLst>
          </p:cNvPr>
          <p:cNvSpPr txBox="1"/>
          <p:nvPr/>
        </p:nvSpPr>
        <p:spPr>
          <a:xfrm>
            <a:off x="609600" y="2357823"/>
            <a:ext cx="3502855" cy="2677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Testing is only the beginning. </a:t>
            </a:r>
          </a:p>
          <a:p>
            <a:pPr marL="0" marR="0" indent="0" algn="l" defTabSz="914400" rtl="0" fontAlgn="auto" latinLnBrk="0" hangingPunct="0">
              <a:lnSpc>
                <a:spcPct val="100000"/>
              </a:lnSpc>
              <a:spcBef>
                <a:spcPts val="0"/>
              </a:spcBef>
              <a:spcAft>
                <a:spcPts val="0"/>
              </a:spcAft>
              <a:buClrTx/>
              <a:buSzTx/>
              <a:buFontTx/>
              <a:buNone/>
              <a:tabLst/>
            </a:pPr>
            <a:endParaRPr lang="en-US" sz="2800" dirty="0"/>
          </a:p>
          <a:p>
            <a:pPr marL="0" marR="0" indent="0" algn="l"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Facilities need to have a plan in place to act on the results. </a:t>
            </a:r>
          </a:p>
        </p:txBody>
      </p:sp>
    </p:spTree>
    <p:extLst>
      <p:ext uri="{BB962C8B-B14F-4D97-AF65-F5344CB8AC3E}">
        <p14:creationId xmlns:p14="http://schemas.microsoft.com/office/powerpoint/2010/main" val="86671820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F0A9E369-EE91-49C7-A9CF-ACFABBC4CB3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2" name="think-cell Slide" r:id="rId5" imgW="592" imgH="591" progId="TCLayout.ActiveDocument.1">
                  <p:embed/>
                </p:oleObj>
              </mc:Choice>
              <mc:Fallback>
                <p:oleObj name="think-cell Slide" r:id="rId5" imgW="592" imgH="591" progId="TCLayout.ActiveDocument.1">
                  <p:embed/>
                  <p:pic>
                    <p:nvPicPr>
                      <p:cNvPr id="29" name="Object 28" hidden="1">
                        <a:extLst>
                          <a:ext uri="{FF2B5EF4-FFF2-40B4-BE49-F238E27FC236}">
                            <a16:creationId xmlns:a16="http://schemas.microsoft.com/office/drawing/2014/main" id="{F0A9E369-EE91-49C7-A9CF-ACFABBC4CB3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8" name="Rectangle 27" hidden="1">
            <a:extLst>
              <a:ext uri="{FF2B5EF4-FFF2-40B4-BE49-F238E27FC236}">
                <a16:creationId xmlns:a16="http://schemas.microsoft.com/office/drawing/2014/main" id="{595D4B01-E758-4C8B-A1C1-D2B2FB6FAE72}"/>
              </a:ext>
            </a:extLst>
          </p:cNvPr>
          <p:cNvSpPr/>
          <p:nvPr>
            <p:custDataLst>
              <p:tags r:id="rId3"/>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800" dirty="0"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7" name="Oval 6">
            <a:extLst>
              <a:ext uri="{FF2B5EF4-FFF2-40B4-BE49-F238E27FC236}">
                <a16:creationId xmlns:a16="http://schemas.microsoft.com/office/drawing/2014/main" id="{308C40D6-CA17-4860-A87B-0EB61233E9BB}"/>
              </a:ext>
            </a:extLst>
          </p:cNvPr>
          <p:cNvSpPr>
            <a:spLocks noChangeAspect="1"/>
          </p:cNvSpPr>
          <p:nvPr/>
        </p:nvSpPr>
        <p:spPr>
          <a:xfrm>
            <a:off x="4427390" y="1760391"/>
            <a:ext cx="3337220" cy="3337219"/>
          </a:xfrm>
          <a:prstGeom prst="ellipse">
            <a:avLst/>
          </a:prstGeom>
          <a:noFill/>
          <a:ln w="38100" cap="flat" cmpd="sng" algn="ctr">
            <a:solidFill>
              <a:srgbClr val="7F7F7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1" forceAA="0" compatLnSpc="1">
            <a:prstTxWarp prst="textNoShape">
              <a:avLst/>
            </a:prstTxWarp>
            <a:noAutofit/>
          </a:bodyPr>
          <a:lstStyle/>
          <a:p>
            <a:pPr>
              <a:lnSpc>
                <a:spcPct val="90000"/>
              </a:lnSpc>
              <a:spcAft>
                <a:spcPts val="1000"/>
              </a:spcAft>
            </a:pPr>
            <a:endParaRPr lang="en-US" sz="1600" dirty="0">
              <a:solidFill>
                <a:srgbClr val="5E6467"/>
              </a:solidFill>
            </a:endParaRPr>
          </a:p>
        </p:txBody>
      </p:sp>
      <p:sp>
        <p:nvSpPr>
          <p:cNvPr id="2" name="Title 1">
            <a:extLst>
              <a:ext uri="{FF2B5EF4-FFF2-40B4-BE49-F238E27FC236}">
                <a16:creationId xmlns:a16="http://schemas.microsoft.com/office/drawing/2014/main" id="{1E1DCBD2-A9B7-4F0C-B1C7-8E33A8E4D20F}"/>
              </a:ext>
            </a:extLst>
          </p:cNvPr>
          <p:cNvSpPr>
            <a:spLocks noGrp="1"/>
          </p:cNvSpPr>
          <p:nvPr>
            <p:ph type="title"/>
          </p:nvPr>
        </p:nvSpPr>
        <p:spPr>
          <a:xfrm>
            <a:off x="629325" y="298060"/>
            <a:ext cx="10933350" cy="775597"/>
          </a:xfrm>
        </p:spPr>
        <p:txBody>
          <a:bodyPr>
            <a:normAutofit/>
          </a:bodyPr>
          <a:lstStyle/>
          <a:p>
            <a:r>
              <a:rPr lang="en-US" dirty="0" err="1"/>
              <a:t>LTCF</a:t>
            </a:r>
            <a:r>
              <a:rPr lang="en-US" dirty="0"/>
              <a:t> definition(s)</a:t>
            </a:r>
          </a:p>
        </p:txBody>
      </p:sp>
      <p:sp>
        <p:nvSpPr>
          <p:cNvPr id="8" name="Oval 7">
            <a:extLst>
              <a:ext uri="{FF2B5EF4-FFF2-40B4-BE49-F238E27FC236}">
                <a16:creationId xmlns:a16="http://schemas.microsoft.com/office/drawing/2014/main" id="{C59118C3-D3C3-4008-9205-F9F1F1102EBB}"/>
              </a:ext>
            </a:extLst>
          </p:cNvPr>
          <p:cNvSpPr>
            <a:spLocks noChangeAspect="1"/>
          </p:cNvSpPr>
          <p:nvPr/>
        </p:nvSpPr>
        <p:spPr>
          <a:xfrm>
            <a:off x="4913315" y="2246315"/>
            <a:ext cx="2365371" cy="2365371"/>
          </a:xfrm>
          <a:prstGeom prst="ellipse">
            <a:avLst/>
          </a:prstGeom>
          <a:noFill/>
          <a:ln w="38100" cap="rnd" cmpd="sng" algn="ctr">
            <a:solidFill>
              <a:srgbClr val="3B97E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endParaRPr lang="en-US" sz="1600" dirty="0">
              <a:solidFill>
                <a:srgbClr val="5E6467"/>
              </a:solidFill>
            </a:endParaRPr>
          </a:p>
        </p:txBody>
      </p:sp>
      <p:sp>
        <p:nvSpPr>
          <p:cNvPr id="9" name="Oval 8">
            <a:extLst>
              <a:ext uri="{FF2B5EF4-FFF2-40B4-BE49-F238E27FC236}">
                <a16:creationId xmlns:a16="http://schemas.microsoft.com/office/drawing/2014/main" id="{84E53991-8CA7-4DB4-8778-CD7526FFA253}"/>
              </a:ext>
            </a:extLst>
          </p:cNvPr>
          <p:cNvSpPr>
            <a:spLocks noChangeAspect="1"/>
          </p:cNvSpPr>
          <p:nvPr/>
        </p:nvSpPr>
        <p:spPr>
          <a:xfrm>
            <a:off x="5418731" y="2751731"/>
            <a:ext cx="1354538" cy="1354538"/>
          </a:xfrm>
          <a:prstGeom prst="ellipse">
            <a:avLst/>
          </a:prstGeom>
          <a:noFill/>
          <a:ln w="38100" cap="rnd" cmpd="sng" algn="ctr">
            <a:solidFill>
              <a:srgbClr val="104B7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algn="ctr"/>
            <a:r>
              <a:rPr lang="en-US" sz="2000" dirty="0">
                <a:solidFill>
                  <a:srgbClr val="104B7D"/>
                </a:solidFill>
              </a:rPr>
              <a:t>734</a:t>
            </a:r>
          </a:p>
        </p:txBody>
      </p:sp>
      <p:cxnSp>
        <p:nvCxnSpPr>
          <p:cNvPr id="10" name="Elbow Connector 9">
            <a:extLst>
              <a:ext uri="{FF2B5EF4-FFF2-40B4-BE49-F238E27FC236}">
                <a16:creationId xmlns:a16="http://schemas.microsoft.com/office/drawing/2014/main" id="{48F3C36E-8D90-4CA3-AB23-DF997EBEE009}"/>
              </a:ext>
            </a:extLst>
          </p:cNvPr>
          <p:cNvCxnSpPr>
            <a:cxnSpLocks/>
            <a:stCxn id="11" idx="1"/>
            <a:endCxn id="8" idx="6"/>
          </p:cNvCxnSpPr>
          <p:nvPr/>
        </p:nvCxnSpPr>
        <p:spPr>
          <a:xfrm rot="10800000">
            <a:off x="7278686" y="3429001"/>
            <a:ext cx="1187594" cy="871288"/>
          </a:xfrm>
          <a:prstGeom prst="bentConnector3">
            <a:avLst>
              <a:gd name="adj1" fmla="val 50000"/>
            </a:avLst>
          </a:prstGeom>
          <a:ln w="19050" cap="flat" cmpd="sng" algn="ctr">
            <a:solidFill>
              <a:srgbClr val="3B97E6"/>
            </a:solidFill>
            <a:prstDash val="solid"/>
            <a:miter lim="800000"/>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A23E45A-7551-45BF-B249-B2DA7C448AE8}"/>
              </a:ext>
            </a:extLst>
          </p:cNvPr>
          <p:cNvSpPr txBox="1"/>
          <p:nvPr/>
        </p:nvSpPr>
        <p:spPr>
          <a:xfrm>
            <a:off x="8466280" y="3192293"/>
            <a:ext cx="3725720" cy="2215991"/>
          </a:xfrm>
          <a:prstGeom prst="rect">
            <a:avLst/>
          </a:prstGeom>
          <a:noFill/>
        </p:spPr>
        <p:txBody>
          <a:bodyPr wrap="square" lIns="108000" tIns="0" rIns="0" bIns="0" rtlCol="0" anchor="ctr" anchorCtr="0">
            <a:spAutoFit/>
          </a:bodyPr>
          <a:lstStyle/>
          <a:p>
            <a:pPr marL="169863" lvl="1" indent="-169863">
              <a:buClr>
                <a:srgbClr val="104B7D">
                  <a:lumMod val="100000"/>
                </a:srgbClr>
              </a:buClr>
              <a:buSzPct val="100000"/>
              <a:buFont typeface="Trebuchet MS" panose="020B0603020202020204" pitchFamily="34" charset="0"/>
              <a:buChar char="•"/>
            </a:pPr>
            <a:r>
              <a:rPr lang="en-US" dirty="0">
                <a:solidFill>
                  <a:srgbClr val="3B97E6"/>
                </a:solidFill>
                <a:latin typeface="Trebuchet MS" panose="020B0603020202020204" pitchFamily="34" charset="0"/>
                <a:cs typeface="Arial" panose="020B0604020202020204" pitchFamily="34" charset="0"/>
              </a:rPr>
              <a:t>Intermediate Care/ Developmentally Disabled</a:t>
            </a:r>
          </a:p>
          <a:p>
            <a:pPr marL="169863" lvl="1" indent="-169863">
              <a:buClr>
                <a:srgbClr val="104B7D">
                  <a:lumMod val="100000"/>
                </a:srgbClr>
              </a:buClr>
              <a:buSzPct val="100000"/>
              <a:buFont typeface="Trebuchet MS" panose="020B0603020202020204" pitchFamily="34" charset="0"/>
              <a:buChar char="•"/>
            </a:pPr>
            <a:r>
              <a:rPr lang="en-US" dirty="0">
                <a:solidFill>
                  <a:srgbClr val="3B97E6"/>
                </a:solidFill>
                <a:latin typeface="Trebuchet MS" panose="020B0603020202020204" pitchFamily="34" charset="0"/>
                <a:cs typeface="Arial" panose="020B0604020202020204" pitchFamily="34" charset="0"/>
              </a:rPr>
              <a:t>Medically Complex / Developmentally Disabled</a:t>
            </a:r>
          </a:p>
          <a:p>
            <a:pPr marL="169863" lvl="1" indent="-169863">
              <a:buClr>
                <a:srgbClr val="104B7D">
                  <a:lumMod val="100000"/>
                </a:srgbClr>
              </a:buClr>
              <a:buSzPct val="100000"/>
              <a:buFont typeface="Trebuchet MS" panose="020B0603020202020204" pitchFamily="34" charset="0"/>
              <a:buChar char="•"/>
            </a:pPr>
            <a:r>
              <a:rPr lang="en-US" dirty="0">
                <a:solidFill>
                  <a:srgbClr val="3B97E6"/>
                </a:solidFill>
                <a:latin typeface="Trebuchet MS" panose="020B0603020202020204" pitchFamily="34" charset="0"/>
                <a:cs typeface="Arial" panose="020B0604020202020204" pitchFamily="34" charset="0"/>
              </a:rPr>
              <a:t>Sheltered Care Facility</a:t>
            </a:r>
          </a:p>
          <a:p>
            <a:pPr marL="169863" lvl="1" indent="-169863">
              <a:buClr>
                <a:srgbClr val="104B7D">
                  <a:lumMod val="100000"/>
                </a:srgbClr>
              </a:buClr>
              <a:buSzPct val="100000"/>
              <a:buFont typeface="Trebuchet MS" panose="020B0603020202020204" pitchFamily="34" charset="0"/>
              <a:buChar char="•"/>
            </a:pPr>
            <a:r>
              <a:rPr lang="en-US" dirty="0">
                <a:solidFill>
                  <a:srgbClr val="3B97E6"/>
                </a:solidFill>
                <a:latin typeface="Trebuchet MS" panose="020B0603020202020204" pitchFamily="34" charset="0"/>
                <a:cs typeface="Arial" panose="020B0604020202020204" pitchFamily="34" charset="0"/>
              </a:rPr>
              <a:t>Community Living Facility</a:t>
            </a:r>
          </a:p>
          <a:p>
            <a:pPr marL="169863" lvl="1" indent="-169863">
              <a:buClr>
                <a:srgbClr val="104B7D">
                  <a:lumMod val="100000"/>
                </a:srgbClr>
              </a:buClr>
              <a:buSzPct val="100000"/>
              <a:buFont typeface="Trebuchet MS" panose="020B0603020202020204" pitchFamily="34" charset="0"/>
              <a:buChar char="•"/>
            </a:pPr>
            <a:r>
              <a:rPr lang="en-US" dirty="0">
                <a:solidFill>
                  <a:srgbClr val="3B97E6"/>
                </a:solidFill>
                <a:latin typeface="Trebuchet MS" panose="020B0603020202020204" pitchFamily="34" charset="0"/>
                <a:cs typeface="Arial" panose="020B0604020202020204" pitchFamily="34" charset="0"/>
              </a:rPr>
              <a:t>Specialized Mental Health Rehabilitation Facility</a:t>
            </a:r>
          </a:p>
        </p:txBody>
      </p:sp>
      <p:sp>
        <p:nvSpPr>
          <p:cNvPr id="12" name="TextBox 11">
            <a:extLst>
              <a:ext uri="{FF2B5EF4-FFF2-40B4-BE49-F238E27FC236}">
                <a16:creationId xmlns:a16="http://schemas.microsoft.com/office/drawing/2014/main" id="{9CB018D7-F928-448F-AD1C-97C13B8092AE}"/>
              </a:ext>
            </a:extLst>
          </p:cNvPr>
          <p:cNvSpPr txBox="1"/>
          <p:nvPr/>
        </p:nvSpPr>
        <p:spPr>
          <a:xfrm>
            <a:off x="7849801" y="5827718"/>
            <a:ext cx="2285718" cy="553998"/>
          </a:xfrm>
          <a:prstGeom prst="rect">
            <a:avLst/>
          </a:prstGeom>
          <a:noFill/>
        </p:spPr>
        <p:txBody>
          <a:bodyPr wrap="square" lIns="108000" tIns="0" rIns="0" bIns="0" rtlCol="0" anchor="ctr" anchorCtr="0">
            <a:spAutoFit/>
          </a:bodyPr>
          <a:lstStyle/>
          <a:p>
            <a:pPr marL="169863" lvl="1" indent="-169863">
              <a:buClr>
                <a:srgbClr val="104B7D">
                  <a:lumMod val="100000"/>
                </a:srgbClr>
              </a:buClr>
              <a:buSzPct val="100000"/>
              <a:buFont typeface="Trebuchet MS" panose="020B0603020202020204" pitchFamily="34" charset="0"/>
              <a:buChar char="•"/>
            </a:pPr>
            <a:r>
              <a:rPr lang="en-US" dirty="0">
                <a:solidFill>
                  <a:srgbClr val="7F7F7F"/>
                </a:solidFill>
                <a:latin typeface="Trebuchet MS" panose="020B0603020202020204" pitchFamily="34" charset="0"/>
                <a:cs typeface="Arial" panose="020B0604020202020204" pitchFamily="34" charset="0"/>
              </a:rPr>
              <a:t>Assisted Living</a:t>
            </a:r>
          </a:p>
          <a:p>
            <a:pPr marL="169863" lvl="1" indent="-169863">
              <a:buClr>
                <a:srgbClr val="104B7D">
                  <a:lumMod val="100000"/>
                </a:srgbClr>
              </a:buClr>
              <a:buSzPct val="100000"/>
              <a:buFont typeface="Trebuchet MS" panose="020B0603020202020204" pitchFamily="34" charset="0"/>
              <a:buChar char="•"/>
            </a:pPr>
            <a:r>
              <a:rPr lang="en-US" dirty="0">
                <a:solidFill>
                  <a:srgbClr val="7F7F7F"/>
                </a:solidFill>
                <a:latin typeface="Trebuchet MS" panose="020B0603020202020204" pitchFamily="34" charset="0"/>
                <a:cs typeface="Arial" panose="020B0604020202020204" pitchFamily="34" charset="0"/>
              </a:rPr>
              <a:t>Shared Housing</a:t>
            </a:r>
          </a:p>
        </p:txBody>
      </p:sp>
      <p:sp>
        <p:nvSpPr>
          <p:cNvPr id="13" name="TextBox 12">
            <a:extLst>
              <a:ext uri="{FF2B5EF4-FFF2-40B4-BE49-F238E27FC236}">
                <a16:creationId xmlns:a16="http://schemas.microsoft.com/office/drawing/2014/main" id="{AC7B1288-EBA2-4734-A545-4F5E5FE02047}"/>
              </a:ext>
            </a:extLst>
          </p:cNvPr>
          <p:cNvSpPr txBox="1"/>
          <p:nvPr/>
        </p:nvSpPr>
        <p:spPr>
          <a:xfrm>
            <a:off x="8270025" y="2345216"/>
            <a:ext cx="3490565" cy="553998"/>
          </a:xfrm>
          <a:prstGeom prst="rect">
            <a:avLst/>
          </a:prstGeom>
          <a:noFill/>
        </p:spPr>
        <p:txBody>
          <a:bodyPr wrap="square" lIns="108000" tIns="0" rIns="0" bIns="0" rtlCol="0" anchor="ctr" anchorCtr="0">
            <a:spAutoFit/>
          </a:bodyPr>
          <a:lstStyle/>
          <a:p>
            <a:pPr marL="169863" lvl="1" indent="-169863">
              <a:buClr>
                <a:srgbClr val="104B7D">
                  <a:lumMod val="100000"/>
                </a:srgbClr>
              </a:buClr>
              <a:buSzPct val="100000"/>
              <a:buFont typeface="Trebuchet MS" panose="020B0603020202020204" pitchFamily="34" charset="0"/>
              <a:buChar char="•"/>
            </a:pPr>
            <a:r>
              <a:rPr lang="en-US" dirty="0">
                <a:solidFill>
                  <a:srgbClr val="104B7D"/>
                </a:solidFill>
                <a:latin typeface="Trebuchet MS" panose="020B0603020202020204" pitchFamily="34" charset="0"/>
              </a:rPr>
              <a:t>Skilled Nursing Facilities</a:t>
            </a:r>
          </a:p>
          <a:p>
            <a:pPr marL="169863" lvl="1" indent="-169863">
              <a:buClr>
                <a:srgbClr val="104B7D">
                  <a:lumMod val="100000"/>
                </a:srgbClr>
              </a:buClr>
              <a:buSzPct val="100000"/>
              <a:buFont typeface="Trebuchet MS" panose="020B0603020202020204" pitchFamily="34" charset="0"/>
              <a:buChar char="•"/>
            </a:pPr>
            <a:r>
              <a:rPr lang="en-US" dirty="0">
                <a:solidFill>
                  <a:srgbClr val="104B7D"/>
                </a:solidFill>
                <a:latin typeface="Trebuchet MS" panose="020B0603020202020204" pitchFamily="34" charset="0"/>
              </a:rPr>
              <a:t>Intermediate Care Facilities</a:t>
            </a:r>
          </a:p>
        </p:txBody>
      </p:sp>
      <p:cxnSp>
        <p:nvCxnSpPr>
          <p:cNvPr id="14" name="Elbow Connector 9">
            <a:extLst>
              <a:ext uri="{FF2B5EF4-FFF2-40B4-BE49-F238E27FC236}">
                <a16:creationId xmlns:a16="http://schemas.microsoft.com/office/drawing/2014/main" id="{94A666B1-5238-42E7-9C9D-3BAC267844FF}"/>
              </a:ext>
            </a:extLst>
          </p:cNvPr>
          <p:cNvCxnSpPr>
            <a:cxnSpLocks/>
            <a:stCxn id="13" idx="1"/>
            <a:endCxn id="9" idx="0"/>
          </p:cNvCxnSpPr>
          <p:nvPr/>
        </p:nvCxnSpPr>
        <p:spPr>
          <a:xfrm rot="10800000" flipV="1">
            <a:off x="6096001" y="2622215"/>
            <a:ext cx="2174025" cy="129516"/>
          </a:xfrm>
          <a:prstGeom prst="bentConnector2">
            <a:avLst/>
          </a:prstGeom>
          <a:ln w="19050" cap="flat" cmpd="sng" algn="ctr">
            <a:solidFill>
              <a:srgbClr val="104B7D"/>
            </a:solidFill>
            <a:prstDash val="solid"/>
            <a:miter lim="800000"/>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D8773F2-F28C-4F4C-9962-A34ABAC6F754}"/>
              </a:ext>
            </a:extLst>
          </p:cNvPr>
          <p:cNvSpPr txBox="1"/>
          <p:nvPr/>
        </p:nvSpPr>
        <p:spPr>
          <a:xfrm>
            <a:off x="5667189" y="4026306"/>
            <a:ext cx="894361" cy="5479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rgbClr val="3B97E6"/>
                </a:solidFill>
              </a:rPr>
              <a:t>+370</a:t>
            </a:r>
          </a:p>
        </p:txBody>
      </p:sp>
      <p:sp>
        <p:nvSpPr>
          <p:cNvPr id="16" name="TextBox 15">
            <a:extLst>
              <a:ext uri="{FF2B5EF4-FFF2-40B4-BE49-F238E27FC236}">
                <a16:creationId xmlns:a16="http://schemas.microsoft.com/office/drawing/2014/main" id="{8F52F8B0-EB9E-4290-B19F-06059067D412}"/>
              </a:ext>
            </a:extLst>
          </p:cNvPr>
          <p:cNvSpPr txBox="1"/>
          <p:nvPr/>
        </p:nvSpPr>
        <p:spPr>
          <a:xfrm>
            <a:off x="5500802" y="4580666"/>
            <a:ext cx="1190395" cy="547965"/>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rgbClr val="5E6467"/>
                </a:solidFill>
              </a:rPr>
              <a:t>+500</a:t>
            </a:r>
          </a:p>
        </p:txBody>
      </p:sp>
      <p:cxnSp>
        <p:nvCxnSpPr>
          <p:cNvPr id="24" name="Connector: Elbow 23">
            <a:extLst>
              <a:ext uri="{FF2B5EF4-FFF2-40B4-BE49-F238E27FC236}">
                <a16:creationId xmlns:a16="http://schemas.microsoft.com/office/drawing/2014/main" id="{D1C500A1-A458-40AA-9FFF-DA6FB549D229}"/>
              </a:ext>
            </a:extLst>
          </p:cNvPr>
          <p:cNvCxnSpPr>
            <a:cxnSpLocks/>
          </p:cNvCxnSpPr>
          <p:nvPr/>
        </p:nvCxnSpPr>
        <p:spPr>
          <a:xfrm rot="16200000" flipH="1">
            <a:off x="6649185" y="5018263"/>
            <a:ext cx="1258999" cy="1142232"/>
          </a:xfrm>
          <a:prstGeom prst="bentConnector2">
            <a:avLst/>
          </a:prstGeom>
          <a:ln w="19050" cap="flat" cmpd="sng" algn="ctr">
            <a:solidFill>
              <a:srgbClr val="9A9A9A"/>
            </a:solidFill>
            <a:prstDash val="solid"/>
            <a:miter lim="800000"/>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ee4pFootnotes">
            <a:extLst>
              <a:ext uri="{FF2B5EF4-FFF2-40B4-BE49-F238E27FC236}">
                <a16:creationId xmlns:a16="http://schemas.microsoft.com/office/drawing/2014/main" id="{87D58AA9-D831-43D9-B17C-9173476558F9}"/>
              </a:ext>
            </a:extLst>
          </p:cNvPr>
          <p:cNvSpPr>
            <a:spLocks noChangeArrowheads="1"/>
          </p:cNvSpPr>
          <p:nvPr/>
        </p:nvSpPr>
        <p:spPr bwMode="auto">
          <a:xfrm>
            <a:off x="504563" y="5720281"/>
            <a:ext cx="4996240" cy="997196"/>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dirty="0">
                <a:solidFill>
                  <a:schemeClr val="bg1">
                    <a:lumMod val="50000"/>
                  </a:schemeClr>
                </a:solidFill>
                <a:latin typeface="Trebuchet MS" panose="020B0603020202020204" pitchFamily="34" charset="0"/>
                <a:cs typeface="Arial" pitchFamily="34" charset="0"/>
              </a:rPr>
              <a:t>Note: Figure does not include non-IDPH regulated facilities, </a:t>
            </a:r>
            <a:r>
              <a:rPr lang="en-US" dirty="0" err="1">
                <a:solidFill>
                  <a:schemeClr val="bg1">
                    <a:lumMod val="50000"/>
                  </a:schemeClr>
                </a:solidFill>
                <a:latin typeface="Trebuchet MS" panose="020B0603020202020204" pitchFamily="34" charset="0"/>
                <a:cs typeface="Arial" pitchFamily="34" charset="0"/>
              </a:rPr>
              <a:t>eg.</a:t>
            </a:r>
            <a:r>
              <a:rPr lang="en-US" dirty="0">
                <a:solidFill>
                  <a:schemeClr val="bg1">
                    <a:lumMod val="50000"/>
                  </a:schemeClr>
                </a:solidFill>
                <a:latin typeface="Trebuchet MS" panose="020B0603020202020204" pitchFamily="34" charset="0"/>
                <a:cs typeface="Arial" pitchFamily="34" charset="0"/>
              </a:rPr>
              <a:t> Supportive Living</a:t>
            </a:r>
          </a:p>
          <a:p>
            <a:pPr>
              <a:lnSpc>
                <a:spcPct val="90000"/>
              </a:lnSpc>
            </a:pPr>
            <a:r>
              <a:rPr lang="en-US" dirty="0">
                <a:solidFill>
                  <a:schemeClr val="bg1">
                    <a:lumMod val="50000"/>
                  </a:schemeClr>
                </a:solidFill>
                <a:latin typeface="Trebuchet MS" panose="020B0603020202020204" pitchFamily="34" charset="0"/>
                <a:cs typeface="Arial" pitchFamily="34" charset="0"/>
              </a:rPr>
              <a:t>Slide courtesy Rachel Whitcomb (BCG) and Avery Hart (IDPH consultant)</a:t>
            </a:r>
          </a:p>
        </p:txBody>
      </p:sp>
    </p:spTree>
    <p:extLst>
      <p:ext uri="{BB962C8B-B14F-4D97-AF65-F5344CB8AC3E}">
        <p14:creationId xmlns:p14="http://schemas.microsoft.com/office/powerpoint/2010/main" val="730277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83A4-9B79-4467-8160-4B3D83EA9017}"/>
              </a:ext>
            </a:extLst>
          </p:cNvPr>
          <p:cNvSpPr>
            <a:spLocks noGrp="1"/>
          </p:cNvSpPr>
          <p:nvPr>
            <p:ph type="title"/>
          </p:nvPr>
        </p:nvSpPr>
        <p:spPr/>
        <p:txBody>
          <a:bodyPr/>
          <a:lstStyle/>
          <a:p>
            <a:r>
              <a:rPr lang="en-US" dirty="0"/>
              <a:t>Emergency Rule, 77 Ill. Adm. Code 300</a:t>
            </a:r>
          </a:p>
        </p:txBody>
      </p:sp>
      <p:sp>
        <p:nvSpPr>
          <p:cNvPr id="3" name="Text Placeholder 2">
            <a:extLst>
              <a:ext uri="{FF2B5EF4-FFF2-40B4-BE49-F238E27FC236}">
                <a16:creationId xmlns:a16="http://schemas.microsoft.com/office/drawing/2014/main" id="{EA27416B-D117-40B6-887F-85E9C42FE980}"/>
              </a:ext>
            </a:extLst>
          </p:cNvPr>
          <p:cNvSpPr>
            <a:spLocks noGrp="1"/>
          </p:cNvSpPr>
          <p:nvPr>
            <p:ph type="body" sz="half" idx="1"/>
          </p:nvPr>
        </p:nvSpPr>
        <p:spPr>
          <a:xfrm>
            <a:off x="498475" y="2208628"/>
            <a:ext cx="5384800" cy="3284490"/>
          </a:xfrm>
        </p:spPr>
        <p:txBody>
          <a:bodyPr>
            <a:normAutofit/>
          </a:bodyPr>
          <a:lstStyle/>
          <a:p>
            <a:r>
              <a:rPr lang="en-US" b="1" dirty="0"/>
              <a:t>Where were changes made?</a:t>
            </a:r>
          </a:p>
          <a:p>
            <a:pPr marL="0" indent="0">
              <a:buNone/>
            </a:pPr>
            <a:endParaRPr lang="en-US" dirty="0"/>
          </a:p>
          <a:p>
            <a:r>
              <a:rPr lang="en-US" b="1" dirty="0"/>
              <a:t>What facility types does this apply to?</a:t>
            </a:r>
          </a:p>
          <a:p>
            <a:pPr marL="0" indent="0">
              <a:buNone/>
            </a:pPr>
            <a:endParaRPr lang="en-US" dirty="0"/>
          </a:p>
          <a:p>
            <a:pPr marL="0" indent="0">
              <a:buNone/>
            </a:pPr>
            <a:endParaRPr lang="en-US" dirty="0"/>
          </a:p>
          <a:p>
            <a:endParaRPr lang="en-US" dirty="0"/>
          </a:p>
        </p:txBody>
      </p:sp>
      <p:sp>
        <p:nvSpPr>
          <p:cNvPr id="4" name="Rectangle 3">
            <a:extLst>
              <a:ext uri="{FF2B5EF4-FFF2-40B4-BE49-F238E27FC236}">
                <a16:creationId xmlns:a16="http://schemas.microsoft.com/office/drawing/2014/main" id="{DA3A0A9D-ABE9-443E-AA6E-B2394F614F09}"/>
              </a:ext>
            </a:extLst>
          </p:cNvPr>
          <p:cNvSpPr/>
          <p:nvPr/>
        </p:nvSpPr>
        <p:spPr>
          <a:xfrm>
            <a:off x="309489" y="5992783"/>
            <a:ext cx="9505071" cy="646331"/>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For full text: </a:t>
            </a:r>
            <a:r>
              <a:rPr lang="en-US" u="sng" dirty="0">
                <a:latin typeface="Calibri" panose="020F0502020204030204" pitchFamily="34" charset="0"/>
                <a:ea typeface="Calibri" panose="020F0502020204030204" pitchFamily="34" charset="0"/>
                <a:cs typeface="Calibri" panose="020F0502020204030204" pitchFamily="34" charset="0"/>
                <a:hlinkClick r:id="rId2"/>
              </a:rPr>
              <a:t>https://www.dph.illinois.gov/covid19/governor-pritzkers-executive-orders-and-rules</a:t>
            </a:r>
            <a:endParaRPr lang="en-US" u="sng"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rPr>
              <a:t>Information current as of May 28, 2020</a:t>
            </a:r>
            <a:endParaRPr lang="en-US" dirty="0"/>
          </a:p>
        </p:txBody>
      </p:sp>
      <p:sp>
        <p:nvSpPr>
          <p:cNvPr id="6" name="Text Placeholder 5">
            <a:extLst>
              <a:ext uri="{FF2B5EF4-FFF2-40B4-BE49-F238E27FC236}">
                <a16:creationId xmlns:a16="http://schemas.microsoft.com/office/drawing/2014/main" id="{2BBA7294-728B-43EE-81D4-EE6C2B27BC3C}"/>
              </a:ext>
            </a:extLst>
          </p:cNvPr>
          <p:cNvSpPr>
            <a:spLocks noGrp="1"/>
          </p:cNvSpPr>
          <p:nvPr>
            <p:ph type="body" sz="half" idx="10"/>
          </p:nvPr>
        </p:nvSpPr>
        <p:spPr>
          <a:xfrm>
            <a:off x="6308725" y="1592263"/>
            <a:ext cx="5384800" cy="4154984"/>
          </a:xfrm>
          <a:prstGeom prst="rect">
            <a:avLst/>
          </a:prstGeom>
        </p:spPr>
        <p:txBody>
          <a:bodyPr wrap="square">
            <a:spAutoFit/>
          </a:bodyPr>
          <a:lstStyle/>
          <a:p>
            <a:pPr marL="0" indent="0">
              <a:buNone/>
            </a:pPr>
            <a:r>
              <a:rPr lang="en-US" sz="1400" b="1" dirty="0">
                <a:latin typeface="Times New Roman" panose="02020603050405020304" pitchFamily="18" charset="0"/>
                <a:ea typeface="Calibri" panose="020F0502020204030204" pitchFamily="34" charset="0"/>
                <a:cs typeface="Calibri" panose="020F0502020204030204" pitchFamily="34" charset="0"/>
              </a:rPr>
              <a:t>TITLE 77: PUBLIC HEALTH</a:t>
            </a:r>
            <a:br>
              <a:rPr lang="en-US" sz="1400" b="1" dirty="0">
                <a:latin typeface="Times New Roman" panose="02020603050405020304" pitchFamily="18" charset="0"/>
                <a:ea typeface="Calibri" panose="020F0502020204030204" pitchFamily="34" charset="0"/>
                <a:cs typeface="Calibri" panose="020F0502020204030204" pitchFamily="34" charset="0"/>
              </a:rPr>
            </a:br>
            <a:r>
              <a:rPr lang="en-US" sz="1400" b="1" dirty="0">
                <a:latin typeface="Times New Roman" panose="02020603050405020304" pitchFamily="18" charset="0"/>
                <a:ea typeface="Calibri" panose="020F0502020204030204" pitchFamily="34" charset="0"/>
                <a:cs typeface="Calibri" panose="020F0502020204030204" pitchFamily="34" charset="0"/>
              </a:rPr>
              <a:t>CHAPTER I: DEPARTMENT OF PUBLIC HEALTH</a:t>
            </a:r>
            <a:br>
              <a:rPr lang="en-US" sz="1400" b="1" dirty="0">
                <a:latin typeface="Times New Roman" panose="02020603050405020304" pitchFamily="18" charset="0"/>
                <a:ea typeface="Calibri" panose="020F0502020204030204" pitchFamily="34" charset="0"/>
                <a:cs typeface="Calibri" panose="020F0502020204030204" pitchFamily="34" charset="0"/>
              </a:rPr>
            </a:br>
            <a:r>
              <a:rPr lang="en-US" sz="1400" b="1" dirty="0">
                <a:latin typeface="Times New Roman" panose="02020603050405020304" pitchFamily="18" charset="0"/>
                <a:ea typeface="Calibri" panose="020F0502020204030204" pitchFamily="34" charset="0"/>
                <a:cs typeface="Calibri" panose="020F0502020204030204" pitchFamily="34" charset="0"/>
              </a:rPr>
              <a:t>SUBCHAPTER c: LONG-TERM CARE FACILITIES</a:t>
            </a:r>
            <a:endParaRPr lang="en-US" sz="1000" dirty="0">
              <a:latin typeface="Calibri" panose="020F0502020204030204" pitchFamily="34" charset="0"/>
              <a:ea typeface="Calibri" panose="020F0502020204030204" pitchFamily="34"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400" u="sng" dirty="0">
                <a:latin typeface="Times New Roman" panose="02020603050405020304" pitchFamily="18" charset="0"/>
                <a:ea typeface="Times New Roman" panose="02020603050405020304" pitchFamily="18" charset="0"/>
                <a:cs typeface="Calibri" panose="020F0502020204030204" pitchFamily="34" charset="0"/>
                <a:hlinkClick r:id="rId3"/>
              </a:rPr>
              <a:t>PART 295 ASSISTED LIVING AND SHARED HOUSING ESTABLISHMENT CODE</a:t>
            </a:r>
            <a:endParaRPr lang="en-US" sz="1000" dirty="0">
              <a:latin typeface="Calibri" panose="020F0502020204030204" pitchFamily="34" charset="0"/>
              <a:ea typeface="Calibri" panose="020F0502020204030204" pitchFamily="34"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400" u="sng" dirty="0">
                <a:highlight>
                  <a:srgbClr val="FFFF00"/>
                </a:highlight>
                <a:latin typeface="Times New Roman" panose="02020603050405020304" pitchFamily="18" charset="0"/>
                <a:ea typeface="Times New Roman" panose="02020603050405020304" pitchFamily="18" charset="0"/>
                <a:cs typeface="Calibri" panose="020F0502020204030204" pitchFamily="34" charset="0"/>
                <a:hlinkClick r:id="rId4"/>
              </a:rPr>
              <a:t>PART 300 SKILLED NURSING AND INTERMEDIATE CARE FACILITIES CODE</a:t>
            </a:r>
            <a:endParaRPr lang="en-US" sz="10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400" u="sng" dirty="0">
                <a:latin typeface="Times New Roman" panose="02020603050405020304" pitchFamily="18" charset="0"/>
                <a:ea typeface="Times New Roman" panose="02020603050405020304" pitchFamily="18" charset="0"/>
                <a:cs typeface="Calibri" panose="020F0502020204030204" pitchFamily="34" charset="0"/>
                <a:hlinkClick r:id="rId5"/>
              </a:rPr>
              <a:t>PART 330 SHELTERED CARE FACILITIES CODE</a:t>
            </a:r>
            <a:endParaRPr lang="en-US" sz="1000" dirty="0">
              <a:latin typeface="Calibri" panose="020F0502020204030204" pitchFamily="34" charset="0"/>
              <a:ea typeface="Calibri" panose="020F0502020204030204" pitchFamily="34"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400" u="sng" dirty="0">
                <a:latin typeface="Times New Roman" panose="02020603050405020304" pitchFamily="18" charset="0"/>
                <a:ea typeface="Times New Roman" panose="02020603050405020304" pitchFamily="18" charset="0"/>
                <a:cs typeface="Calibri" panose="020F0502020204030204" pitchFamily="34" charset="0"/>
                <a:hlinkClick r:id="rId6"/>
              </a:rPr>
              <a:t>PART 340 ILLINOIS VETERANS' HOMES CODE</a:t>
            </a:r>
            <a:endParaRPr lang="en-US" sz="1000" dirty="0">
              <a:latin typeface="Calibri" panose="020F0502020204030204" pitchFamily="34" charset="0"/>
              <a:ea typeface="Calibri" panose="020F0502020204030204" pitchFamily="34"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400" u="sng" dirty="0">
                <a:latin typeface="Times New Roman" panose="02020603050405020304" pitchFamily="18" charset="0"/>
                <a:ea typeface="Times New Roman" panose="02020603050405020304" pitchFamily="18" charset="0"/>
                <a:cs typeface="Calibri" panose="020F0502020204030204" pitchFamily="34" charset="0"/>
                <a:hlinkClick r:id="rId7"/>
              </a:rPr>
              <a:t>PART 350 INTERMEDIATE CARE FOR THE DEVELOPMENTALLY DISABLED FACILITIES CODE</a:t>
            </a:r>
            <a:endParaRPr lang="en-US" sz="1400" u="sng" dirty="0">
              <a:latin typeface="Times New Roman" panose="02020603050405020304" pitchFamily="18" charset="0"/>
              <a:ea typeface="Times New Roman" panose="02020603050405020304" pitchFamily="18" charset="0"/>
              <a:cs typeface="Calibri" panose="020F0502020204030204" pitchFamily="34" charset="0"/>
            </a:endParaRPr>
          </a:p>
          <a:p>
            <a:pPr lvl="0">
              <a:buSzPts val="1000"/>
              <a:buFont typeface="Symbol" panose="05050102010706020507" pitchFamily="18" charset="2"/>
              <a:buChar char=""/>
              <a:tabLst>
                <a:tab pos="457200" algn="l"/>
              </a:tabLst>
            </a:pPr>
            <a:r>
              <a:rPr lang="en-US" sz="1400" u="sng" dirty="0">
                <a:solidFill>
                  <a:srgbClr val="0000FF"/>
                </a:solidFill>
                <a:latin typeface="Times New Roman" panose="02020603050405020304" pitchFamily="18" charset="0"/>
                <a:hlinkClick r:id="rId8">
                  <a:extLst>
                    <a:ext uri="{A12FA001-AC4F-418D-AE19-62706E023703}">
                      <ahyp:hlinkClr xmlns:ahyp="http://schemas.microsoft.com/office/drawing/2018/hyperlinkcolor" val="tx"/>
                    </a:ext>
                  </a:extLst>
                </a:hlinkClick>
              </a:rPr>
              <a:t>PART 370 COMMUNITY LIVING FACILITIES CODE</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400" u="sng" dirty="0">
                <a:latin typeface="Times New Roman" panose="02020603050405020304" pitchFamily="18" charset="0"/>
                <a:ea typeface="Times New Roman" panose="02020603050405020304" pitchFamily="18" charset="0"/>
                <a:cs typeface="Calibri" panose="020F0502020204030204" pitchFamily="34" charset="0"/>
                <a:hlinkClick r:id="rId9"/>
              </a:rPr>
              <a:t>PART 380 SPECIALIZED MENTAL HEALTH REHABILITATION FACILITIES CODE</a:t>
            </a:r>
            <a:endParaRPr lang="en-US" sz="1000" dirty="0">
              <a:latin typeface="Calibri" panose="020F0502020204030204" pitchFamily="34" charset="0"/>
              <a:ea typeface="Calibri" panose="020F0502020204030204" pitchFamily="34"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400" u="sng" dirty="0">
                <a:latin typeface="Times New Roman" panose="02020603050405020304" pitchFamily="18" charset="0"/>
                <a:ea typeface="Times New Roman" panose="02020603050405020304" pitchFamily="18" charset="0"/>
                <a:cs typeface="Calibri" panose="020F0502020204030204" pitchFamily="34" charset="0"/>
                <a:hlinkClick r:id="rId10"/>
              </a:rPr>
              <a:t>PART 390 MEDICALLY COMPLEX FOR THE DEVELOPMENTALLY DISABLED FACILITIES CODE</a:t>
            </a:r>
            <a:endParaRPr lang="en-US" sz="1000" dirty="0">
              <a:latin typeface="Calibri" panose="020F0502020204030204" pitchFamily="34" charset="0"/>
              <a:ea typeface="Calibri" panose="020F0502020204030204" pitchFamily="34" charset="0"/>
              <a:cs typeface="Calibri" panose="020F0502020204030204" pitchFamily="34" charset="0"/>
            </a:endParaRPr>
          </a:p>
        </p:txBody>
      </p:sp>
      <p:sp>
        <p:nvSpPr>
          <p:cNvPr id="8" name="Right Brace 7">
            <a:extLst>
              <a:ext uri="{FF2B5EF4-FFF2-40B4-BE49-F238E27FC236}">
                <a16:creationId xmlns:a16="http://schemas.microsoft.com/office/drawing/2014/main" id="{9998BEC0-B4BD-4DF8-9DC1-44B00CEC0701}"/>
              </a:ext>
            </a:extLst>
          </p:cNvPr>
          <p:cNvSpPr/>
          <p:nvPr/>
        </p:nvSpPr>
        <p:spPr>
          <a:xfrm>
            <a:off x="5317588" y="2208628"/>
            <a:ext cx="991137" cy="1575581"/>
          </a:xfrm>
          <a:prstGeom prst="rightBrace">
            <a:avLst/>
          </a:prstGeom>
          <a:ln w="76200"/>
        </p:spPr>
        <p:style>
          <a:lnRef idx="1">
            <a:schemeClr val="accent2"/>
          </a:lnRef>
          <a:fillRef idx="0">
            <a:schemeClr val="accent2"/>
          </a:fillRef>
          <a:effectRef idx="0">
            <a:schemeClr val="accent2"/>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339797020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83A4-9B79-4467-8160-4B3D83EA9017}"/>
              </a:ext>
            </a:extLst>
          </p:cNvPr>
          <p:cNvSpPr>
            <a:spLocks noGrp="1"/>
          </p:cNvSpPr>
          <p:nvPr>
            <p:ph type="title"/>
          </p:nvPr>
        </p:nvSpPr>
        <p:spPr/>
        <p:txBody>
          <a:bodyPr/>
          <a:lstStyle/>
          <a:p>
            <a:r>
              <a:rPr lang="en-US" dirty="0">
                <a:ea typeface="+mj-lt"/>
                <a:cs typeface="+mj-lt"/>
              </a:rPr>
              <a:t>What does the emergency rule require?</a:t>
            </a:r>
            <a:endParaRPr lang="en-US" dirty="0"/>
          </a:p>
        </p:txBody>
      </p:sp>
      <p:sp>
        <p:nvSpPr>
          <p:cNvPr id="3" name="Text Placeholder 2">
            <a:extLst>
              <a:ext uri="{FF2B5EF4-FFF2-40B4-BE49-F238E27FC236}">
                <a16:creationId xmlns:a16="http://schemas.microsoft.com/office/drawing/2014/main" id="{EA27416B-D117-40B6-887F-85E9C42FE980}"/>
              </a:ext>
            </a:extLst>
          </p:cNvPr>
          <p:cNvSpPr>
            <a:spLocks noGrp="1"/>
          </p:cNvSpPr>
          <p:nvPr>
            <p:ph type="body" idx="1"/>
          </p:nvPr>
        </p:nvSpPr>
        <p:spPr>
          <a:xfrm>
            <a:off x="609600" y="1447801"/>
            <a:ext cx="10972800" cy="4685713"/>
          </a:xfrm>
        </p:spPr>
        <p:txBody>
          <a:bodyPr lIns="45719" rIns="45719" anchor="t">
            <a:normAutofit/>
          </a:bodyPr>
          <a:lstStyle/>
          <a:p>
            <a:pPr>
              <a:spcAft>
                <a:spcPts val="1200"/>
              </a:spcAft>
            </a:pPr>
            <a:r>
              <a:rPr lang="en-US" b="1" dirty="0"/>
              <a:t> Facilities must:</a:t>
            </a:r>
          </a:p>
          <a:p>
            <a:pPr lvl="1">
              <a:spcAft>
                <a:spcPts val="1200"/>
              </a:spcAft>
            </a:pPr>
            <a:r>
              <a:rPr lang="en-US" dirty="0"/>
              <a:t>Add testing for infectious diseases to the facility’s infection control policies and procedures.  </a:t>
            </a:r>
          </a:p>
          <a:p>
            <a:pPr lvl="1">
              <a:spcAft>
                <a:spcPts val="1200"/>
              </a:spcAft>
            </a:pPr>
            <a:r>
              <a:rPr lang="en-US" dirty="0"/>
              <a:t>Comply with infection control recommendations provided by IDPH or their LHD</a:t>
            </a:r>
          </a:p>
          <a:p>
            <a:pPr lvl="1">
              <a:spcAft>
                <a:spcPts val="1200"/>
              </a:spcAft>
            </a:pPr>
            <a:r>
              <a:rPr lang="en-US" dirty="0"/>
              <a:t>Test residents and staff when they have either an outbreak in the facility or when the chain of transmission is high and IDPH directs them to conduct testing.  Test results must be reported to IDPH.  </a:t>
            </a:r>
          </a:p>
          <a:p>
            <a:pPr lvl="1">
              <a:spcAft>
                <a:spcPts val="1200"/>
              </a:spcAft>
            </a:pPr>
            <a:endParaRPr lang="en-US" dirty="0"/>
          </a:p>
          <a:p>
            <a:pPr marL="0" indent="0">
              <a:spcAft>
                <a:spcPts val="1200"/>
              </a:spcAft>
              <a:buNone/>
            </a:pPr>
            <a:endParaRPr lang="en-US" dirty="0"/>
          </a:p>
          <a:p>
            <a:pPr marL="0" indent="0">
              <a:spcAft>
                <a:spcPts val="1200"/>
              </a:spcAft>
              <a:buNone/>
            </a:pPr>
            <a:endParaRPr lang="en-US" dirty="0"/>
          </a:p>
          <a:p>
            <a:pPr>
              <a:spcAft>
                <a:spcPts val="1200"/>
              </a:spcAft>
            </a:pPr>
            <a:endParaRPr lang="en-US" dirty="0"/>
          </a:p>
        </p:txBody>
      </p:sp>
      <p:sp>
        <p:nvSpPr>
          <p:cNvPr id="4" name="Rectangle 3">
            <a:extLst>
              <a:ext uri="{FF2B5EF4-FFF2-40B4-BE49-F238E27FC236}">
                <a16:creationId xmlns:a16="http://schemas.microsoft.com/office/drawing/2014/main" id="{440FA0BA-8FEA-41B1-8EC7-17BB21F505C4}"/>
              </a:ext>
            </a:extLst>
          </p:cNvPr>
          <p:cNvSpPr/>
          <p:nvPr/>
        </p:nvSpPr>
        <p:spPr>
          <a:xfrm>
            <a:off x="211015" y="6348047"/>
            <a:ext cx="9505071" cy="369332"/>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For full text: </a:t>
            </a:r>
            <a:r>
              <a:rPr lang="en-US" u="sng" dirty="0">
                <a:latin typeface="Calibri" panose="020F0502020204030204" pitchFamily="34" charset="0"/>
                <a:ea typeface="Calibri" panose="020F0502020204030204" pitchFamily="34" charset="0"/>
                <a:cs typeface="Calibri" panose="020F0502020204030204" pitchFamily="34" charset="0"/>
                <a:hlinkClick r:id="rId2"/>
              </a:rPr>
              <a:t>https://www.dph.illinois.gov/covid19/governor-pritzkers-executive-orders-and-rules</a:t>
            </a:r>
            <a:endParaRPr lang="en-US" dirty="0"/>
          </a:p>
        </p:txBody>
      </p:sp>
    </p:spTree>
    <p:extLst>
      <p:ext uri="{BB962C8B-B14F-4D97-AF65-F5344CB8AC3E}">
        <p14:creationId xmlns:p14="http://schemas.microsoft.com/office/powerpoint/2010/main" val="1449867399"/>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6stk3CPhbEQJxaogeBn28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6stk3CPhbEQJxaogeBn28g"/>
</p:tagLst>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1345</TotalTime>
  <Words>1909</Words>
  <Application>Microsoft Office PowerPoint</Application>
  <PresentationFormat>Widescreen</PresentationFormat>
  <Paragraphs>211</Paragraphs>
  <Slides>32</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Arial</vt:lpstr>
      <vt:lpstr>Calibri</vt:lpstr>
      <vt:lpstr>Helvetica</vt:lpstr>
      <vt:lpstr>Symbol</vt:lpstr>
      <vt:lpstr>Times New Roman</vt:lpstr>
      <vt:lpstr>Trajan Pro</vt:lpstr>
      <vt:lpstr>Trebuchet MS</vt:lpstr>
      <vt:lpstr>Office Theme</vt:lpstr>
      <vt:lpstr>think-cell Slide</vt:lpstr>
      <vt:lpstr>COVID-19 Testing in Long-Term Care  </vt:lpstr>
      <vt:lpstr>Housekeeping</vt:lpstr>
      <vt:lpstr>Agenda</vt:lpstr>
      <vt:lpstr>IDPH memos, 5/28/20: LTC testing and emergency rule</vt:lpstr>
      <vt:lpstr>Why test in long-term care facilities?</vt:lpstr>
      <vt:lpstr>Prepare, Prepare, Prepare!</vt:lpstr>
      <vt:lpstr>LTCF definition(s)</vt:lpstr>
      <vt:lpstr>Emergency Rule, 77 Ill. Adm. Code 300</vt:lpstr>
      <vt:lpstr>What does the emergency rule require?</vt:lpstr>
      <vt:lpstr>IDPH LTC Testing Memo</vt:lpstr>
      <vt:lpstr>Facility Infection Control Assessment</vt:lpstr>
      <vt:lpstr>Required Testing Plan and Response Strategy</vt:lpstr>
      <vt:lpstr>Testing Plan (cont)</vt:lpstr>
      <vt:lpstr>How can my facility get tested?</vt:lpstr>
      <vt:lpstr>Onsite Training for Specimen Collection</vt:lpstr>
      <vt:lpstr>Testing for LTCFs with no COVID-19 cases in last 28 days</vt:lpstr>
      <vt:lpstr>Testing for LTCFs with outbreaks or identify their 1st case</vt:lpstr>
      <vt:lpstr>Process for testing through a referred or IDPH laboratory</vt:lpstr>
      <vt:lpstr>Process for testing through a referred or IDPH laboratory</vt:lpstr>
      <vt:lpstr>Testing through the IDPH Laboratory</vt:lpstr>
      <vt:lpstr>Training Materials for Specimen Collection and Packaging</vt:lpstr>
      <vt:lpstr>What to do with positive results</vt:lpstr>
      <vt:lpstr>Refer to CDC guidance – Retesting if positive cases</vt:lpstr>
      <vt:lpstr>Refer to CDC guidance – Retesting if positive cases (cont)</vt:lpstr>
      <vt:lpstr>What to do with all negative results</vt:lpstr>
      <vt:lpstr>Points for consideration when determining testing frequency if no cases</vt:lpstr>
      <vt:lpstr>Points for consideration when determining testing frequency if no cases</vt:lpstr>
      <vt:lpstr>What are the deadlines?</vt:lpstr>
      <vt:lpstr>FAQ</vt:lpstr>
      <vt:lpstr>Staff refusals</vt:lpstr>
      <vt:lpstr>Resident consent and refusal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IDPH memo: Updated interim guidance for LTC testing</dc:title>
  <dc:creator>ANGELA TANG</dc:creator>
  <cp:lastModifiedBy>ANGELA TANG</cp:lastModifiedBy>
  <cp:revision>202</cp:revision>
  <dcterms:created xsi:type="dcterms:W3CDTF">2020-05-28T19:22:51Z</dcterms:created>
  <dcterms:modified xsi:type="dcterms:W3CDTF">2020-06-04T15:47:43Z</dcterms:modified>
</cp:coreProperties>
</file>